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sldIdLst>
    <p:sldId id="273" r:id="rId2"/>
    <p:sldId id="269" r:id="rId3"/>
  </p:sldIdLst>
  <p:sldSz cx="7559675" cy="10691813"/>
  <p:notesSz cx="7031038" cy="101631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guide id="3" pos="4422" userDrawn="1">
          <p15:clr>
            <a:srgbClr val="A4A3A4"/>
          </p15:clr>
        </p15:guide>
        <p15:guide id="4" pos="340" userDrawn="1">
          <p15:clr>
            <a:srgbClr val="A4A3A4"/>
          </p15:clr>
        </p15:guide>
        <p15:guide id="5" orient="horz" pos="654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611"/>
    <a:srgbClr val="0099CC"/>
    <a:srgbClr val="33CCCC"/>
    <a:srgbClr val="00CC99"/>
    <a:srgbClr val="FF6699"/>
    <a:srgbClr val="FFE79B"/>
    <a:srgbClr val="0066FF"/>
    <a:srgbClr val="FF0066"/>
    <a:srgbClr val="FFDA65"/>
    <a:srgbClr val="95D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0" autoAdjust="0"/>
    <p:restoredTop sz="94660"/>
  </p:normalViewPr>
  <p:slideViewPr>
    <p:cSldViewPr snapToGrid="0" snapToObjects="1" showGuides="1">
      <p:cViewPr varScale="1">
        <p:scale>
          <a:sx n="70" d="100"/>
          <a:sy n="70" d="100"/>
        </p:scale>
        <p:origin x="3078" y="72"/>
      </p:cViewPr>
      <p:guideLst>
        <p:guide orient="horz" pos="3368"/>
        <p:guide pos="2381"/>
        <p:guide pos="4422"/>
        <p:guide pos="340"/>
        <p:guide orient="horz" pos="6549"/>
      </p:guideLst>
    </p:cSldViewPr>
  </p:slideViewPr>
  <p:notesTextViewPr>
    <p:cViewPr>
      <p:scale>
        <a:sx n="1" d="1"/>
        <a:sy n="1" d="1"/>
      </p:scale>
      <p:origin x="0" y="0"/>
    </p:cViewPr>
  </p:notesTextViewPr>
  <p:sorterViewPr>
    <p:cViewPr>
      <p:scale>
        <a:sx n="200" d="100"/>
        <a:sy n="200" d="100"/>
      </p:scale>
      <p:origin x="0" y="-7339"/>
    </p:cViewPr>
  </p:sorterViewPr>
  <p:gridSpacing cx="72000" cy="720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B7ACFC9-00A9-44D4-A069-7C960853AEB1}" type="datetimeFigureOut">
              <a:rPr kumimoji="1" lang="ja-JP" altLang="en-US" smtClean="0"/>
              <a:t>2022/3/24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D79E31-0334-498B-B854-1F88523B2205}" type="slidenum">
              <a:rPr kumimoji="1" lang="ja-JP" altLang="en-US" smtClean="0"/>
              <a:t>‹#›</a:t>
            </a:fld>
            <a:endParaRPr kumimoji="1" lang="ja-JP" altLang="en-US"/>
          </a:p>
        </p:txBody>
      </p:sp>
    </p:spTree>
    <p:extLst>
      <p:ext uri="{BB962C8B-B14F-4D97-AF65-F5344CB8AC3E}">
        <p14:creationId xmlns:p14="http://schemas.microsoft.com/office/powerpoint/2010/main" val="3662887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B7ACFC9-00A9-44D4-A069-7C960853AEB1}" type="datetimeFigureOut">
              <a:rPr kumimoji="1" lang="ja-JP" altLang="en-US" smtClean="0"/>
              <a:t>2022/3/24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D79E31-0334-498B-B854-1F88523B2205}" type="slidenum">
              <a:rPr kumimoji="1" lang="ja-JP" altLang="en-US" smtClean="0"/>
              <a:t>‹#›</a:t>
            </a:fld>
            <a:endParaRPr kumimoji="1" lang="ja-JP" altLang="en-US"/>
          </a:p>
        </p:txBody>
      </p:sp>
    </p:spTree>
    <p:extLst>
      <p:ext uri="{BB962C8B-B14F-4D97-AF65-F5344CB8AC3E}">
        <p14:creationId xmlns:p14="http://schemas.microsoft.com/office/powerpoint/2010/main" val="258797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B7ACFC9-00A9-44D4-A069-7C960853AEB1}" type="datetimeFigureOut">
              <a:rPr kumimoji="1" lang="ja-JP" altLang="en-US" smtClean="0"/>
              <a:t>2022/3/24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D79E31-0334-498B-B854-1F88523B2205}" type="slidenum">
              <a:rPr kumimoji="1" lang="ja-JP" altLang="en-US" smtClean="0"/>
              <a:t>‹#›</a:t>
            </a:fld>
            <a:endParaRPr kumimoji="1" lang="ja-JP" altLang="en-US"/>
          </a:p>
        </p:txBody>
      </p:sp>
    </p:spTree>
    <p:extLst>
      <p:ext uri="{BB962C8B-B14F-4D97-AF65-F5344CB8AC3E}">
        <p14:creationId xmlns:p14="http://schemas.microsoft.com/office/powerpoint/2010/main" val="1504079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B7ACFC9-00A9-44D4-A069-7C960853AEB1}" type="datetimeFigureOut">
              <a:rPr kumimoji="1" lang="ja-JP" altLang="en-US" smtClean="0"/>
              <a:t>2022/3/24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D79E31-0334-498B-B854-1F88523B2205}" type="slidenum">
              <a:rPr kumimoji="1" lang="ja-JP" altLang="en-US" smtClean="0"/>
              <a:t>‹#›</a:t>
            </a:fld>
            <a:endParaRPr kumimoji="1" lang="ja-JP" altLang="en-US"/>
          </a:p>
        </p:txBody>
      </p:sp>
    </p:spTree>
    <p:extLst>
      <p:ext uri="{BB962C8B-B14F-4D97-AF65-F5344CB8AC3E}">
        <p14:creationId xmlns:p14="http://schemas.microsoft.com/office/powerpoint/2010/main" val="1968303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B7ACFC9-00A9-44D4-A069-7C960853AEB1}" type="datetimeFigureOut">
              <a:rPr kumimoji="1" lang="ja-JP" altLang="en-US" smtClean="0"/>
              <a:t>2022/3/24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D79E31-0334-498B-B854-1F88523B2205}" type="slidenum">
              <a:rPr kumimoji="1" lang="ja-JP" altLang="en-US" smtClean="0"/>
              <a:t>‹#›</a:t>
            </a:fld>
            <a:endParaRPr kumimoji="1" lang="ja-JP" altLang="en-US"/>
          </a:p>
        </p:txBody>
      </p:sp>
    </p:spTree>
    <p:extLst>
      <p:ext uri="{BB962C8B-B14F-4D97-AF65-F5344CB8AC3E}">
        <p14:creationId xmlns:p14="http://schemas.microsoft.com/office/powerpoint/2010/main" val="2258121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B7ACFC9-00A9-44D4-A069-7C960853AEB1}" type="datetimeFigureOut">
              <a:rPr kumimoji="1" lang="ja-JP" altLang="en-US" smtClean="0"/>
              <a:t>2022/3/24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8D79E31-0334-498B-B854-1F88523B2205}" type="slidenum">
              <a:rPr kumimoji="1" lang="ja-JP" altLang="en-US" smtClean="0"/>
              <a:t>‹#›</a:t>
            </a:fld>
            <a:endParaRPr kumimoji="1" lang="ja-JP" altLang="en-US"/>
          </a:p>
        </p:txBody>
      </p:sp>
    </p:spTree>
    <p:extLst>
      <p:ext uri="{BB962C8B-B14F-4D97-AF65-F5344CB8AC3E}">
        <p14:creationId xmlns:p14="http://schemas.microsoft.com/office/powerpoint/2010/main" val="2842107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B7ACFC9-00A9-44D4-A069-7C960853AEB1}" type="datetimeFigureOut">
              <a:rPr kumimoji="1" lang="ja-JP" altLang="en-US" smtClean="0"/>
              <a:t>2022/3/24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8D79E31-0334-498B-B854-1F88523B2205}" type="slidenum">
              <a:rPr kumimoji="1" lang="ja-JP" altLang="en-US" smtClean="0"/>
              <a:t>‹#›</a:t>
            </a:fld>
            <a:endParaRPr kumimoji="1" lang="ja-JP" altLang="en-US"/>
          </a:p>
        </p:txBody>
      </p:sp>
    </p:spTree>
    <p:extLst>
      <p:ext uri="{BB962C8B-B14F-4D97-AF65-F5344CB8AC3E}">
        <p14:creationId xmlns:p14="http://schemas.microsoft.com/office/powerpoint/2010/main" val="1840006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B7ACFC9-00A9-44D4-A069-7C960853AEB1}" type="datetimeFigureOut">
              <a:rPr kumimoji="1" lang="ja-JP" altLang="en-US" smtClean="0"/>
              <a:t>2022/3/24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8D79E31-0334-498B-B854-1F88523B2205}" type="slidenum">
              <a:rPr kumimoji="1" lang="ja-JP" altLang="en-US" smtClean="0"/>
              <a:t>‹#›</a:t>
            </a:fld>
            <a:endParaRPr kumimoji="1" lang="ja-JP" altLang="en-US"/>
          </a:p>
        </p:txBody>
      </p:sp>
    </p:spTree>
    <p:extLst>
      <p:ext uri="{BB962C8B-B14F-4D97-AF65-F5344CB8AC3E}">
        <p14:creationId xmlns:p14="http://schemas.microsoft.com/office/powerpoint/2010/main" val="2109487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7ACFC9-00A9-44D4-A069-7C960853AEB1}" type="datetimeFigureOut">
              <a:rPr kumimoji="1" lang="ja-JP" altLang="en-US" smtClean="0"/>
              <a:t>2022/3/24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8D79E31-0334-498B-B854-1F88523B2205}" type="slidenum">
              <a:rPr kumimoji="1" lang="ja-JP" altLang="en-US" smtClean="0"/>
              <a:t>‹#›</a:t>
            </a:fld>
            <a:endParaRPr kumimoji="1" lang="ja-JP" altLang="en-US"/>
          </a:p>
        </p:txBody>
      </p:sp>
    </p:spTree>
    <p:extLst>
      <p:ext uri="{BB962C8B-B14F-4D97-AF65-F5344CB8AC3E}">
        <p14:creationId xmlns:p14="http://schemas.microsoft.com/office/powerpoint/2010/main" val="3433357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B7ACFC9-00A9-44D4-A069-7C960853AEB1}" type="datetimeFigureOut">
              <a:rPr kumimoji="1" lang="ja-JP" altLang="en-US" smtClean="0"/>
              <a:t>2022/3/24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8D79E31-0334-498B-B854-1F88523B2205}" type="slidenum">
              <a:rPr kumimoji="1" lang="ja-JP" altLang="en-US" smtClean="0"/>
              <a:t>‹#›</a:t>
            </a:fld>
            <a:endParaRPr kumimoji="1" lang="ja-JP" altLang="en-US"/>
          </a:p>
        </p:txBody>
      </p:sp>
    </p:spTree>
    <p:extLst>
      <p:ext uri="{BB962C8B-B14F-4D97-AF65-F5344CB8AC3E}">
        <p14:creationId xmlns:p14="http://schemas.microsoft.com/office/powerpoint/2010/main" val="2282947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B7ACFC9-00A9-44D4-A069-7C960853AEB1}" type="datetimeFigureOut">
              <a:rPr kumimoji="1" lang="ja-JP" altLang="en-US" smtClean="0"/>
              <a:t>2022/3/24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8D79E31-0334-498B-B854-1F88523B2205}" type="slidenum">
              <a:rPr kumimoji="1" lang="ja-JP" altLang="en-US" smtClean="0"/>
              <a:t>‹#›</a:t>
            </a:fld>
            <a:endParaRPr kumimoji="1" lang="ja-JP" altLang="en-US"/>
          </a:p>
        </p:txBody>
      </p:sp>
    </p:spTree>
    <p:extLst>
      <p:ext uri="{BB962C8B-B14F-4D97-AF65-F5344CB8AC3E}">
        <p14:creationId xmlns:p14="http://schemas.microsoft.com/office/powerpoint/2010/main" val="1869684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3B7ACFC9-00A9-44D4-A069-7C960853AEB1}" type="datetimeFigureOut">
              <a:rPr kumimoji="1" lang="ja-JP" altLang="en-US" smtClean="0"/>
              <a:t>2022/3/24</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8D79E31-0334-498B-B854-1F88523B2205}" type="slidenum">
              <a:rPr kumimoji="1" lang="ja-JP" altLang="en-US" smtClean="0"/>
              <a:t>‹#›</a:t>
            </a:fld>
            <a:endParaRPr kumimoji="1" lang="ja-JP" altLang="en-US"/>
          </a:p>
        </p:txBody>
      </p:sp>
    </p:spTree>
    <p:extLst>
      <p:ext uri="{BB962C8B-B14F-4D97-AF65-F5344CB8AC3E}">
        <p14:creationId xmlns:p14="http://schemas.microsoft.com/office/powerpoint/2010/main" val="33670303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37" name="四角形: 角を丸くする 36">
            <a:extLst>
              <a:ext uri="{FF2B5EF4-FFF2-40B4-BE49-F238E27FC236}">
                <a16:creationId xmlns:a16="http://schemas.microsoft.com/office/drawing/2014/main" id="{DD1585FD-4EC5-474B-8304-CAE41888E55F}"/>
              </a:ext>
            </a:extLst>
          </p:cNvPr>
          <p:cNvSpPr/>
          <p:nvPr/>
        </p:nvSpPr>
        <p:spPr>
          <a:xfrm>
            <a:off x="662602" y="1427579"/>
            <a:ext cx="6180687" cy="1592090"/>
          </a:xfrm>
          <a:prstGeom prst="roundRect">
            <a:avLst>
              <a:gd name="adj" fmla="val 6672"/>
            </a:avLst>
          </a:prstGeom>
          <a:solidFill>
            <a:srgbClr val="FFDA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3C3B57EF-FB24-4E82-BFEA-1900E3D9C361}"/>
              </a:ext>
            </a:extLst>
          </p:cNvPr>
          <p:cNvSpPr/>
          <p:nvPr/>
        </p:nvSpPr>
        <p:spPr>
          <a:xfrm>
            <a:off x="4379190" y="1798502"/>
            <a:ext cx="1192448" cy="673308"/>
          </a:xfrm>
          <a:prstGeom prst="ellipse">
            <a:avLst/>
          </a:prstGeom>
          <a:solidFill>
            <a:srgbClr val="FFEEB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四角形: 角を丸くする 37">
            <a:extLst>
              <a:ext uri="{FF2B5EF4-FFF2-40B4-BE49-F238E27FC236}">
                <a16:creationId xmlns:a16="http://schemas.microsoft.com/office/drawing/2014/main" id="{0DAF319A-8C82-4347-928B-0A6CF204CEE8}"/>
              </a:ext>
            </a:extLst>
          </p:cNvPr>
          <p:cNvSpPr/>
          <p:nvPr/>
        </p:nvSpPr>
        <p:spPr>
          <a:xfrm>
            <a:off x="683463" y="3167471"/>
            <a:ext cx="6103879" cy="1267378"/>
          </a:xfrm>
          <a:prstGeom prst="roundRect">
            <a:avLst>
              <a:gd name="adj" fmla="val 7107"/>
            </a:avLst>
          </a:prstGeom>
          <a:solidFill>
            <a:srgbClr val="FFDA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C3AB5A4B-3F07-4F9D-B609-08DAB7870AB6}"/>
              </a:ext>
            </a:extLst>
          </p:cNvPr>
          <p:cNvSpPr/>
          <p:nvPr/>
        </p:nvSpPr>
        <p:spPr>
          <a:xfrm>
            <a:off x="493166" y="8177342"/>
            <a:ext cx="6634344" cy="1604028"/>
          </a:xfrm>
          <a:prstGeom prst="roundRect">
            <a:avLst>
              <a:gd name="adj" fmla="val 7922"/>
            </a:avLst>
          </a:prstGeom>
          <a:solidFill>
            <a:schemeClr val="bg1"/>
          </a:solidFill>
          <a:ln w="12700">
            <a:solidFill>
              <a:srgbClr val="2BB7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2BB7B3"/>
                </a:solidFill>
              </a:ln>
            </a:endParaRPr>
          </a:p>
        </p:txBody>
      </p:sp>
      <p:sp>
        <p:nvSpPr>
          <p:cNvPr id="7" name="テキスト ボックス 6">
            <a:extLst>
              <a:ext uri="{FF2B5EF4-FFF2-40B4-BE49-F238E27FC236}">
                <a16:creationId xmlns:a16="http://schemas.microsoft.com/office/drawing/2014/main" id="{06D0DE80-CDAF-4CAE-B171-27A147F80705}"/>
              </a:ext>
            </a:extLst>
          </p:cNvPr>
          <p:cNvSpPr txBox="1"/>
          <p:nvPr/>
        </p:nvSpPr>
        <p:spPr>
          <a:xfrm>
            <a:off x="1011600" y="3244350"/>
            <a:ext cx="4763158" cy="1064843"/>
          </a:xfrm>
          <a:prstGeom prst="rect">
            <a:avLst/>
          </a:prstGeom>
          <a:noFill/>
        </p:spPr>
        <p:txBody>
          <a:bodyPr wrap="square" rtlCol="0">
            <a:spAutoFit/>
          </a:bodyPr>
          <a:lstStyle/>
          <a:p>
            <a:pPr marL="171450" indent="-171450">
              <a:lnSpc>
                <a:spcPct val="150000"/>
              </a:lnSpc>
              <a:buSzPct val="118000"/>
              <a:buBlip>
                <a:blip r:embed="rId2"/>
              </a:buBlip>
            </a:pPr>
            <a:r>
              <a:rPr kumimoji="1" lang="ja-JP" altLang="en-US" sz="1100" b="1" dirty="0">
                <a:latin typeface="BIZ UDPゴシック" panose="020B0400000000000000" pitchFamily="50" charset="-128"/>
                <a:ea typeface="BIZ UDPゴシック" panose="020B0400000000000000" pitchFamily="50" charset="-128"/>
              </a:rPr>
              <a:t>養育者に不自然なキズがある</a:t>
            </a:r>
            <a:endParaRPr kumimoji="1" lang="en-US" altLang="ja-JP" sz="1100" b="1" dirty="0">
              <a:latin typeface="BIZ UDPゴシック" panose="020B0400000000000000" pitchFamily="50" charset="-128"/>
              <a:ea typeface="BIZ UDPゴシック" panose="020B0400000000000000" pitchFamily="50" charset="-128"/>
            </a:endParaRPr>
          </a:p>
          <a:p>
            <a:pPr marL="171450" indent="-171450">
              <a:lnSpc>
                <a:spcPct val="150000"/>
              </a:lnSpc>
              <a:buSzPct val="118000"/>
              <a:buBlip>
                <a:blip r:embed="rId2"/>
              </a:buBlip>
            </a:pPr>
            <a:r>
              <a:rPr kumimoji="1" lang="ja-JP" altLang="en-US" sz="1100" b="1" dirty="0">
                <a:latin typeface="BIZ UDPゴシック" panose="020B0400000000000000" pitchFamily="50" charset="-128"/>
                <a:ea typeface="BIZ UDPゴシック" panose="020B0400000000000000" pitchFamily="50" charset="-128"/>
              </a:rPr>
              <a:t>子どもへの関心が薄い</a:t>
            </a:r>
            <a:endParaRPr kumimoji="1" lang="en-US" altLang="ja-JP" sz="1100" b="1" dirty="0">
              <a:latin typeface="BIZ UDPゴシック" panose="020B0400000000000000" pitchFamily="50" charset="-128"/>
              <a:ea typeface="BIZ UDPゴシック" panose="020B0400000000000000" pitchFamily="50" charset="-128"/>
            </a:endParaRPr>
          </a:p>
          <a:p>
            <a:pPr marL="171450" indent="-171450">
              <a:lnSpc>
                <a:spcPct val="150000"/>
              </a:lnSpc>
              <a:buSzPct val="118000"/>
              <a:buBlip>
                <a:blip r:embed="rId2"/>
              </a:buBlip>
            </a:pPr>
            <a:r>
              <a:rPr kumimoji="1" lang="ja-JP" altLang="en-US" sz="1100" b="1" dirty="0">
                <a:latin typeface="BIZ UDPゴシック" panose="020B0400000000000000" pitchFamily="50" charset="-128"/>
                <a:ea typeface="BIZ UDPゴシック" panose="020B0400000000000000" pitchFamily="50" charset="-128"/>
              </a:rPr>
              <a:t>養育者以外が連れてくる</a:t>
            </a:r>
            <a:endParaRPr kumimoji="1" lang="en-US" altLang="ja-JP" sz="1100" b="1" dirty="0">
              <a:latin typeface="BIZ UDPゴシック" panose="020B0400000000000000" pitchFamily="50" charset="-128"/>
              <a:ea typeface="BIZ UDPゴシック" panose="020B0400000000000000" pitchFamily="50" charset="-128"/>
            </a:endParaRPr>
          </a:p>
          <a:p>
            <a:pPr marL="171450" indent="-171450">
              <a:lnSpc>
                <a:spcPct val="150000"/>
              </a:lnSpc>
              <a:buSzPct val="118000"/>
              <a:buBlip>
                <a:blip r:embed="rId2"/>
              </a:buBlip>
            </a:pPr>
            <a:r>
              <a:rPr kumimoji="1" lang="ja-JP" altLang="en-US" sz="1100" b="1" dirty="0">
                <a:latin typeface="BIZ UDPゴシック" panose="020B0400000000000000" pitchFamily="50" charset="-128"/>
                <a:ea typeface="BIZ UDPゴシック" panose="020B0400000000000000" pitchFamily="50" charset="-128"/>
              </a:rPr>
              <a:t>通院が途絶えがち</a:t>
            </a:r>
            <a:endParaRPr kumimoji="1" lang="en-US" altLang="ja-JP" sz="1100" b="1" dirty="0">
              <a:latin typeface="BIZ UDPゴシック" panose="020B0400000000000000" pitchFamily="50" charset="-128"/>
              <a:ea typeface="BIZ UDPゴシック" panose="020B0400000000000000" pitchFamily="50" charset="-128"/>
            </a:endParaRPr>
          </a:p>
        </p:txBody>
      </p:sp>
      <p:pic>
        <p:nvPicPr>
          <p:cNvPr id="15" name="図 14">
            <a:extLst>
              <a:ext uri="{FF2B5EF4-FFF2-40B4-BE49-F238E27FC236}">
                <a16:creationId xmlns:a16="http://schemas.microsoft.com/office/drawing/2014/main" id="{E72D6EF6-CD55-4FDC-9224-4CB5A09ACF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138" y="8631353"/>
            <a:ext cx="962126" cy="962126"/>
          </a:xfrm>
          <a:prstGeom prst="rect">
            <a:avLst/>
          </a:prstGeom>
        </p:spPr>
      </p:pic>
      <p:pic>
        <p:nvPicPr>
          <p:cNvPr id="17" name="図 16">
            <a:extLst>
              <a:ext uri="{FF2B5EF4-FFF2-40B4-BE49-F238E27FC236}">
                <a16:creationId xmlns:a16="http://schemas.microsoft.com/office/drawing/2014/main" id="{FF9893C1-2CD0-4D37-9B80-BEF90960B1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8360" y="8596397"/>
            <a:ext cx="937110" cy="1013638"/>
          </a:xfrm>
          <a:prstGeom prst="rect">
            <a:avLst/>
          </a:prstGeom>
        </p:spPr>
      </p:pic>
      <p:sp>
        <p:nvSpPr>
          <p:cNvPr id="19" name="テキスト ボックス 18">
            <a:extLst>
              <a:ext uri="{FF2B5EF4-FFF2-40B4-BE49-F238E27FC236}">
                <a16:creationId xmlns:a16="http://schemas.microsoft.com/office/drawing/2014/main" id="{03D6404A-EFBC-4A7F-8BD6-A9B7F0A6F5E4}"/>
              </a:ext>
            </a:extLst>
          </p:cNvPr>
          <p:cNvSpPr txBox="1"/>
          <p:nvPr/>
        </p:nvSpPr>
        <p:spPr>
          <a:xfrm>
            <a:off x="1322157" y="8177342"/>
            <a:ext cx="2457679" cy="360548"/>
          </a:xfrm>
          <a:prstGeom prst="rect">
            <a:avLst/>
          </a:prstGeom>
          <a:noFill/>
          <a:ln w="63500">
            <a:noFill/>
          </a:ln>
        </p:spPr>
        <p:txBody>
          <a:bodyPr wrap="square" rtlCol="0">
            <a:spAutoFit/>
          </a:bodyPr>
          <a:lstStyle/>
          <a:p>
            <a:pPr>
              <a:lnSpc>
                <a:spcPct val="150000"/>
              </a:lnSpc>
            </a:pPr>
            <a:r>
              <a:rPr kumimoji="1" lang="ja-JP" altLang="en-US" sz="1400" b="1" dirty="0">
                <a:latin typeface="BIZ UDPゴシック" panose="020B0400000000000000" pitchFamily="50" charset="-128"/>
                <a:ea typeface="BIZ UDPゴシック" panose="020B0400000000000000" pitchFamily="50" charset="-128"/>
              </a:rPr>
              <a:t>子育て等に関する相談先</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4BCD785C-D677-457B-A40C-C8C03891F5C7}"/>
              </a:ext>
            </a:extLst>
          </p:cNvPr>
          <p:cNvSpPr txBox="1"/>
          <p:nvPr/>
        </p:nvSpPr>
        <p:spPr>
          <a:xfrm>
            <a:off x="1011600" y="1527470"/>
            <a:ext cx="3031998" cy="1318759"/>
          </a:xfrm>
          <a:prstGeom prst="rect">
            <a:avLst/>
          </a:prstGeom>
          <a:noFill/>
        </p:spPr>
        <p:txBody>
          <a:bodyPr wrap="square" rtlCol="0">
            <a:spAutoFit/>
          </a:bodyPr>
          <a:lstStyle/>
          <a:p>
            <a:pPr marL="171450" indent="-171450">
              <a:lnSpc>
                <a:spcPct val="150000"/>
              </a:lnSpc>
              <a:buSzPct val="118000"/>
              <a:buBlip>
                <a:blip r:embed="rId2"/>
              </a:buBlip>
            </a:pPr>
            <a:r>
              <a:rPr kumimoji="1" lang="ja-JP" altLang="en-US" sz="1100" b="1" dirty="0">
                <a:latin typeface="BIZ UDPゴシック" panose="020B0400000000000000" pitchFamily="50" charset="-128"/>
                <a:ea typeface="BIZ UDPゴシック" panose="020B0400000000000000" pitchFamily="50" charset="-128"/>
              </a:rPr>
              <a:t>体がかなり小さいな</a:t>
            </a:r>
            <a:endParaRPr kumimoji="1" lang="en-US" altLang="ja-JP" sz="1100" b="1" dirty="0">
              <a:latin typeface="BIZ UDPゴシック" panose="020B0400000000000000" pitchFamily="50" charset="-128"/>
              <a:ea typeface="BIZ UDPゴシック" panose="020B0400000000000000" pitchFamily="50" charset="-128"/>
            </a:endParaRPr>
          </a:p>
          <a:p>
            <a:pPr marL="171450" indent="-171450">
              <a:lnSpc>
                <a:spcPct val="150000"/>
              </a:lnSpc>
              <a:buSzPct val="118000"/>
              <a:buBlip>
                <a:blip r:embed="rId2"/>
              </a:buBlip>
            </a:pP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髪や服装が不潔な感じがする</a:t>
            </a:r>
            <a:endPar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171450" indent="-171450">
              <a:lnSpc>
                <a:spcPct val="150000"/>
              </a:lnSpc>
              <a:buSzPct val="118000"/>
              <a:buBlip>
                <a:blip r:embed="rId2"/>
              </a:buBlip>
            </a:pP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顔や口にキズがある、前歯が欠けている</a:t>
            </a:r>
          </a:p>
          <a:p>
            <a:pPr marL="171450" indent="-171450">
              <a:lnSpc>
                <a:spcPct val="150000"/>
              </a:lnSpc>
              <a:buSzPct val="118000"/>
              <a:buBlip>
                <a:blip r:embed="rId2"/>
              </a:buBlip>
            </a:pP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治していないむし歯があるな</a:t>
            </a:r>
            <a:endPar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171450" indent="-171450">
              <a:lnSpc>
                <a:spcPct val="150000"/>
              </a:lnSpc>
              <a:buSzPct val="118000"/>
              <a:buBlip>
                <a:blip r:embed="rId2"/>
              </a:buBlip>
            </a:pP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歯みがきの習慣があまりにもできてない</a:t>
            </a:r>
            <a:endParaRPr kumimoji="1" lang="en-US" altLang="ja-JP" sz="1100" b="1"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600E2D6F-8241-4AC5-BFB8-BE352DCE1BDA}"/>
              </a:ext>
            </a:extLst>
          </p:cNvPr>
          <p:cNvSpPr txBox="1"/>
          <p:nvPr/>
        </p:nvSpPr>
        <p:spPr>
          <a:xfrm>
            <a:off x="4328901" y="1876868"/>
            <a:ext cx="1302210" cy="433965"/>
          </a:xfrm>
          <a:prstGeom prst="rect">
            <a:avLst/>
          </a:prstGeom>
          <a:noFill/>
          <a:ln w="25400">
            <a:noFill/>
          </a:ln>
        </p:spPr>
        <p:txBody>
          <a:bodyPr wrap="square" rtlCol="0">
            <a:spAutoFit/>
          </a:bodyPr>
          <a:lstStyle/>
          <a:p>
            <a:pPr algn="ctr">
              <a:lnSpc>
                <a:spcPct val="120000"/>
              </a:lnSpc>
            </a:pPr>
            <a:r>
              <a:rPr kumimoji="1" lang="ja-JP" altLang="en-US" sz="1000" b="1" dirty="0">
                <a:latin typeface="BIZ UDPゴシック" panose="020B0400000000000000" pitchFamily="50" charset="-128"/>
                <a:ea typeface="BIZ UDPゴシック" panose="020B0400000000000000" pitchFamily="50" charset="-128"/>
              </a:rPr>
              <a:t>母子手帳で</a:t>
            </a:r>
          </a:p>
          <a:p>
            <a:pPr algn="ctr">
              <a:lnSpc>
                <a:spcPct val="120000"/>
              </a:lnSpc>
            </a:pPr>
            <a:r>
              <a:rPr kumimoji="1" lang="ja-JP" altLang="en-US" sz="1000" b="1" dirty="0">
                <a:latin typeface="BIZ UDPゴシック" panose="020B0400000000000000" pitchFamily="50" charset="-128"/>
                <a:ea typeface="BIZ UDPゴシック" panose="020B0400000000000000" pitchFamily="50" charset="-128"/>
              </a:rPr>
              <a:t>成長発育を確認</a:t>
            </a:r>
          </a:p>
        </p:txBody>
      </p:sp>
      <p:sp>
        <p:nvSpPr>
          <p:cNvPr id="29" name="正方形/長方形 28">
            <a:extLst>
              <a:ext uri="{FF2B5EF4-FFF2-40B4-BE49-F238E27FC236}">
                <a16:creationId xmlns:a16="http://schemas.microsoft.com/office/drawing/2014/main" id="{FC5EDC6F-31EB-44C9-AA28-FECAE9A7170A}"/>
              </a:ext>
            </a:extLst>
          </p:cNvPr>
          <p:cNvSpPr/>
          <p:nvPr/>
        </p:nvSpPr>
        <p:spPr>
          <a:xfrm>
            <a:off x="0" y="0"/>
            <a:ext cx="7559675" cy="1293156"/>
          </a:xfrm>
          <a:prstGeom prst="rect">
            <a:avLst/>
          </a:prstGeom>
          <a:solidFill>
            <a:srgbClr val="2BB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15"/>
          </a:p>
        </p:txBody>
      </p:sp>
      <p:sp>
        <p:nvSpPr>
          <p:cNvPr id="30" name="タイトル 1">
            <a:extLst>
              <a:ext uri="{FF2B5EF4-FFF2-40B4-BE49-F238E27FC236}">
                <a16:creationId xmlns:a16="http://schemas.microsoft.com/office/drawing/2014/main" id="{E90785B6-E2A8-48F7-B1FE-D2DD63EFC3A5}"/>
              </a:ext>
            </a:extLst>
          </p:cNvPr>
          <p:cNvSpPr txBox="1">
            <a:spLocks/>
          </p:cNvSpPr>
          <p:nvPr/>
        </p:nvSpPr>
        <p:spPr>
          <a:xfrm>
            <a:off x="661662" y="116567"/>
            <a:ext cx="6291720" cy="1064959"/>
          </a:xfrm>
          <a:prstGeom prst="rect">
            <a:avLst/>
          </a:prstGeom>
          <a:ln w="63500">
            <a:noFill/>
          </a:ln>
        </p:spPr>
        <p:txBody>
          <a:bodyPr vert="horz" lIns="91440" tIns="45720" rIns="91440" bIns="45720" rtlCol="0" anchor="b">
            <a:normAutofit fontScale="97500"/>
          </a:bodyPr>
          <a:lstStyle>
            <a:lvl1pPr algn="ctr" defTabSz="755934" rtl="0" eaLnBrk="1" latinLnBrk="0" hangingPunct="1">
              <a:lnSpc>
                <a:spcPct val="90000"/>
              </a:lnSpc>
              <a:spcBef>
                <a:spcPct val="0"/>
              </a:spcBef>
              <a:buNone/>
              <a:defRPr kumimoji="1" sz="4960" kern="1200">
                <a:solidFill>
                  <a:schemeClr val="tx1"/>
                </a:solidFill>
                <a:latin typeface="+mj-lt"/>
                <a:ea typeface="+mj-ea"/>
                <a:cs typeface="+mj-cs"/>
              </a:defRPr>
            </a:lvl1pPr>
          </a:lstStyle>
          <a:p>
            <a:pPr>
              <a:lnSpc>
                <a:spcPct val="120000"/>
              </a:lnSpc>
            </a:pPr>
            <a:r>
              <a:rPr lang="ja-JP" altLang="en-US" sz="3000" b="1">
                <a:solidFill>
                  <a:schemeClr val="bg1"/>
                </a:solidFill>
                <a:effectLst>
                  <a:outerShdw blurRad="50800" dist="38100" algn="l" rotWithShape="0">
                    <a:prstClr val="black">
                      <a:alpha val="40000"/>
                    </a:prstClr>
                  </a:outerShdw>
                </a:effectLst>
                <a:latin typeface="BIZ UDPゴシック" panose="020B0400000000000000" pitchFamily="50" charset="-128"/>
                <a:ea typeface="BIZ UDPゴシック" panose="020B0400000000000000" pitchFamily="50" charset="-128"/>
              </a:rPr>
              <a:t>健やかな子育て支援のチェックリスト</a:t>
            </a:r>
            <a:br>
              <a:rPr lang="en-US" altLang="ja-JP" sz="2590">
                <a:solidFill>
                  <a:schemeClr val="bg1"/>
                </a:solidFill>
                <a:effectLst>
                  <a:outerShdw blurRad="50800" dist="38100" algn="l" rotWithShape="0">
                    <a:prstClr val="black">
                      <a:alpha val="40000"/>
                    </a:prstClr>
                  </a:outerShdw>
                </a:effectLst>
                <a:latin typeface="BIZ UDPゴシック" panose="020B0400000000000000" pitchFamily="50" charset="-128"/>
                <a:ea typeface="BIZ UDPゴシック" panose="020B0400000000000000" pitchFamily="50" charset="-128"/>
              </a:rPr>
            </a:br>
            <a:r>
              <a:rPr lang="ja-JP" altLang="en-US" sz="2400" b="1">
                <a:solidFill>
                  <a:schemeClr val="bg1"/>
                </a:solidFill>
                <a:effectLst>
                  <a:outerShdw blurRad="50800" dist="38100" algn="l" rotWithShape="0">
                    <a:prstClr val="black">
                      <a:alpha val="40000"/>
                    </a:prstClr>
                  </a:outerShdw>
                </a:effectLst>
                <a:latin typeface="BIZ UDPゴシック" panose="020B0400000000000000" pitchFamily="50" charset="-128"/>
                <a:ea typeface="BIZ UDPゴシック" panose="020B0400000000000000" pitchFamily="50" charset="-128"/>
              </a:rPr>
              <a:t>歯科診療所</a:t>
            </a:r>
            <a:endParaRPr lang="ja-JP" altLang="en-US" sz="2400" b="1" dirty="0">
              <a:solidFill>
                <a:schemeClr val="bg1"/>
              </a:solidFill>
              <a:effectLst>
                <a:outerShdw blurRad="50800" dist="38100" algn="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256ECBD2-C072-439F-9476-8639620071A5}"/>
              </a:ext>
            </a:extLst>
          </p:cNvPr>
          <p:cNvSpPr/>
          <p:nvPr/>
        </p:nvSpPr>
        <p:spPr>
          <a:xfrm>
            <a:off x="0" y="9918000"/>
            <a:ext cx="7559675" cy="773100"/>
          </a:xfrm>
          <a:prstGeom prst="rect">
            <a:avLst/>
          </a:prstGeom>
          <a:solidFill>
            <a:srgbClr val="2BB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15"/>
          </a:p>
        </p:txBody>
      </p:sp>
      <p:sp>
        <p:nvSpPr>
          <p:cNvPr id="33" name="字幕 2">
            <a:extLst>
              <a:ext uri="{FF2B5EF4-FFF2-40B4-BE49-F238E27FC236}">
                <a16:creationId xmlns:a16="http://schemas.microsoft.com/office/drawing/2014/main" id="{CABEE9F5-DACE-4589-B362-285215BD5062}"/>
              </a:ext>
            </a:extLst>
          </p:cNvPr>
          <p:cNvSpPr>
            <a:spLocks noGrp="1"/>
          </p:cNvSpPr>
          <p:nvPr>
            <p:ph type="subTitle" idx="1"/>
          </p:nvPr>
        </p:nvSpPr>
        <p:spPr>
          <a:xfrm>
            <a:off x="375830" y="10000243"/>
            <a:ext cx="6840019" cy="603402"/>
          </a:xfrm>
        </p:spPr>
        <p:txBody>
          <a:bodyPr>
            <a:normAutofit fontScale="85000" lnSpcReduction="20000"/>
          </a:bodyPr>
          <a:lstStyle/>
          <a:p>
            <a:endParaRPr lang="en-US" altLang="ja-JP" sz="1388" dirty="0"/>
          </a:p>
          <a:p>
            <a:r>
              <a:rPr lang="ja-JP" altLang="en-US" sz="1850" dirty="0"/>
              <a:t>　</a:t>
            </a:r>
            <a:r>
              <a:rPr lang="ja-JP" altLang="en-US" sz="2590" b="1" dirty="0">
                <a:solidFill>
                  <a:schemeClr val="bg1"/>
                </a:solidFill>
                <a:latin typeface="BIZ UDPゴシック" panose="020B0400000000000000" pitchFamily="50" charset="-128"/>
                <a:ea typeface="BIZ UDPゴシック" panose="020B0400000000000000" pitchFamily="50" charset="-128"/>
              </a:rPr>
              <a:t>公益社団法人　日本歯科医師会</a:t>
            </a:r>
          </a:p>
        </p:txBody>
      </p:sp>
      <p:sp>
        <p:nvSpPr>
          <p:cNvPr id="34" name="四角形: 角を丸くする 33">
            <a:extLst>
              <a:ext uri="{FF2B5EF4-FFF2-40B4-BE49-F238E27FC236}">
                <a16:creationId xmlns:a16="http://schemas.microsoft.com/office/drawing/2014/main" id="{749F66D5-CCC0-48A5-9FBB-FAE4C51E0712}"/>
              </a:ext>
            </a:extLst>
          </p:cNvPr>
          <p:cNvSpPr/>
          <p:nvPr/>
        </p:nvSpPr>
        <p:spPr>
          <a:xfrm>
            <a:off x="4517961" y="2677171"/>
            <a:ext cx="613327" cy="220254"/>
          </a:xfrm>
          <a:prstGeom prst="roundRect">
            <a:avLst>
              <a:gd name="adj" fmla="val 50000"/>
            </a:avLst>
          </a:prstGeom>
          <a:solidFill>
            <a:schemeClr val="bg1"/>
          </a:solidFill>
          <a:ln>
            <a:solidFill>
              <a:srgbClr val="2BB7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rgbClr val="2BB7B3"/>
                </a:solidFill>
                <a:latin typeface="BIZ UDPゴシック" panose="020B0400000000000000" pitchFamily="50" charset="-128"/>
                <a:ea typeface="BIZ UDPゴシック" panose="020B0400000000000000" pitchFamily="50" charset="-128"/>
              </a:rPr>
              <a:t>注</a:t>
            </a:r>
            <a:r>
              <a:rPr kumimoji="1" lang="en-US" altLang="ja-JP" sz="1100" dirty="0">
                <a:solidFill>
                  <a:srgbClr val="2BB7B3"/>
                </a:solidFill>
                <a:latin typeface="BIZ UDPゴシック" panose="020B0400000000000000" pitchFamily="50" charset="-128"/>
                <a:ea typeface="BIZ UDPゴシック" panose="020B0400000000000000" pitchFamily="50" charset="-128"/>
              </a:rPr>
              <a:t>1</a:t>
            </a:r>
            <a:endParaRPr kumimoji="1" lang="ja-JP" altLang="en-US" sz="1100" dirty="0">
              <a:solidFill>
                <a:srgbClr val="2BB7B3"/>
              </a:solidFill>
              <a:latin typeface="BIZ UDPゴシック" panose="020B0400000000000000" pitchFamily="50" charset="-128"/>
              <a:ea typeface="BIZ UDPゴシック" panose="020B0400000000000000" pitchFamily="50" charset="-128"/>
            </a:endParaRPr>
          </a:p>
        </p:txBody>
      </p:sp>
      <p:sp>
        <p:nvSpPr>
          <p:cNvPr id="35" name="四角形: 角を丸くする 34">
            <a:extLst>
              <a:ext uri="{FF2B5EF4-FFF2-40B4-BE49-F238E27FC236}">
                <a16:creationId xmlns:a16="http://schemas.microsoft.com/office/drawing/2014/main" id="{0D4C8BDC-8719-49D8-BAC9-F772FE286D91}"/>
              </a:ext>
            </a:extLst>
          </p:cNvPr>
          <p:cNvSpPr/>
          <p:nvPr/>
        </p:nvSpPr>
        <p:spPr>
          <a:xfrm>
            <a:off x="4517961" y="4079162"/>
            <a:ext cx="613328" cy="222627"/>
          </a:xfrm>
          <a:prstGeom prst="roundRect">
            <a:avLst>
              <a:gd name="adj" fmla="val 50000"/>
            </a:avLst>
          </a:prstGeom>
          <a:solidFill>
            <a:schemeClr val="bg1"/>
          </a:solidFill>
          <a:ln>
            <a:solidFill>
              <a:srgbClr val="2BB7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rgbClr val="2BB7B3"/>
                </a:solidFill>
                <a:latin typeface="BIZ UDPゴシック" panose="020B0400000000000000" pitchFamily="50" charset="-128"/>
                <a:ea typeface="BIZ UDPゴシック" panose="020B0400000000000000" pitchFamily="50" charset="-128"/>
              </a:rPr>
              <a:t>注</a:t>
            </a:r>
            <a:r>
              <a:rPr kumimoji="1" lang="en-US" altLang="ja-JP" sz="1100" b="1" dirty="0">
                <a:solidFill>
                  <a:srgbClr val="2BB7B3"/>
                </a:solidFill>
                <a:latin typeface="BIZ UDPゴシック" panose="020B0400000000000000" pitchFamily="50" charset="-128"/>
                <a:ea typeface="BIZ UDPゴシック" panose="020B0400000000000000" pitchFamily="50" charset="-128"/>
              </a:rPr>
              <a:t>2</a:t>
            </a:r>
            <a:endParaRPr kumimoji="1" lang="ja-JP" altLang="en-US" sz="1100" b="1" dirty="0">
              <a:solidFill>
                <a:srgbClr val="2BB7B3"/>
              </a:solidFill>
              <a:latin typeface="BIZ UDPゴシック" panose="020B0400000000000000" pitchFamily="50" charset="-128"/>
              <a:ea typeface="BIZ UDPゴシック" panose="020B0400000000000000" pitchFamily="50" charset="-128"/>
            </a:endParaRPr>
          </a:p>
        </p:txBody>
      </p:sp>
      <p:sp>
        <p:nvSpPr>
          <p:cNvPr id="36" name="四角形: 角を丸くする 35">
            <a:extLst>
              <a:ext uri="{FF2B5EF4-FFF2-40B4-BE49-F238E27FC236}">
                <a16:creationId xmlns:a16="http://schemas.microsoft.com/office/drawing/2014/main" id="{0BDD096C-7E4F-4D26-A170-F0114270B8AD}"/>
              </a:ext>
            </a:extLst>
          </p:cNvPr>
          <p:cNvSpPr/>
          <p:nvPr/>
        </p:nvSpPr>
        <p:spPr>
          <a:xfrm>
            <a:off x="630955" y="8240429"/>
            <a:ext cx="621000" cy="218166"/>
          </a:xfrm>
          <a:prstGeom prst="roundRect">
            <a:avLst>
              <a:gd name="adj" fmla="val 50000"/>
            </a:avLst>
          </a:prstGeom>
          <a:solidFill>
            <a:schemeClr val="bg1"/>
          </a:solidFill>
          <a:ln>
            <a:solidFill>
              <a:srgbClr val="2BB7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rgbClr val="2BB7B3"/>
                </a:solidFill>
                <a:latin typeface="BIZ UDPゴシック" panose="020B0400000000000000" pitchFamily="50" charset="-128"/>
                <a:ea typeface="BIZ UDPゴシック" panose="020B0400000000000000" pitchFamily="50" charset="-128"/>
              </a:rPr>
              <a:t>注</a:t>
            </a:r>
            <a:r>
              <a:rPr kumimoji="1" lang="en-US" altLang="ja-JP" sz="1100" b="1" dirty="0">
                <a:solidFill>
                  <a:srgbClr val="2BB7B3"/>
                </a:solidFill>
                <a:latin typeface="BIZ UDPゴシック" panose="020B0400000000000000" pitchFamily="50" charset="-128"/>
                <a:ea typeface="BIZ UDPゴシック" panose="020B0400000000000000" pitchFamily="50" charset="-128"/>
              </a:rPr>
              <a:t>3</a:t>
            </a:r>
            <a:endParaRPr kumimoji="1" lang="ja-JP" altLang="en-US" sz="1100" b="1" dirty="0">
              <a:solidFill>
                <a:srgbClr val="2BB7B3"/>
              </a:solidFill>
              <a:latin typeface="BIZ UDPゴシック" panose="020B0400000000000000" pitchFamily="50" charset="-128"/>
              <a:ea typeface="BIZ UDPゴシック" panose="020B0400000000000000" pitchFamily="50" charset="-128"/>
            </a:endParaRPr>
          </a:p>
        </p:txBody>
      </p:sp>
      <p:grpSp>
        <p:nvGrpSpPr>
          <p:cNvPr id="50" name="グループ化 49">
            <a:extLst>
              <a:ext uri="{FF2B5EF4-FFF2-40B4-BE49-F238E27FC236}">
                <a16:creationId xmlns:a16="http://schemas.microsoft.com/office/drawing/2014/main" id="{CAE25817-E8DA-404D-82AC-41EDB9BED48E}"/>
              </a:ext>
            </a:extLst>
          </p:cNvPr>
          <p:cNvGrpSpPr/>
          <p:nvPr/>
        </p:nvGrpSpPr>
        <p:grpSpPr>
          <a:xfrm rot="2873422">
            <a:off x="250211" y="386560"/>
            <a:ext cx="412101" cy="417607"/>
            <a:chOff x="-1519079" y="1799185"/>
            <a:chExt cx="389724" cy="394931"/>
          </a:xfrm>
        </p:grpSpPr>
        <p:sp>
          <p:nvSpPr>
            <p:cNvPr id="51" name="二等辺三角形 50">
              <a:extLst>
                <a:ext uri="{FF2B5EF4-FFF2-40B4-BE49-F238E27FC236}">
                  <a16:creationId xmlns:a16="http://schemas.microsoft.com/office/drawing/2014/main" id="{F6F19A4D-742B-4F0A-B05C-84E71F15D0A9}"/>
                </a:ext>
              </a:extLst>
            </p:cNvPr>
            <p:cNvSpPr/>
            <p:nvPr/>
          </p:nvSpPr>
          <p:spPr>
            <a:xfrm>
              <a:off x="-1451562" y="1983405"/>
              <a:ext cx="251460" cy="21071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二等辺三角形 51">
              <a:extLst>
                <a:ext uri="{FF2B5EF4-FFF2-40B4-BE49-F238E27FC236}">
                  <a16:creationId xmlns:a16="http://schemas.microsoft.com/office/drawing/2014/main" id="{2F0A6023-64D2-4116-B37D-5000C8322C60}"/>
                </a:ext>
              </a:extLst>
            </p:cNvPr>
            <p:cNvSpPr/>
            <p:nvPr/>
          </p:nvSpPr>
          <p:spPr>
            <a:xfrm rot="14380467">
              <a:off x="-1360440" y="1819559"/>
              <a:ext cx="251460" cy="21071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二等辺三角形 52">
              <a:extLst>
                <a:ext uri="{FF2B5EF4-FFF2-40B4-BE49-F238E27FC236}">
                  <a16:creationId xmlns:a16="http://schemas.microsoft.com/office/drawing/2014/main" id="{FADF0B29-6337-486C-BA1F-4252F70AB354}"/>
                </a:ext>
              </a:extLst>
            </p:cNvPr>
            <p:cNvSpPr/>
            <p:nvPr/>
          </p:nvSpPr>
          <p:spPr>
            <a:xfrm rot="7200000">
              <a:off x="-1539453" y="1822197"/>
              <a:ext cx="251460" cy="210711"/>
            </a:xfrm>
            <a:prstGeom prst="triangle">
              <a:avLst/>
            </a:prstGeom>
            <a:solidFill>
              <a:srgbClr val="FFE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4" name="グループ化 53">
            <a:extLst>
              <a:ext uri="{FF2B5EF4-FFF2-40B4-BE49-F238E27FC236}">
                <a16:creationId xmlns:a16="http://schemas.microsoft.com/office/drawing/2014/main" id="{B4D5AE22-2234-4B2E-8DFD-2EFA6641BA87}"/>
              </a:ext>
            </a:extLst>
          </p:cNvPr>
          <p:cNvGrpSpPr/>
          <p:nvPr/>
        </p:nvGrpSpPr>
        <p:grpSpPr>
          <a:xfrm rot="2873422">
            <a:off x="6777358" y="774709"/>
            <a:ext cx="412101" cy="417607"/>
            <a:chOff x="-1519079" y="1799185"/>
            <a:chExt cx="389724" cy="394931"/>
          </a:xfrm>
        </p:grpSpPr>
        <p:sp>
          <p:nvSpPr>
            <p:cNvPr id="55" name="二等辺三角形 54">
              <a:extLst>
                <a:ext uri="{FF2B5EF4-FFF2-40B4-BE49-F238E27FC236}">
                  <a16:creationId xmlns:a16="http://schemas.microsoft.com/office/drawing/2014/main" id="{5BFA86A0-C02A-4E13-BBB3-96B87D933063}"/>
                </a:ext>
              </a:extLst>
            </p:cNvPr>
            <p:cNvSpPr/>
            <p:nvPr/>
          </p:nvSpPr>
          <p:spPr>
            <a:xfrm>
              <a:off x="-1451562" y="1983405"/>
              <a:ext cx="251460" cy="21071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二等辺三角形 55">
              <a:extLst>
                <a:ext uri="{FF2B5EF4-FFF2-40B4-BE49-F238E27FC236}">
                  <a16:creationId xmlns:a16="http://schemas.microsoft.com/office/drawing/2014/main" id="{DD97F879-4DB6-44FB-9378-BD2E62AB329B}"/>
                </a:ext>
              </a:extLst>
            </p:cNvPr>
            <p:cNvSpPr/>
            <p:nvPr/>
          </p:nvSpPr>
          <p:spPr>
            <a:xfrm rot="14380467">
              <a:off x="-1360440" y="1819559"/>
              <a:ext cx="251460" cy="210711"/>
            </a:xfrm>
            <a:prstGeom prst="triangle">
              <a:avLst/>
            </a:prstGeom>
            <a:solidFill>
              <a:srgbClr val="FFC9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二等辺三角形 56">
              <a:extLst>
                <a:ext uri="{FF2B5EF4-FFF2-40B4-BE49-F238E27FC236}">
                  <a16:creationId xmlns:a16="http://schemas.microsoft.com/office/drawing/2014/main" id="{11AF9B43-D3F3-47E2-8774-3F4EE36A155C}"/>
                </a:ext>
              </a:extLst>
            </p:cNvPr>
            <p:cNvSpPr/>
            <p:nvPr/>
          </p:nvSpPr>
          <p:spPr>
            <a:xfrm rot="7200000">
              <a:off x="-1539453" y="1822197"/>
              <a:ext cx="251460" cy="21071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 name="グループ化 57">
            <a:extLst>
              <a:ext uri="{FF2B5EF4-FFF2-40B4-BE49-F238E27FC236}">
                <a16:creationId xmlns:a16="http://schemas.microsoft.com/office/drawing/2014/main" id="{ED4C7BF4-8472-48D1-BAC7-81069A3205F0}"/>
              </a:ext>
            </a:extLst>
          </p:cNvPr>
          <p:cNvGrpSpPr/>
          <p:nvPr/>
        </p:nvGrpSpPr>
        <p:grpSpPr>
          <a:xfrm rot="1554332">
            <a:off x="633729" y="1038312"/>
            <a:ext cx="181429" cy="183853"/>
            <a:chOff x="-1519079" y="1799185"/>
            <a:chExt cx="389724" cy="394931"/>
          </a:xfrm>
        </p:grpSpPr>
        <p:sp>
          <p:nvSpPr>
            <p:cNvPr id="59" name="二等辺三角形 58">
              <a:extLst>
                <a:ext uri="{FF2B5EF4-FFF2-40B4-BE49-F238E27FC236}">
                  <a16:creationId xmlns:a16="http://schemas.microsoft.com/office/drawing/2014/main" id="{7F7047BD-F7E8-439D-8AC1-A6568654A884}"/>
                </a:ext>
              </a:extLst>
            </p:cNvPr>
            <p:cNvSpPr/>
            <p:nvPr/>
          </p:nvSpPr>
          <p:spPr>
            <a:xfrm>
              <a:off x="-1451562" y="1983405"/>
              <a:ext cx="251460" cy="21071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二等辺三角形 59">
              <a:extLst>
                <a:ext uri="{FF2B5EF4-FFF2-40B4-BE49-F238E27FC236}">
                  <a16:creationId xmlns:a16="http://schemas.microsoft.com/office/drawing/2014/main" id="{F5564307-29D6-4B11-AD0B-A5B79F17B8DE}"/>
                </a:ext>
              </a:extLst>
            </p:cNvPr>
            <p:cNvSpPr/>
            <p:nvPr/>
          </p:nvSpPr>
          <p:spPr>
            <a:xfrm rot="14380467">
              <a:off x="-1360440" y="1819559"/>
              <a:ext cx="251460" cy="21071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二等辺三角形 60">
              <a:extLst>
                <a:ext uri="{FF2B5EF4-FFF2-40B4-BE49-F238E27FC236}">
                  <a16:creationId xmlns:a16="http://schemas.microsoft.com/office/drawing/2014/main" id="{319F45DA-D6D7-4317-ACA3-A9941F041CDB}"/>
                </a:ext>
              </a:extLst>
            </p:cNvPr>
            <p:cNvSpPr/>
            <p:nvPr/>
          </p:nvSpPr>
          <p:spPr>
            <a:xfrm rot="7200000">
              <a:off x="-1539453" y="1822197"/>
              <a:ext cx="251460" cy="21071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2" name="グループ化 61">
            <a:extLst>
              <a:ext uri="{FF2B5EF4-FFF2-40B4-BE49-F238E27FC236}">
                <a16:creationId xmlns:a16="http://schemas.microsoft.com/office/drawing/2014/main" id="{8FDAC0F0-80C4-49E4-B8AE-8076C01586AE}"/>
              </a:ext>
            </a:extLst>
          </p:cNvPr>
          <p:cNvGrpSpPr/>
          <p:nvPr/>
        </p:nvGrpSpPr>
        <p:grpSpPr>
          <a:xfrm rot="1554332">
            <a:off x="6892693" y="318434"/>
            <a:ext cx="181429" cy="183853"/>
            <a:chOff x="-1519079" y="1799185"/>
            <a:chExt cx="389724" cy="394931"/>
          </a:xfrm>
        </p:grpSpPr>
        <p:sp>
          <p:nvSpPr>
            <p:cNvPr id="63" name="二等辺三角形 62">
              <a:extLst>
                <a:ext uri="{FF2B5EF4-FFF2-40B4-BE49-F238E27FC236}">
                  <a16:creationId xmlns:a16="http://schemas.microsoft.com/office/drawing/2014/main" id="{46DF02A7-17FB-45D3-9A2B-05A0B554E670}"/>
                </a:ext>
              </a:extLst>
            </p:cNvPr>
            <p:cNvSpPr/>
            <p:nvPr/>
          </p:nvSpPr>
          <p:spPr>
            <a:xfrm>
              <a:off x="-1451562" y="1983405"/>
              <a:ext cx="251460" cy="210711"/>
            </a:xfrm>
            <a:prstGeom prst="triangle">
              <a:avLst/>
            </a:prstGeom>
            <a:solidFill>
              <a:srgbClr val="C5F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二等辺三角形 63">
              <a:extLst>
                <a:ext uri="{FF2B5EF4-FFF2-40B4-BE49-F238E27FC236}">
                  <a16:creationId xmlns:a16="http://schemas.microsoft.com/office/drawing/2014/main" id="{0CC375BA-EDCC-4421-8032-BA2AAA4DE323}"/>
                </a:ext>
              </a:extLst>
            </p:cNvPr>
            <p:cNvSpPr/>
            <p:nvPr/>
          </p:nvSpPr>
          <p:spPr>
            <a:xfrm rot="14380467">
              <a:off x="-1360440" y="1819559"/>
              <a:ext cx="251460" cy="21071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二等辺三角形 64">
              <a:extLst>
                <a:ext uri="{FF2B5EF4-FFF2-40B4-BE49-F238E27FC236}">
                  <a16:creationId xmlns:a16="http://schemas.microsoft.com/office/drawing/2014/main" id="{6D930AA0-C9D6-4DD0-B47A-9DEC1C522607}"/>
                </a:ext>
              </a:extLst>
            </p:cNvPr>
            <p:cNvSpPr/>
            <p:nvPr/>
          </p:nvSpPr>
          <p:spPr>
            <a:xfrm rot="7200000">
              <a:off x="-1539453" y="1822197"/>
              <a:ext cx="251460" cy="21071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正方形/長方形 15">
            <a:extLst>
              <a:ext uri="{FF2B5EF4-FFF2-40B4-BE49-F238E27FC236}">
                <a16:creationId xmlns:a16="http://schemas.microsoft.com/office/drawing/2014/main" id="{C321629B-E2D7-4108-8911-685322DCA6D2}"/>
              </a:ext>
            </a:extLst>
          </p:cNvPr>
          <p:cNvSpPr/>
          <p:nvPr/>
        </p:nvSpPr>
        <p:spPr>
          <a:xfrm>
            <a:off x="700174" y="5365317"/>
            <a:ext cx="6253208" cy="275351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3CEE0A69-FD39-4AE0-AA25-AD58E01B05E1}"/>
              </a:ext>
            </a:extLst>
          </p:cNvPr>
          <p:cNvSpPr txBox="1"/>
          <p:nvPr/>
        </p:nvSpPr>
        <p:spPr>
          <a:xfrm>
            <a:off x="630955" y="5429415"/>
            <a:ext cx="6435582" cy="2646302"/>
          </a:xfrm>
          <a:prstGeom prst="rect">
            <a:avLst/>
          </a:prstGeom>
          <a:noFill/>
        </p:spPr>
        <p:txBody>
          <a:bodyPr wrap="square">
            <a:spAutoFit/>
          </a:bodyPr>
          <a:lstStyle/>
          <a:p>
            <a:pPr>
              <a:lnSpc>
                <a:spcPct val="150000"/>
              </a:lnSpc>
            </a:pPr>
            <a:r>
              <a:rPr lang="ja-JP" altLang="en-US" sz="1400" b="1" dirty="0"/>
              <a:t>上記でチェックされた項目は、それぞれの詳細や原因を確認しましょう。</a:t>
            </a:r>
          </a:p>
          <a:p>
            <a:pPr>
              <a:lnSpc>
                <a:spcPct val="150000"/>
              </a:lnSpc>
            </a:pPr>
            <a:r>
              <a:rPr lang="ja-JP" altLang="en-US" sz="1400" b="1" dirty="0"/>
              <a:t>必要な歯科治療や口腔衛生指導を行うのは当然ですが、チェックされた項目の原因が改善されるよう、子どもや養育者との会話の中から、支援の方法を探りましょう。</a:t>
            </a:r>
          </a:p>
          <a:p>
            <a:pPr>
              <a:lnSpc>
                <a:spcPct val="150000"/>
              </a:lnSpc>
            </a:pPr>
            <a:r>
              <a:rPr lang="ja-JP" altLang="en-US" sz="1400" b="1" dirty="0"/>
              <a:t>歯科で対応できる内容であれば、診療所のスタッフで情報共有し、子育て支援につながるサポートを継続しましょう。</a:t>
            </a:r>
          </a:p>
          <a:p>
            <a:pPr>
              <a:lnSpc>
                <a:spcPct val="150000"/>
              </a:lnSpc>
            </a:pPr>
            <a:r>
              <a:rPr lang="ja-JP" altLang="en-US" sz="1400" b="1" dirty="0"/>
              <a:t>歯科のみでは対応が困難な、生活に関する内容等であれば、支援が受けられる行政サービスの利用や相談先について情報を提供しましょう。</a:t>
            </a:r>
          </a:p>
        </p:txBody>
      </p:sp>
      <p:sp>
        <p:nvSpPr>
          <p:cNvPr id="68" name="テキスト ボックス 67">
            <a:extLst>
              <a:ext uri="{FF2B5EF4-FFF2-40B4-BE49-F238E27FC236}">
                <a16:creationId xmlns:a16="http://schemas.microsoft.com/office/drawing/2014/main" id="{EAF8AD51-B823-43F8-8E64-89FAC472AA0A}"/>
              </a:ext>
            </a:extLst>
          </p:cNvPr>
          <p:cNvSpPr txBox="1"/>
          <p:nvPr/>
        </p:nvSpPr>
        <p:spPr>
          <a:xfrm>
            <a:off x="711308" y="8658091"/>
            <a:ext cx="1297934" cy="893771"/>
          </a:xfrm>
          <a:prstGeom prst="rect">
            <a:avLst/>
          </a:prstGeom>
          <a:noFill/>
          <a:ln w="63500">
            <a:noFill/>
          </a:ln>
        </p:spPr>
        <p:txBody>
          <a:bodyPr wrap="square" rtlCol="0">
            <a:spAutoFit/>
          </a:bodyPr>
          <a:lstStyle/>
          <a:p>
            <a:pPr>
              <a:lnSpc>
                <a:spcPct val="150000"/>
              </a:lnSpc>
            </a:pPr>
            <a:r>
              <a:rPr kumimoji="1" lang="ja-JP" altLang="en-US" sz="1400" b="1" dirty="0">
                <a:latin typeface="BIZ UDPゴシック" panose="020B0400000000000000" pitchFamily="50" charset="-128"/>
                <a:ea typeface="BIZ UDPゴシック" panose="020B0400000000000000" pitchFamily="50" charset="-128"/>
              </a:rPr>
              <a:t>・市区町村</a:t>
            </a:r>
            <a:endParaRPr kumimoji="1" lang="en-US" altLang="ja-JP" sz="1400" b="1" dirty="0">
              <a:latin typeface="BIZ UDPゴシック" panose="020B0400000000000000" pitchFamily="50" charset="-128"/>
              <a:ea typeface="BIZ UDPゴシック" panose="020B0400000000000000" pitchFamily="50" charset="-128"/>
            </a:endParaRPr>
          </a:p>
          <a:p>
            <a:pPr>
              <a:lnSpc>
                <a:spcPct val="120000"/>
              </a:lnSpc>
            </a:pPr>
            <a:r>
              <a:rPr kumimoji="1" lang="ja-JP" altLang="en-US" sz="1400" b="1" dirty="0">
                <a:latin typeface="BIZ UDPゴシック" panose="020B0400000000000000" pitchFamily="50" charset="-128"/>
                <a:ea typeface="BIZ UDPゴシック" panose="020B0400000000000000" pitchFamily="50" charset="-128"/>
              </a:rPr>
              <a:t>・福祉事務所</a:t>
            </a:r>
            <a:endParaRPr kumimoji="1" lang="en-US" altLang="ja-JP" sz="1400" b="1" dirty="0">
              <a:latin typeface="BIZ UDPゴシック" panose="020B0400000000000000" pitchFamily="50" charset="-128"/>
              <a:ea typeface="BIZ UDPゴシック" panose="020B0400000000000000" pitchFamily="50" charset="-128"/>
            </a:endParaRPr>
          </a:p>
          <a:p>
            <a:pPr>
              <a:lnSpc>
                <a:spcPct val="120000"/>
              </a:lnSpc>
            </a:pPr>
            <a:r>
              <a:rPr kumimoji="1" lang="ja-JP" altLang="en-US" sz="1400" b="1" dirty="0">
                <a:latin typeface="BIZ UDPゴシック" panose="020B0400000000000000" pitchFamily="50" charset="-128"/>
                <a:ea typeface="BIZ UDPゴシック" panose="020B0400000000000000" pitchFamily="50" charset="-128"/>
              </a:rPr>
              <a:t>・児童相談所</a:t>
            </a:r>
            <a:endParaRPr kumimoji="1" lang="en-US" altLang="ja-JP" sz="1400" b="1" dirty="0">
              <a:latin typeface="BIZ UDPゴシック" panose="020B0400000000000000" pitchFamily="50" charset="-128"/>
              <a:ea typeface="BIZ UDPゴシック" panose="020B0400000000000000" pitchFamily="50" charset="-128"/>
            </a:endParaRPr>
          </a:p>
        </p:txBody>
      </p:sp>
      <p:pic>
        <p:nvPicPr>
          <p:cNvPr id="5" name="図 4" descr="人の顔の絵&#10;&#10;低い精度で自動的に生成された説明">
            <a:extLst>
              <a:ext uri="{FF2B5EF4-FFF2-40B4-BE49-F238E27FC236}">
                <a16:creationId xmlns:a16="http://schemas.microsoft.com/office/drawing/2014/main" id="{774AE93A-58A5-43EC-91AF-5F0580FCD2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0045" y="3220753"/>
            <a:ext cx="968165" cy="1267378"/>
          </a:xfrm>
          <a:prstGeom prst="rect">
            <a:avLst/>
          </a:prstGeom>
        </p:spPr>
      </p:pic>
      <p:pic>
        <p:nvPicPr>
          <p:cNvPr id="9" name="図 8" descr="持つ, 座る, テーブル, 男 が含まれている画像&#10;&#10;自動的に生成された説明">
            <a:extLst>
              <a:ext uri="{FF2B5EF4-FFF2-40B4-BE49-F238E27FC236}">
                <a16:creationId xmlns:a16="http://schemas.microsoft.com/office/drawing/2014/main" id="{CD73CF51-6584-4593-9DE5-22453771BE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8256" y="1467171"/>
            <a:ext cx="1562166" cy="1562166"/>
          </a:xfrm>
          <a:prstGeom prst="rect">
            <a:avLst/>
          </a:prstGeom>
        </p:spPr>
      </p:pic>
      <p:sp>
        <p:nvSpPr>
          <p:cNvPr id="42" name="object 2">
            <a:extLst>
              <a:ext uri="{FF2B5EF4-FFF2-40B4-BE49-F238E27FC236}">
                <a16:creationId xmlns:a16="http://schemas.microsoft.com/office/drawing/2014/main" id="{F7963AD0-2795-44D8-B698-FCA8473E2079}"/>
              </a:ext>
            </a:extLst>
          </p:cNvPr>
          <p:cNvSpPr/>
          <p:nvPr/>
        </p:nvSpPr>
        <p:spPr>
          <a:xfrm rot="10800000">
            <a:off x="2360577" y="4504228"/>
            <a:ext cx="2652676" cy="882069"/>
          </a:xfrm>
          <a:custGeom>
            <a:avLst/>
            <a:gdLst/>
            <a:ahLst/>
            <a:cxnLst/>
            <a:rect l="l" t="t" r="r" b="b"/>
            <a:pathLst>
              <a:path w="3157220" h="2159635">
                <a:moveTo>
                  <a:pt x="1578342" y="0"/>
                </a:moveTo>
                <a:lnTo>
                  <a:pt x="1533283" y="5386"/>
                </a:lnTo>
                <a:lnTo>
                  <a:pt x="1490284" y="21547"/>
                </a:lnTo>
                <a:lnTo>
                  <a:pt x="1451405" y="48482"/>
                </a:lnTo>
                <a:lnTo>
                  <a:pt x="63549" y="1290034"/>
                </a:lnTo>
                <a:lnTo>
                  <a:pt x="33196" y="1324024"/>
                </a:lnTo>
                <a:lnTo>
                  <a:pt x="12849" y="1361523"/>
                </a:lnTo>
                <a:lnTo>
                  <a:pt x="1964" y="1401111"/>
                </a:lnTo>
                <a:lnTo>
                  <a:pt x="0" y="1441365"/>
                </a:lnTo>
                <a:lnTo>
                  <a:pt x="6412" y="1480863"/>
                </a:lnTo>
                <a:lnTo>
                  <a:pt x="20660" y="1518185"/>
                </a:lnTo>
                <a:lnTo>
                  <a:pt x="42199" y="1551909"/>
                </a:lnTo>
                <a:lnTo>
                  <a:pt x="70488" y="1580614"/>
                </a:lnTo>
                <a:lnTo>
                  <a:pt x="104983" y="1602877"/>
                </a:lnTo>
                <a:lnTo>
                  <a:pt x="145142" y="1617277"/>
                </a:lnTo>
                <a:lnTo>
                  <a:pt x="190422" y="1622393"/>
                </a:lnTo>
                <a:lnTo>
                  <a:pt x="849552" y="1622393"/>
                </a:lnTo>
                <a:lnTo>
                  <a:pt x="849552" y="2002377"/>
                </a:lnTo>
                <a:lnTo>
                  <a:pt x="857550" y="2052010"/>
                </a:lnTo>
                <a:lnTo>
                  <a:pt x="879825" y="2095103"/>
                </a:lnTo>
                <a:lnTo>
                  <a:pt x="913798" y="2129076"/>
                </a:lnTo>
                <a:lnTo>
                  <a:pt x="956891" y="2151351"/>
                </a:lnTo>
                <a:lnTo>
                  <a:pt x="1006524" y="2159349"/>
                </a:lnTo>
                <a:lnTo>
                  <a:pt x="2150159" y="2159349"/>
                </a:lnTo>
                <a:lnTo>
                  <a:pt x="2199793" y="2151351"/>
                </a:lnTo>
                <a:lnTo>
                  <a:pt x="2242886" y="2129076"/>
                </a:lnTo>
                <a:lnTo>
                  <a:pt x="2276859" y="2095103"/>
                </a:lnTo>
                <a:lnTo>
                  <a:pt x="2299134" y="2052010"/>
                </a:lnTo>
                <a:lnTo>
                  <a:pt x="2307131" y="2002377"/>
                </a:lnTo>
                <a:lnTo>
                  <a:pt x="2307131" y="1622393"/>
                </a:lnTo>
                <a:lnTo>
                  <a:pt x="2966261" y="1622393"/>
                </a:lnTo>
                <a:lnTo>
                  <a:pt x="3011542" y="1617277"/>
                </a:lnTo>
                <a:lnTo>
                  <a:pt x="3051701" y="1602877"/>
                </a:lnTo>
                <a:lnTo>
                  <a:pt x="3086198" y="1580614"/>
                </a:lnTo>
                <a:lnTo>
                  <a:pt x="3114491" y="1551909"/>
                </a:lnTo>
                <a:lnTo>
                  <a:pt x="3136036" y="1518185"/>
                </a:lnTo>
                <a:lnTo>
                  <a:pt x="3150292" y="1480863"/>
                </a:lnTo>
                <a:lnTo>
                  <a:pt x="3156717" y="1441365"/>
                </a:lnTo>
                <a:lnTo>
                  <a:pt x="3154769" y="1401111"/>
                </a:lnTo>
                <a:lnTo>
                  <a:pt x="3143905" y="1361523"/>
                </a:lnTo>
                <a:lnTo>
                  <a:pt x="3123583" y="1324024"/>
                </a:lnTo>
                <a:lnTo>
                  <a:pt x="3093261" y="1290034"/>
                </a:lnTo>
                <a:lnTo>
                  <a:pt x="1705278" y="48482"/>
                </a:lnTo>
                <a:lnTo>
                  <a:pt x="1666400" y="21547"/>
                </a:lnTo>
                <a:lnTo>
                  <a:pt x="1623401" y="5386"/>
                </a:lnTo>
                <a:lnTo>
                  <a:pt x="1578342" y="0"/>
                </a:lnTo>
                <a:close/>
              </a:path>
            </a:pathLst>
          </a:custGeom>
          <a:gradFill>
            <a:gsLst>
              <a:gs pos="32000">
                <a:srgbClr val="FFDA65"/>
              </a:gs>
              <a:gs pos="100000">
                <a:srgbClr val="FFEEB9"/>
              </a:gs>
            </a:gsLst>
            <a:lin ang="5400000" scaled="1"/>
          </a:gradFill>
          <a:effectLst>
            <a:outerShdw blurRad="50800" dist="38100" dir="5400000" algn="t" rotWithShape="0">
              <a:prstClr val="black">
                <a:alpha val="40000"/>
              </a:prstClr>
            </a:outerShdw>
          </a:effectLst>
        </p:spPr>
        <p:txBody>
          <a:bodyPr wrap="square" lIns="0" tIns="0" rIns="0" bIns="0" rtlCol="0"/>
          <a:lstStyle/>
          <a:p>
            <a:endParaRPr/>
          </a:p>
        </p:txBody>
      </p:sp>
      <p:sp>
        <p:nvSpPr>
          <p:cNvPr id="43" name="テキスト ボックス 42">
            <a:extLst>
              <a:ext uri="{FF2B5EF4-FFF2-40B4-BE49-F238E27FC236}">
                <a16:creationId xmlns:a16="http://schemas.microsoft.com/office/drawing/2014/main" id="{AB85FD64-8BC7-474C-B64D-EB610DBA2156}"/>
              </a:ext>
            </a:extLst>
          </p:cNvPr>
          <p:cNvSpPr txBox="1"/>
          <p:nvPr/>
        </p:nvSpPr>
        <p:spPr>
          <a:xfrm>
            <a:off x="4212309" y="9384969"/>
            <a:ext cx="2642756" cy="369332"/>
          </a:xfrm>
          <a:prstGeom prst="rect">
            <a:avLst/>
          </a:prstGeom>
          <a:noFill/>
        </p:spPr>
        <p:txBody>
          <a:bodyPr wrap="square" rtlCol="0">
            <a:spAutoFit/>
          </a:bodyPr>
          <a:lstStyle/>
          <a:p>
            <a:endParaRPr kumimoji="1" lang="ja-JP" altLang="en-US" dirty="0"/>
          </a:p>
        </p:txBody>
      </p:sp>
      <p:sp>
        <p:nvSpPr>
          <p:cNvPr id="44" name="テキスト ボックス 43">
            <a:extLst>
              <a:ext uri="{FF2B5EF4-FFF2-40B4-BE49-F238E27FC236}">
                <a16:creationId xmlns:a16="http://schemas.microsoft.com/office/drawing/2014/main" id="{3C20469E-AC93-4C57-82CD-040F99AA0675}"/>
              </a:ext>
            </a:extLst>
          </p:cNvPr>
          <p:cNvSpPr txBox="1"/>
          <p:nvPr/>
        </p:nvSpPr>
        <p:spPr>
          <a:xfrm>
            <a:off x="4364709" y="9537369"/>
            <a:ext cx="2642756" cy="369332"/>
          </a:xfrm>
          <a:prstGeom prst="rect">
            <a:avLst/>
          </a:prstGeom>
          <a:noFill/>
        </p:spPr>
        <p:txBody>
          <a:bodyPr wrap="square" rtlCol="0">
            <a:spAutoFit/>
          </a:bodyPr>
          <a:lstStyle/>
          <a:p>
            <a:endParaRPr kumimoji="1" lang="ja-JP" altLang="en-US" dirty="0"/>
          </a:p>
        </p:txBody>
      </p:sp>
      <p:sp>
        <p:nvSpPr>
          <p:cNvPr id="45" name="テキスト ボックス 44">
            <a:extLst>
              <a:ext uri="{FF2B5EF4-FFF2-40B4-BE49-F238E27FC236}">
                <a16:creationId xmlns:a16="http://schemas.microsoft.com/office/drawing/2014/main" id="{2F7AD09D-11F3-4E5F-A6E7-F9AFF964DB5F}"/>
              </a:ext>
            </a:extLst>
          </p:cNvPr>
          <p:cNvSpPr txBox="1"/>
          <p:nvPr/>
        </p:nvSpPr>
        <p:spPr>
          <a:xfrm>
            <a:off x="4386112" y="9507547"/>
            <a:ext cx="2702779" cy="246221"/>
          </a:xfrm>
          <a:prstGeom prst="rect">
            <a:avLst/>
          </a:prstGeom>
          <a:noFill/>
        </p:spPr>
        <p:txBody>
          <a:bodyPr wrap="square" rtlCol="0">
            <a:spAutoFit/>
          </a:bodyPr>
          <a:lstStyle/>
          <a:p>
            <a:r>
              <a:rPr kumimoji="1" lang="ja-JP" altLang="en-US" sz="1000" b="1" dirty="0"/>
              <a:t>お近くの児童相談所につながります。</a:t>
            </a:r>
          </a:p>
        </p:txBody>
      </p:sp>
      <p:pic>
        <p:nvPicPr>
          <p:cNvPr id="10" name="図 9" descr="テキスト&#10;&#10;中程度の精度で自動的に生成された説明">
            <a:extLst>
              <a:ext uri="{FF2B5EF4-FFF2-40B4-BE49-F238E27FC236}">
                <a16:creationId xmlns:a16="http://schemas.microsoft.com/office/drawing/2014/main" id="{05C9AEB7-E2F8-40FC-A0A5-77316ED180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62325" y="8638467"/>
            <a:ext cx="2876441" cy="898725"/>
          </a:xfrm>
          <a:prstGeom prst="rect">
            <a:avLst/>
          </a:prstGeom>
        </p:spPr>
      </p:pic>
    </p:spTree>
    <p:extLst>
      <p:ext uri="{BB962C8B-B14F-4D97-AF65-F5344CB8AC3E}">
        <p14:creationId xmlns:p14="http://schemas.microsoft.com/office/powerpoint/2010/main" val="3334719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53F6690B-3BCF-4ADE-A2C6-1CC57C5EF1BA}"/>
              </a:ext>
            </a:extLst>
          </p:cNvPr>
          <p:cNvSpPr txBox="1"/>
          <p:nvPr/>
        </p:nvSpPr>
        <p:spPr>
          <a:xfrm>
            <a:off x="1044000" y="3355551"/>
            <a:ext cx="6006193" cy="2474845"/>
          </a:xfrm>
          <a:prstGeom prst="rect">
            <a:avLst/>
          </a:prstGeom>
          <a:noFill/>
        </p:spPr>
        <p:txBody>
          <a:bodyPr wrap="square">
            <a:spAutoFit/>
          </a:bodyPr>
          <a:lstStyle/>
          <a:p>
            <a:pPr lvl="0">
              <a:lnSpc>
                <a:spcPct val="150000"/>
              </a:lnSpc>
              <a:buClr>
                <a:srgbClr val="00B050"/>
              </a:buClr>
            </a:pPr>
            <a:r>
              <a:rPr lang="ja-JP" altLang="en-US" sz="10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母子手帳には、父母の年齢、兄弟の有無、妊娠から出産、子どもの発育などの情報が記入されているはずです。記入状況やその内容から、成長発育や生活環境がわかることもあります。歯の萌出時期や状況などを知る目的で見せてもらうとよいでしょう。</a:t>
            </a:r>
            <a:endParaRPr lang="en-US" altLang="ja-JP" sz="10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50000"/>
              </a:lnSpc>
              <a:buClr>
                <a:srgbClr val="00B050"/>
              </a:buClr>
            </a:pPr>
            <a:endParaRPr lang="en-US" altLang="ja-JP" sz="10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50000"/>
              </a:lnSpc>
            </a:pPr>
            <a:r>
              <a:rPr lang="ja-JP" altLang="en-US" sz="10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子どもを連れてきた養育者等の様子を観察することも大切です。待合室での子どもとの関わりや治療の勧告書を持ってくる時期などからも、子どもへの関心度を確認することができます。</a:t>
            </a:r>
          </a:p>
          <a:p>
            <a:pPr>
              <a:lnSpc>
                <a:spcPct val="150000"/>
              </a:lnSpc>
            </a:pPr>
            <a:r>
              <a:rPr lang="ja-JP" altLang="en-US" sz="10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子どもに放置されたう蝕があったとしても、「こんなになるまで放っておいて！」などと非難しないでください。「子育て、たいへんですね」など、共感やねぎらい、子育ての頑張りについて褒めましょう。</a:t>
            </a:r>
          </a:p>
          <a:p>
            <a:pPr>
              <a:lnSpc>
                <a:spcPct val="150000"/>
              </a:lnSpc>
            </a:pPr>
            <a:r>
              <a:rPr lang="ja-JP" altLang="en-US" sz="10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養育者や養育者の代わりに診療所に子どもを連れてきてくれた方に寄り添い、子どものために治療を継続してもらうことを一番に考えましょう。</a:t>
            </a:r>
            <a:r>
              <a:rPr lang="ja-JP" altLang="ja-JP" sz="10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p>
        </p:txBody>
      </p:sp>
      <p:sp>
        <p:nvSpPr>
          <p:cNvPr id="3" name="テキスト ボックス 2">
            <a:extLst>
              <a:ext uri="{FF2B5EF4-FFF2-40B4-BE49-F238E27FC236}">
                <a16:creationId xmlns:a16="http://schemas.microsoft.com/office/drawing/2014/main" id="{7F608083-8FA3-45CA-8217-EA559ABA1BC0}"/>
              </a:ext>
            </a:extLst>
          </p:cNvPr>
          <p:cNvSpPr txBox="1"/>
          <p:nvPr/>
        </p:nvSpPr>
        <p:spPr>
          <a:xfrm>
            <a:off x="-365760" y="277195"/>
            <a:ext cx="7925435" cy="461665"/>
          </a:xfrm>
          <a:prstGeom prst="rect">
            <a:avLst/>
          </a:prstGeom>
          <a:noFill/>
        </p:spPr>
        <p:txBody>
          <a:bodyPr wrap="square">
            <a:spAutoFit/>
          </a:bodyPr>
          <a:lstStyle/>
          <a:p>
            <a:pPr marL="457200" algn="ctr"/>
            <a:r>
              <a:rPr lang="ja-JP" altLang="en-US" sz="2400" kern="100" dirty="0">
                <a:latin typeface="BIZ UDPゴシック" panose="020B0400000000000000" pitchFamily="50" charset="-128"/>
                <a:ea typeface="BIZ UDPゴシック" panose="020B0400000000000000" pitchFamily="50" charset="-128"/>
                <a:cs typeface="Times New Roman" panose="02020603050405020304" pitchFamily="18" charset="0"/>
              </a:rPr>
              <a:t>健やかな子育て支援の</a:t>
            </a:r>
            <a:r>
              <a:rPr lang="ja-JP" alt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チェックリスト・解説</a:t>
            </a: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歯科診療所）</a:t>
            </a:r>
            <a:endPar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E41B85C3-C9E8-448B-BF10-0A71B65B4D7D}"/>
              </a:ext>
            </a:extLst>
          </p:cNvPr>
          <p:cNvSpPr txBox="1"/>
          <p:nvPr/>
        </p:nvSpPr>
        <p:spPr>
          <a:xfrm>
            <a:off x="407453" y="1358542"/>
            <a:ext cx="6732648" cy="1826590"/>
          </a:xfrm>
          <a:prstGeom prst="rect">
            <a:avLst/>
          </a:prstGeom>
          <a:noFill/>
        </p:spPr>
        <p:txBody>
          <a:bodyPr wrap="square">
            <a:spAutoFit/>
          </a:bodyPr>
          <a:lstStyle/>
          <a:p>
            <a:pPr algn="just">
              <a:lnSpc>
                <a:spcPct val="150000"/>
              </a:lnSpc>
            </a:pPr>
            <a:r>
              <a:rPr lang="ja-JP" altLang="en-US" sz="1100" b="1" kern="100" dirty="0">
                <a:latin typeface="BIZ UDPゴシック" panose="020B0400000000000000" pitchFamily="50" charset="-128"/>
                <a:ea typeface="BIZ UDPゴシック" panose="020B0400000000000000" pitchFamily="50" charset="-128"/>
                <a:cs typeface="Times New Roman" panose="02020603050405020304" pitchFamily="18" charset="0"/>
              </a:rPr>
              <a:t>チェックリストは、この「解説」をお読みいただいた上で、子どもの生活環境の改善、マルトリートメントの気付きや虐待防止に活用してください。</a:t>
            </a:r>
          </a:p>
          <a:p>
            <a:pPr algn="just">
              <a:lnSpc>
                <a:spcPct val="150000"/>
              </a:lnSpc>
            </a:pPr>
            <a:r>
              <a:rPr lang="ja-JP" altLang="en-US" sz="1100" b="1" kern="100" dirty="0">
                <a:latin typeface="BIZ UDPゴシック" panose="020B0400000000000000" pitchFamily="50" charset="-128"/>
                <a:ea typeface="BIZ UDPゴシック" panose="020B0400000000000000" pitchFamily="50" charset="-128"/>
                <a:cs typeface="Times New Roman" panose="02020603050405020304" pitchFamily="18" charset="0"/>
              </a:rPr>
              <a:t>（＊マルトリートメント：「大人の子どもに対する不適切なかかわり」と訳され、虐待を含むさらに広い概念。</a:t>
            </a:r>
            <a:endParaRPr lang="en-US" altLang="ja-JP" sz="11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50000"/>
              </a:lnSpc>
            </a:pPr>
            <a:r>
              <a:rPr lang="ja-JP" altLang="en-US" sz="1100" b="1" kern="100" dirty="0">
                <a:latin typeface="BIZ UDPゴシック" panose="020B0400000000000000" pitchFamily="50" charset="-128"/>
                <a:ea typeface="BIZ UDPゴシック" panose="020B0400000000000000" pitchFamily="50" charset="-128"/>
                <a:cs typeface="Times New Roman" panose="02020603050405020304" pitchFamily="18" charset="0"/>
              </a:rPr>
              <a:t>子どもや養育者の目に触れる可能性を考慮し、チェックリストのタイトルを</a:t>
            </a:r>
            <a:r>
              <a:rPr lang="ja-JP" altLang="en-US" sz="1100" b="1" kern="100" dirty="0">
                <a:solidFill>
                  <a:srgbClr val="0099CC"/>
                </a:solidFill>
                <a:latin typeface="BIZ UDPゴシック" panose="020B0400000000000000" pitchFamily="50" charset="-128"/>
                <a:ea typeface="BIZ UDPゴシック" panose="020B0400000000000000" pitchFamily="50" charset="-128"/>
                <a:cs typeface="Times New Roman" panose="02020603050405020304" pitchFamily="18" charset="0"/>
              </a:rPr>
              <a:t>「健やかな子育て支援のチェックリスト」</a:t>
            </a:r>
            <a:r>
              <a:rPr lang="ja-JP" altLang="en-US" sz="1100" b="1" kern="100" dirty="0">
                <a:latin typeface="BIZ UDPゴシック" panose="020B0400000000000000" pitchFamily="50" charset="-128"/>
                <a:ea typeface="BIZ UDPゴシック" panose="020B0400000000000000" pitchFamily="50" charset="-128"/>
                <a:cs typeface="Times New Roman" panose="02020603050405020304" pitchFamily="18" charset="0"/>
              </a:rPr>
              <a:t>としました。</a:t>
            </a:r>
            <a:endParaRPr lang="en-US" altLang="ja-JP" sz="11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50000"/>
              </a:lnSpc>
            </a:pPr>
            <a:r>
              <a:rPr lang="ja-JP" altLang="en-US" sz="1100" b="1" kern="100" dirty="0">
                <a:latin typeface="BIZ UDPゴシック" panose="020B0400000000000000" pitchFamily="50" charset="-128"/>
                <a:ea typeface="BIZ UDPゴシック" panose="020B0400000000000000" pitchFamily="50" charset="-128"/>
                <a:cs typeface="Times New Roman" panose="02020603050405020304" pitchFamily="18" charset="0"/>
              </a:rPr>
              <a:t>「解説」は、虐待との関連についても記載してありますので、子どもや養育者の目に触れないようご留意ください。</a:t>
            </a:r>
            <a:endParaRPr lang="ja-JP" altLang="ja-JP" sz="11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5" name="正方形/長方形 14">
            <a:extLst>
              <a:ext uri="{FF2B5EF4-FFF2-40B4-BE49-F238E27FC236}">
                <a16:creationId xmlns:a16="http://schemas.microsoft.com/office/drawing/2014/main" id="{1B9965E7-1915-454A-AC4D-AAC59E9387DC}"/>
              </a:ext>
            </a:extLst>
          </p:cNvPr>
          <p:cNvSpPr/>
          <p:nvPr/>
        </p:nvSpPr>
        <p:spPr>
          <a:xfrm>
            <a:off x="0" y="838361"/>
            <a:ext cx="7560000" cy="116567"/>
          </a:xfrm>
          <a:prstGeom prst="rect">
            <a:avLst/>
          </a:prstGeom>
          <a:solidFill>
            <a:srgbClr val="2BB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15"/>
          </a:p>
        </p:txBody>
      </p:sp>
      <p:sp>
        <p:nvSpPr>
          <p:cNvPr id="16" name="四角形: 角を丸くする 15">
            <a:extLst>
              <a:ext uri="{FF2B5EF4-FFF2-40B4-BE49-F238E27FC236}">
                <a16:creationId xmlns:a16="http://schemas.microsoft.com/office/drawing/2014/main" id="{4EFA7343-E03D-4951-B277-949059E9A5C8}"/>
              </a:ext>
            </a:extLst>
          </p:cNvPr>
          <p:cNvSpPr/>
          <p:nvPr/>
        </p:nvSpPr>
        <p:spPr>
          <a:xfrm>
            <a:off x="545312" y="3464747"/>
            <a:ext cx="480061" cy="191464"/>
          </a:xfrm>
          <a:prstGeom prst="roundRect">
            <a:avLst>
              <a:gd name="adj" fmla="val 50000"/>
            </a:avLst>
          </a:prstGeom>
          <a:solidFill>
            <a:srgbClr val="2BB7B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bg1"/>
                </a:solidFill>
                <a:latin typeface="BIZ UDPゴシック" panose="020B0400000000000000" pitchFamily="50" charset="-128"/>
                <a:ea typeface="BIZ UDPゴシック" panose="020B0400000000000000" pitchFamily="50" charset="-128"/>
              </a:rPr>
              <a:t>注</a:t>
            </a:r>
            <a:r>
              <a:rPr kumimoji="1" lang="en-US" altLang="ja-JP" sz="1100" dirty="0">
                <a:solidFill>
                  <a:schemeClr val="bg1"/>
                </a:solidFill>
                <a:latin typeface="BIZ UDPゴシック" panose="020B0400000000000000" pitchFamily="50" charset="-128"/>
                <a:ea typeface="BIZ UDPゴシック" panose="020B0400000000000000" pitchFamily="50" charset="-128"/>
              </a:rPr>
              <a:t>1</a:t>
            </a:r>
            <a:endParaRPr kumimoji="1" lang="ja-JP" altLang="en-US" sz="1100" dirty="0">
              <a:solidFill>
                <a:schemeClr val="bg1"/>
              </a:solidFill>
              <a:latin typeface="BIZ UDPゴシック" panose="020B0400000000000000" pitchFamily="50" charset="-128"/>
              <a:ea typeface="BIZ UDPゴシック" panose="020B0400000000000000" pitchFamily="50" charset="-128"/>
            </a:endParaRPr>
          </a:p>
        </p:txBody>
      </p:sp>
      <p:sp>
        <p:nvSpPr>
          <p:cNvPr id="17" name="四角形: 角を丸くする 16">
            <a:extLst>
              <a:ext uri="{FF2B5EF4-FFF2-40B4-BE49-F238E27FC236}">
                <a16:creationId xmlns:a16="http://schemas.microsoft.com/office/drawing/2014/main" id="{3409C4B0-DE58-4EBC-8127-C4FD7780BC6F}"/>
              </a:ext>
            </a:extLst>
          </p:cNvPr>
          <p:cNvSpPr/>
          <p:nvPr/>
        </p:nvSpPr>
        <p:spPr>
          <a:xfrm>
            <a:off x="545311" y="4424854"/>
            <a:ext cx="480061" cy="191464"/>
          </a:xfrm>
          <a:prstGeom prst="roundRect">
            <a:avLst>
              <a:gd name="adj" fmla="val 50000"/>
            </a:avLst>
          </a:prstGeom>
          <a:solidFill>
            <a:srgbClr val="2BB7B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bg1"/>
                </a:solidFill>
                <a:latin typeface="BIZ UDPゴシック" panose="020B0400000000000000" pitchFamily="50" charset="-128"/>
                <a:ea typeface="BIZ UDPゴシック" panose="020B0400000000000000" pitchFamily="50" charset="-128"/>
              </a:rPr>
              <a:t>注</a:t>
            </a:r>
            <a:r>
              <a:rPr kumimoji="1" lang="en-US" altLang="ja-JP" sz="1100" dirty="0">
                <a:solidFill>
                  <a:schemeClr val="bg1"/>
                </a:solidFill>
                <a:latin typeface="BIZ UDPゴシック" panose="020B0400000000000000" pitchFamily="50" charset="-128"/>
                <a:ea typeface="BIZ UDPゴシック" panose="020B0400000000000000" pitchFamily="50" charset="-128"/>
              </a:rPr>
              <a:t>2</a:t>
            </a:r>
            <a:endParaRPr kumimoji="1" lang="ja-JP" altLang="en-US" sz="1100" dirty="0">
              <a:solidFill>
                <a:schemeClr val="bg1"/>
              </a:solidFill>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60D5A85F-E5ED-4882-A47F-A2F55020495B}"/>
              </a:ext>
            </a:extLst>
          </p:cNvPr>
          <p:cNvSpPr/>
          <p:nvPr/>
        </p:nvSpPr>
        <p:spPr>
          <a:xfrm>
            <a:off x="563939" y="6108728"/>
            <a:ext cx="466826" cy="175340"/>
          </a:xfrm>
          <a:prstGeom prst="roundRect">
            <a:avLst>
              <a:gd name="adj" fmla="val 50000"/>
            </a:avLst>
          </a:prstGeom>
          <a:solidFill>
            <a:srgbClr val="2BB7B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bg1"/>
                </a:solidFill>
                <a:latin typeface="BIZ UDPゴシック" panose="020B0400000000000000" pitchFamily="50" charset="-128"/>
                <a:ea typeface="BIZ UDPゴシック" panose="020B0400000000000000" pitchFamily="50" charset="-128"/>
              </a:rPr>
              <a:t>注</a:t>
            </a:r>
            <a:r>
              <a:rPr kumimoji="1" lang="en-US" altLang="ja-JP" sz="1100" dirty="0">
                <a:solidFill>
                  <a:schemeClr val="bg1"/>
                </a:solidFill>
                <a:latin typeface="BIZ UDPゴシック" panose="020B0400000000000000" pitchFamily="50" charset="-128"/>
                <a:ea typeface="BIZ UDPゴシック" panose="020B0400000000000000" pitchFamily="50" charset="-128"/>
              </a:rPr>
              <a:t>3</a:t>
            </a:r>
            <a:endParaRPr kumimoji="1" lang="ja-JP" altLang="en-US" sz="1100" dirty="0">
              <a:solidFill>
                <a:schemeClr val="bg1"/>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EF04AFEC-1E46-4F9B-A97C-1100058A21D0}"/>
              </a:ext>
            </a:extLst>
          </p:cNvPr>
          <p:cNvSpPr/>
          <p:nvPr/>
        </p:nvSpPr>
        <p:spPr>
          <a:xfrm>
            <a:off x="-325" y="10500350"/>
            <a:ext cx="7560000" cy="191464"/>
          </a:xfrm>
          <a:prstGeom prst="rect">
            <a:avLst/>
          </a:prstGeom>
          <a:solidFill>
            <a:srgbClr val="2BB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15"/>
          </a:p>
        </p:txBody>
      </p:sp>
      <p:sp>
        <p:nvSpPr>
          <p:cNvPr id="21" name="テキスト ボックス 20">
            <a:extLst>
              <a:ext uri="{FF2B5EF4-FFF2-40B4-BE49-F238E27FC236}">
                <a16:creationId xmlns:a16="http://schemas.microsoft.com/office/drawing/2014/main" id="{B86CCD2B-7918-41DE-90A6-DC23AC70FE34}"/>
              </a:ext>
            </a:extLst>
          </p:cNvPr>
          <p:cNvSpPr txBox="1"/>
          <p:nvPr/>
        </p:nvSpPr>
        <p:spPr>
          <a:xfrm>
            <a:off x="1429350" y="8896773"/>
            <a:ext cx="1692042" cy="384721"/>
          </a:xfrm>
          <a:prstGeom prst="rect">
            <a:avLst/>
          </a:prstGeom>
          <a:noFill/>
        </p:spPr>
        <p:txBody>
          <a:bodyPr wrap="square">
            <a:spAutoFit/>
          </a:bodyPr>
          <a:lstStyle/>
          <a:p>
            <a:pPr algn="ctr"/>
            <a:r>
              <a:rPr lang="ja-JP" altLang="en-US" sz="1000" b="1" dirty="0">
                <a:effectLst/>
                <a:ea typeface="BIZ UDPゴシック" panose="020B0400000000000000" pitchFamily="50" charset="-128"/>
                <a:cs typeface="Times New Roman" panose="02020603050405020304" pitchFamily="18" charset="0"/>
              </a:rPr>
              <a:t>生活保護の申請について</a:t>
            </a:r>
          </a:p>
          <a:p>
            <a:pPr algn="ctr"/>
            <a:r>
              <a:rPr lang="ja-JP" altLang="en-US" sz="900" b="1" dirty="0">
                <a:effectLst/>
                <a:ea typeface="BIZ UDPゴシック" panose="020B0400000000000000" pitchFamily="50" charset="-128"/>
                <a:cs typeface="Times New Roman" panose="02020603050405020304" pitchFamily="18" charset="0"/>
              </a:rPr>
              <a:t>（厚生労働省）</a:t>
            </a:r>
            <a:endParaRPr lang="ja-JP" altLang="en-US" sz="900" dirty="0"/>
          </a:p>
        </p:txBody>
      </p:sp>
      <p:pic>
        <p:nvPicPr>
          <p:cNvPr id="22" name="図 21">
            <a:extLst>
              <a:ext uri="{FF2B5EF4-FFF2-40B4-BE49-F238E27FC236}">
                <a16:creationId xmlns:a16="http://schemas.microsoft.com/office/drawing/2014/main" id="{4C65F964-014E-4EA8-9238-6C006CFE66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4815" y="9296883"/>
            <a:ext cx="545465" cy="545465"/>
          </a:xfrm>
          <a:prstGeom prst="rect">
            <a:avLst/>
          </a:prstGeom>
        </p:spPr>
      </p:pic>
      <p:sp>
        <p:nvSpPr>
          <p:cNvPr id="23" name="テキスト ボックス 22">
            <a:extLst>
              <a:ext uri="{FF2B5EF4-FFF2-40B4-BE49-F238E27FC236}">
                <a16:creationId xmlns:a16="http://schemas.microsoft.com/office/drawing/2014/main" id="{E75E4890-DBA0-4456-928B-95D3FA32948A}"/>
              </a:ext>
            </a:extLst>
          </p:cNvPr>
          <p:cNvSpPr txBox="1"/>
          <p:nvPr/>
        </p:nvSpPr>
        <p:spPr>
          <a:xfrm>
            <a:off x="3073802" y="8881021"/>
            <a:ext cx="1551726" cy="384721"/>
          </a:xfrm>
          <a:prstGeom prst="rect">
            <a:avLst/>
          </a:prstGeom>
          <a:noFill/>
        </p:spPr>
        <p:txBody>
          <a:bodyPr wrap="square">
            <a:spAutoFit/>
          </a:bodyPr>
          <a:lstStyle/>
          <a:p>
            <a:pPr algn="ctr"/>
            <a:r>
              <a:rPr lang="ja-JP" altLang="en-US" sz="1000" b="1" dirty="0">
                <a:effectLst/>
                <a:ea typeface="BIZ UDPゴシック" panose="020B0400000000000000" pitchFamily="50" charset="-128"/>
                <a:cs typeface="Times New Roman" panose="02020603050405020304" pitchFamily="18" charset="0"/>
              </a:rPr>
              <a:t>就学援助制度について</a:t>
            </a:r>
          </a:p>
          <a:p>
            <a:pPr algn="ctr"/>
            <a:r>
              <a:rPr lang="ja-JP" altLang="en-US" sz="900" b="1" dirty="0">
                <a:effectLst/>
                <a:ea typeface="BIZ UDPゴシック" panose="020B0400000000000000" pitchFamily="50" charset="-128"/>
                <a:cs typeface="Times New Roman" panose="02020603050405020304" pitchFamily="18" charset="0"/>
              </a:rPr>
              <a:t>（文部科学省）</a:t>
            </a:r>
            <a:r>
              <a:rPr lang="ja-JP" altLang="ja-JP" sz="900" dirty="0">
                <a:effectLst/>
                <a:ea typeface="BIZ UDPゴシック" panose="020B0400000000000000" pitchFamily="50" charset="-128"/>
                <a:cs typeface="Times New Roman" panose="02020603050405020304" pitchFamily="18" charset="0"/>
              </a:rPr>
              <a:t>　</a:t>
            </a:r>
            <a:r>
              <a:rPr lang="ja-JP" altLang="ja-JP" sz="900" dirty="0">
                <a:effectLst/>
                <a:ea typeface="ＭＳ Ｐゴシック" panose="020B0600070205080204" pitchFamily="50" charset="-128"/>
                <a:cs typeface="Times New Roman" panose="02020603050405020304" pitchFamily="18" charset="0"/>
              </a:rPr>
              <a:t>　　　　</a:t>
            </a:r>
            <a:endParaRPr lang="ja-JP" altLang="en-US" sz="900" dirty="0"/>
          </a:p>
        </p:txBody>
      </p:sp>
      <p:pic>
        <p:nvPicPr>
          <p:cNvPr id="24" name="図 23">
            <a:extLst>
              <a:ext uri="{FF2B5EF4-FFF2-40B4-BE49-F238E27FC236}">
                <a16:creationId xmlns:a16="http://schemas.microsoft.com/office/drawing/2014/main" id="{D012EB14-AC37-42A3-AF04-8D3EC3A020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7882" y="9241443"/>
            <a:ext cx="583565" cy="541020"/>
          </a:xfrm>
          <a:prstGeom prst="rect">
            <a:avLst/>
          </a:prstGeom>
        </p:spPr>
      </p:pic>
      <p:sp>
        <p:nvSpPr>
          <p:cNvPr id="26" name="テキスト ボックス 25">
            <a:extLst>
              <a:ext uri="{FF2B5EF4-FFF2-40B4-BE49-F238E27FC236}">
                <a16:creationId xmlns:a16="http://schemas.microsoft.com/office/drawing/2014/main" id="{87AD4378-8DA3-4347-829B-9B9ED221471E}"/>
              </a:ext>
            </a:extLst>
          </p:cNvPr>
          <p:cNvSpPr txBox="1"/>
          <p:nvPr/>
        </p:nvSpPr>
        <p:spPr>
          <a:xfrm>
            <a:off x="1063022" y="6018681"/>
            <a:ext cx="5913692" cy="2474845"/>
          </a:xfrm>
          <a:prstGeom prst="rect">
            <a:avLst/>
          </a:prstGeom>
          <a:noFill/>
        </p:spPr>
        <p:txBody>
          <a:bodyPr wrap="square">
            <a:spAutoFit/>
          </a:bodyPr>
          <a:lstStyle/>
          <a:p>
            <a:pPr lvl="0" algn="just">
              <a:lnSpc>
                <a:spcPct val="150000"/>
              </a:lnSpc>
              <a:buClr>
                <a:srgbClr val="00B050"/>
              </a:buClr>
            </a:pPr>
            <a:r>
              <a:rPr lang="ja-JP" altLang="en-US" sz="10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歯科医師は、虐待が疑われる子どもに対して、通告することだけが責務ではありません。地域で連携</a:t>
            </a:r>
            <a:r>
              <a:rPr lang="ja-JP" altLang="en-US" sz="1050" b="1" kern="100" dirty="0">
                <a:latin typeface="BIZ UDPゴシック" panose="020B0400000000000000" pitchFamily="50" charset="-128"/>
                <a:ea typeface="BIZ UDPゴシック" panose="020B0400000000000000" pitchFamily="50" charset="-128"/>
                <a:cs typeface="Times New Roman" panose="02020603050405020304" pitchFamily="18" charset="0"/>
              </a:rPr>
              <a:t>し</a:t>
            </a:r>
            <a:r>
              <a:rPr lang="ja-JP" altLang="en-US" sz="10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、見守ることもできます。児童や生徒であれば学校に、未就学児であれば市区町村に問い合わせてみることも一つの方法です。子どもや家族に何からの問題があれば、状況を把握している可能性もあります。</a:t>
            </a:r>
          </a:p>
          <a:p>
            <a:pPr lvl="0" algn="just">
              <a:lnSpc>
                <a:spcPct val="150000"/>
              </a:lnSpc>
              <a:buClr>
                <a:srgbClr val="00B050"/>
              </a:buClr>
            </a:pPr>
            <a:r>
              <a:rPr lang="ja-JP" altLang="en-US" sz="10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経済的困窮など生活支援の必要性があると思われる養育者や家族には、行政サービスの利用や相</a:t>
            </a:r>
          </a:p>
          <a:p>
            <a:pPr lvl="0" algn="just">
              <a:lnSpc>
                <a:spcPct val="150000"/>
              </a:lnSpc>
              <a:buClr>
                <a:srgbClr val="00B050"/>
              </a:buClr>
            </a:pPr>
            <a:r>
              <a:rPr lang="ja-JP" altLang="en-US" sz="10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談先の情報を提供しましょう。歯科医療従事者も種々の制度について、知っておくことが重要です。</a:t>
            </a:r>
          </a:p>
          <a:p>
            <a:pPr lvl="0" algn="just">
              <a:lnSpc>
                <a:spcPct val="150000"/>
              </a:lnSpc>
              <a:buClr>
                <a:srgbClr val="00B050"/>
              </a:buClr>
            </a:pPr>
            <a:r>
              <a:rPr lang="ja-JP" altLang="en-US" sz="10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子どもや養育者の状態により、「通告」が必要と思われた場合には、市区町村や福祉事務所、児童相</a:t>
            </a:r>
          </a:p>
          <a:p>
            <a:pPr lvl="0" algn="just">
              <a:lnSpc>
                <a:spcPct val="150000"/>
              </a:lnSpc>
              <a:buClr>
                <a:srgbClr val="00B050"/>
              </a:buClr>
            </a:pPr>
            <a:r>
              <a:rPr lang="ja-JP" altLang="en-US" sz="10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談所などに連絡してください。「通告先」はチェックリストにある「子育て等に関する相談先」でもあります。児童相談所への通告は「</a:t>
            </a:r>
            <a:r>
              <a:rPr lang="en-US" altLang="ja-JP" sz="10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189</a:t>
            </a:r>
            <a:r>
              <a:rPr lang="ja-JP" altLang="en-US" sz="10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」です。「</a:t>
            </a:r>
            <a:r>
              <a:rPr lang="en-US" altLang="ja-JP" sz="10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189</a:t>
            </a:r>
            <a:r>
              <a:rPr lang="ja-JP" altLang="en-US" sz="10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」にかけると最寄りの児童相談所につながります。</a:t>
            </a:r>
          </a:p>
          <a:p>
            <a:pPr lvl="0" algn="just">
              <a:lnSpc>
                <a:spcPct val="150000"/>
              </a:lnSpc>
              <a:buClr>
                <a:srgbClr val="00B050"/>
              </a:buClr>
            </a:pPr>
            <a:r>
              <a:rPr lang="ja-JP" altLang="en-US" sz="10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子育て等の相談は 「</a:t>
            </a:r>
            <a:r>
              <a:rPr lang="en-US" altLang="ja-JP" sz="10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0120-189-783</a:t>
            </a:r>
            <a:r>
              <a:rPr lang="ja-JP" altLang="en-US" sz="10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」です。</a:t>
            </a:r>
            <a:endParaRPr lang="ja-JP" altLang="ja-JP" sz="10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8" name="テキスト ボックス 27">
            <a:extLst>
              <a:ext uri="{FF2B5EF4-FFF2-40B4-BE49-F238E27FC236}">
                <a16:creationId xmlns:a16="http://schemas.microsoft.com/office/drawing/2014/main" id="{BB0C28ED-8A27-499F-AE1B-D8FF16201075}"/>
              </a:ext>
            </a:extLst>
          </p:cNvPr>
          <p:cNvSpPr txBox="1"/>
          <p:nvPr/>
        </p:nvSpPr>
        <p:spPr>
          <a:xfrm>
            <a:off x="4638224" y="8889669"/>
            <a:ext cx="1410821" cy="553998"/>
          </a:xfrm>
          <a:prstGeom prst="rect">
            <a:avLst/>
          </a:prstGeom>
          <a:noFill/>
        </p:spPr>
        <p:txBody>
          <a:bodyPr wrap="square">
            <a:spAutoFit/>
          </a:bodyPr>
          <a:lstStyle/>
          <a:p>
            <a:pPr algn="ctr"/>
            <a:r>
              <a:rPr lang="ja-JP" altLang="en-US" sz="1000" b="1" dirty="0">
                <a:solidFill>
                  <a:srgbClr val="000000"/>
                </a:solidFill>
                <a:effectLst/>
                <a:ea typeface="BIZ UDPゴシック" panose="020B0400000000000000" pitchFamily="50" charset="-128"/>
                <a:cs typeface="Times New Roman" panose="02020603050405020304" pitchFamily="18" charset="0"/>
              </a:rPr>
              <a:t>児童虐待に関する</a:t>
            </a:r>
          </a:p>
          <a:p>
            <a:pPr algn="ctr"/>
            <a:r>
              <a:rPr lang="ja-JP" altLang="en-US" sz="1000" b="1" dirty="0">
                <a:solidFill>
                  <a:srgbClr val="000000"/>
                </a:solidFill>
                <a:effectLst/>
                <a:ea typeface="BIZ UDPゴシック" panose="020B0400000000000000" pitchFamily="50" charset="-128"/>
                <a:cs typeface="Times New Roman" panose="02020603050405020304" pitchFamily="18" charset="0"/>
              </a:rPr>
              <a:t>法令・指針等一覧</a:t>
            </a:r>
          </a:p>
          <a:p>
            <a:pPr algn="ctr"/>
            <a:r>
              <a:rPr lang="ja-JP" altLang="en-US" sz="900" b="1" dirty="0">
                <a:solidFill>
                  <a:srgbClr val="000000"/>
                </a:solidFill>
                <a:effectLst/>
                <a:ea typeface="BIZ UDPゴシック" panose="020B0400000000000000" pitchFamily="50" charset="-128"/>
                <a:cs typeface="Times New Roman" panose="02020603050405020304" pitchFamily="18" charset="0"/>
              </a:rPr>
              <a:t>（厚生労働省）</a:t>
            </a:r>
            <a:endParaRPr lang="ja-JP" altLang="en-US" sz="900" dirty="0"/>
          </a:p>
        </p:txBody>
      </p:sp>
      <p:pic>
        <p:nvPicPr>
          <p:cNvPr id="29" name="図 28">
            <a:extLst>
              <a:ext uri="{FF2B5EF4-FFF2-40B4-BE49-F238E27FC236}">
                <a16:creationId xmlns:a16="http://schemas.microsoft.com/office/drawing/2014/main" id="{BD93EDD2-5E95-4130-9C85-E4DE9D642F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9314" y="9397821"/>
            <a:ext cx="548640" cy="548640"/>
          </a:xfrm>
          <a:prstGeom prst="rect">
            <a:avLst/>
          </a:prstGeom>
        </p:spPr>
      </p:pic>
      <p:sp>
        <p:nvSpPr>
          <p:cNvPr id="25" name="四角形: 角を丸くする 24">
            <a:extLst>
              <a:ext uri="{FF2B5EF4-FFF2-40B4-BE49-F238E27FC236}">
                <a16:creationId xmlns:a16="http://schemas.microsoft.com/office/drawing/2014/main" id="{FAC020BC-F9EA-4B75-B423-73E71173D917}"/>
              </a:ext>
            </a:extLst>
          </p:cNvPr>
          <p:cNvSpPr/>
          <p:nvPr/>
        </p:nvSpPr>
        <p:spPr>
          <a:xfrm>
            <a:off x="1429349" y="8793894"/>
            <a:ext cx="4798731" cy="1490388"/>
          </a:xfrm>
          <a:prstGeom prst="roundRect">
            <a:avLst>
              <a:gd name="adj" fmla="val 12485"/>
            </a:avLst>
          </a:prstGeom>
          <a:noFill/>
          <a:ln w="38100">
            <a:solidFill>
              <a:srgbClr val="2BB7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517D3841-16CC-4F7F-9F5F-0B6A44891F8E}"/>
              </a:ext>
            </a:extLst>
          </p:cNvPr>
          <p:cNvSpPr txBox="1"/>
          <p:nvPr/>
        </p:nvSpPr>
        <p:spPr>
          <a:xfrm>
            <a:off x="287339" y="972454"/>
            <a:ext cx="6762854" cy="338554"/>
          </a:xfrm>
          <a:prstGeom prst="rect">
            <a:avLst/>
          </a:prstGeom>
          <a:noFill/>
        </p:spPr>
        <p:txBody>
          <a:bodyPr wrap="square">
            <a:spAutoFit/>
          </a:bodyPr>
          <a:lstStyle/>
          <a:p>
            <a:pPr indent="328971" algn="ctr"/>
            <a:r>
              <a:rPr lang="ja-JP" altLang="en-US" sz="1600" b="1" kern="100" dirty="0">
                <a:solidFill>
                  <a:srgbClr val="0066FF"/>
                </a:solidFill>
                <a:latin typeface="BIZ UDPゴシック" panose="020B0400000000000000" pitchFamily="50" charset="-128"/>
                <a:ea typeface="BIZ UDPゴシック" panose="020B0400000000000000" pitchFamily="50" charset="-128"/>
                <a:cs typeface="Times New Roman" panose="02020603050405020304" pitchFamily="18" charset="0"/>
              </a:rPr>
              <a:t>１つでもチェックが入ったら注意しましょう！</a:t>
            </a:r>
            <a:endParaRPr lang="ja-JP" altLang="ja-JP" sz="1600" b="1" kern="100" dirty="0">
              <a:solidFill>
                <a:srgbClr val="0066FF"/>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3" name="テキスト ボックス 32">
            <a:extLst>
              <a:ext uri="{FF2B5EF4-FFF2-40B4-BE49-F238E27FC236}">
                <a16:creationId xmlns:a16="http://schemas.microsoft.com/office/drawing/2014/main" id="{1AF42764-E3C9-4A95-A073-EBA86FDA6ABE}"/>
              </a:ext>
            </a:extLst>
          </p:cNvPr>
          <p:cNvSpPr txBox="1"/>
          <p:nvPr/>
        </p:nvSpPr>
        <p:spPr>
          <a:xfrm>
            <a:off x="3029745" y="9783773"/>
            <a:ext cx="1692042" cy="400110"/>
          </a:xfrm>
          <a:prstGeom prst="rect">
            <a:avLst/>
          </a:prstGeom>
          <a:noFill/>
        </p:spPr>
        <p:txBody>
          <a:bodyPr wrap="square">
            <a:spAutoFit/>
          </a:bodyPr>
          <a:lstStyle/>
          <a:p>
            <a:pPr algn="ctr"/>
            <a:r>
              <a:rPr lang="ja-JP" altLang="en-US" sz="1000" b="1" dirty="0">
                <a:effectLst/>
                <a:ea typeface="BIZ UDPゴシック" panose="020B0400000000000000" pitchFamily="50" charset="-128"/>
                <a:cs typeface="Times New Roman" panose="02020603050405020304" pitchFamily="18" charset="0"/>
              </a:rPr>
              <a:t>準要保護者に係る支援は</a:t>
            </a:r>
          </a:p>
          <a:p>
            <a:pPr algn="ctr"/>
            <a:r>
              <a:rPr lang="ja-JP" altLang="en-US" sz="1000" b="1" dirty="0">
                <a:effectLst/>
                <a:ea typeface="BIZ UDPゴシック" panose="020B0400000000000000" pitchFamily="50" charset="-128"/>
                <a:cs typeface="Times New Roman" panose="02020603050405020304" pitchFamily="18" charset="0"/>
              </a:rPr>
              <a:t>各市区町村が実施</a:t>
            </a:r>
            <a:r>
              <a:rPr lang="ja-JP" altLang="ja-JP" sz="1000" dirty="0">
                <a:effectLst/>
                <a:ea typeface="ＭＳ Ｐゴシック" panose="020B0600070205080204" pitchFamily="50" charset="-128"/>
                <a:cs typeface="Times New Roman" panose="02020603050405020304" pitchFamily="18" charset="0"/>
              </a:rPr>
              <a:t>　　</a:t>
            </a:r>
            <a:endParaRPr lang="ja-JP" altLang="en-US" sz="1000" dirty="0"/>
          </a:p>
        </p:txBody>
      </p:sp>
      <p:pic>
        <p:nvPicPr>
          <p:cNvPr id="27" name="図 26">
            <a:extLst>
              <a:ext uri="{FF2B5EF4-FFF2-40B4-BE49-F238E27FC236}">
                <a16:creationId xmlns:a16="http://schemas.microsoft.com/office/drawing/2014/main" id="{4C476840-B53B-438D-BBD1-7D1CD6B1D495}"/>
              </a:ext>
            </a:extLst>
          </p:cNvPr>
          <p:cNvPicPr>
            <a:picLocks noChangeAspect="1"/>
          </p:cNvPicPr>
          <p:nvPr/>
        </p:nvPicPr>
        <p:blipFill rotWithShape="1">
          <a:blip r:embed="rId5">
            <a:extLst>
              <a:ext uri="{28A0092B-C50C-407E-A947-70E740481C1C}">
                <a14:useLocalDpi xmlns:a14="http://schemas.microsoft.com/office/drawing/2010/main" val="0"/>
              </a:ext>
            </a:extLst>
          </a:blip>
          <a:srcRect l="-6" b="-973"/>
          <a:stretch/>
        </p:blipFill>
        <p:spPr>
          <a:xfrm rot="367513">
            <a:off x="6399959" y="9022101"/>
            <a:ext cx="755678" cy="1053369"/>
          </a:xfrm>
          <a:prstGeom prst="rect">
            <a:avLst/>
          </a:prstGeom>
        </p:spPr>
      </p:pic>
      <p:pic>
        <p:nvPicPr>
          <p:cNvPr id="30" name="図 29">
            <a:extLst>
              <a:ext uri="{FF2B5EF4-FFF2-40B4-BE49-F238E27FC236}">
                <a16:creationId xmlns:a16="http://schemas.microsoft.com/office/drawing/2014/main" id="{DE3426AC-E911-475C-9F02-BF6DB2BD0F96}"/>
              </a:ext>
            </a:extLst>
          </p:cNvPr>
          <p:cNvPicPr>
            <a:picLocks noChangeAspect="1"/>
          </p:cNvPicPr>
          <p:nvPr/>
        </p:nvPicPr>
        <p:blipFill rotWithShape="1">
          <a:blip r:embed="rId6">
            <a:extLst>
              <a:ext uri="{28A0092B-C50C-407E-A947-70E740481C1C}">
                <a14:useLocalDpi xmlns:a14="http://schemas.microsoft.com/office/drawing/2010/main" val="0"/>
              </a:ext>
            </a:extLst>
          </a:blip>
          <a:srcRect l="37827" r="25652"/>
          <a:stretch/>
        </p:blipFill>
        <p:spPr>
          <a:xfrm flipH="1">
            <a:off x="407453" y="8918045"/>
            <a:ext cx="709041" cy="1030298"/>
          </a:xfrm>
          <a:prstGeom prst="rect">
            <a:avLst/>
          </a:prstGeom>
        </p:spPr>
      </p:pic>
    </p:spTree>
    <p:extLst>
      <p:ext uri="{BB962C8B-B14F-4D97-AF65-F5344CB8AC3E}">
        <p14:creationId xmlns:p14="http://schemas.microsoft.com/office/powerpoint/2010/main" val="14044401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804</Words>
  <Application>Microsoft Office PowerPoint</Application>
  <PresentationFormat>ユーザー設定</PresentationFormat>
  <Paragraphs>55</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BIZ UDPゴシック</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2022-01-14T07:09:23Z</dcterms:created>
  <dcterms:modified xsi:type="dcterms:W3CDTF">2022-03-24T03:59:15Z</dcterms:modified>
</cp:coreProperties>
</file>