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handoutMasterIdLst>
    <p:handoutMasterId r:id="rId13"/>
  </p:handoutMasterIdLst>
  <p:sldIdLst>
    <p:sldId id="256" r:id="rId2"/>
    <p:sldId id="2219" r:id="rId3"/>
    <p:sldId id="2253" r:id="rId4"/>
    <p:sldId id="2254" r:id="rId5"/>
    <p:sldId id="2255" r:id="rId6"/>
    <p:sldId id="2245" r:id="rId7"/>
    <p:sldId id="2224" r:id="rId8"/>
    <p:sldId id="2259" r:id="rId9"/>
    <p:sldId id="2256" r:id="rId10"/>
    <p:sldId id="2257" r:id="rId11"/>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4660"/>
  </p:normalViewPr>
  <p:slideViewPr>
    <p:cSldViewPr snapToGrid="0">
      <p:cViewPr varScale="1">
        <p:scale>
          <a:sx n="60" d="100"/>
          <a:sy n="60" d="100"/>
        </p:scale>
        <p:origin x="2506"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612056992299113E-2"/>
          <c:y val="0.13962711464615471"/>
          <c:w val="0.92653076791406752"/>
          <c:h val="0.755716016239523"/>
        </c:manualLayout>
      </c:layout>
      <c:lineChart>
        <c:grouping val="standard"/>
        <c:varyColors val="0"/>
        <c:ser>
          <c:idx val="0"/>
          <c:order val="0"/>
          <c:tx>
            <c:strRef>
              <c:f>'第７表 (2)'!$B$4</c:f>
              <c:strCache>
                <c:ptCount val="1"/>
                <c:pt idx="0">
                  <c:v>有所見率</c:v>
                </c:pt>
              </c:strCache>
            </c:strRef>
          </c:tx>
          <c:spPr>
            <a:ln w="28575" cap="rnd">
              <a:solidFill>
                <a:schemeClr val="accent1"/>
              </a:solidFill>
              <a:round/>
            </a:ln>
            <a:effectLst/>
          </c:spPr>
          <c:marker>
            <c:symbol val="none"/>
          </c:marker>
          <c:dLbls>
            <c:dLbl>
              <c:idx val="0"/>
              <c:layout>
                <c:manualLayout>
                  <c:x val="-3.8770849858318357E-2"/>
                  <c:y val="-7.79055832855249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D4-49FB-9BEA-60C8F2996444}"/>
                </c:ext>
              </c:extLst>
            </c:dLbl>
            <c:dLbl>
              <c:idx val="1"/>
              <c:delete val="1"/>
              <c:extLst>
                <c:ext xmlns:c15="http://schemas.microsoft.com/office/drawing/2012/chart" uri="{CE6537A1-D6FC-4f65-9D91-7224C49458BB}"/>
                <c:ext xmlns:c16="http://schemas.microsoft.com/office/drawing/2014/chart" uri="{C3380CC4-5D6E-409C-BE32-E72D297353CC}">
                  <c16:uniqueId val="{00000001-3CD4-49FB-9BEA-60C8F2996444}"/>
                </c:ext>
              </c:extLst>
            </c:dLbl>
            <c:dLbl>
              <c:idx val="2"/>
              <c:delete val="1"/>
              <c:extLst>
                <c:ext xmlns:c15="http://schemas.microsoft.com/office/drawing/2012/chart" uri="{CE6537A1-D6FC-4f65-9D91-7224C49458BB}"/>
                <c:ext xmlns:c16="http://schemas.microsoft.com/office/drawing/2014/chart" uri="{C3380CC4-5D6E-409C-BE32-E72D297353CC}">
                  <c16:uniqueId val="{00000002-3CD4-49FB-9BEA-60C8F2996444}"/>
                </c:ext>
              </c:extLst>
            </c:dLbl>
            <c:dLbl>
              <c:idx val="3"/>
              <c:delete val="1"/>
              <c:extLst>
                <c:ext xmlns:c15="http://schemas.microsoft.com/office/drawing/2012/chart" uri="{CE6537A1-D6FC-4f65-9D91-7224C49458BB}"/>
                <c:ext xmlns:c16="http://schemas.microsoft.com/office/drawing/2014/chart" uri="{C3380CC4-5D6E-409C-BE32-E72D297353CC}">
                  <c16:uniqueId val="{00000003-3CD4-49FB-9BEA-60C8F2996444}"/>
                </c:ext>
              </c:extLst>
            </c:dLbl>
            <c:dLbl>
              <c:idx val="4"/>
              <c:delete val="1"/>
              <c:extLst>
                <c:ext xmlns:c15="http://schemas.microsoft.com/office/drawing/2012/chart" uri="{CE6537A1-D6FC-4f65-9D91-7224C49458BB}"/>
                <c:ext xmlns:c16="http://schemas.microsoft.com/office/drawing/2014/chart" uri="{C3380CC4-5D6E-409C-BE32-E72D297353CC}">
                  <c16:uniqueId val="{00000004-3CD4-49FB-9BEA-60C8F2996444}"/>
                </c:ext>
              </c:extLst>
            </c:dLbl>
            <c:dLbl>
              <c:idx val="5"/>
              <c:layout>
                <c:manualLayout>
                  <c:x val="-4.5978656719060824E-2"/>
                  <c:y val="-5.88655221974129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D4-49FB-9BEA-60C8F2996444}"/>
                </c:ext>
              </c:extLst>
            </c:dLbl>
            <c:dLbl>
              <c:idx val="6"/>
              <c:delete val="1"/>
              <c:extLst>
                <c:ext xmlns:c15="http://schemas.microsoft.com/office/drawing/2012/chart" uri="{CE6537A1-D6FC-4f65-9D91-7224C49458BB}"/>
                <c:ext xmlns:c16="http://schemas.microsoft.com/office/drawing/2014/chart" uri="{C3380CC4-5D6E-409C-BE32-E72D297353CC}">
                  <c16:uniqueId val="{00000006-3CD4-49FB-9BEA-60C8F2996444}"/>
                </c:ext>
              </c:extLst>
            </c:dLbl>
            <c:dLbl>
              <c:idx val="7"/>
              <c:delete val="1"/>
              <c:extLst>
                <c:ext xmlns:c15="http://schemas.microsoft.com/office/drawing/2012/chart" uri="{CE6537A1-D6FC-4f65-9D91-7224C49458BB}"/>
                <c:ext xmlns:c16="http://schemas.microsoft.com/office/drawing/2014/chart" uri="{C3380CC4-5D6E-409C-BE32-E72D297353CC}">
                  <c16:uniqueId val="{00000007-3CD4-49FB-9BEA-60C8F2996444}"/>
                </c:ext>
              </c:extLst>
            </c:dLbl>
            <c:dLbl>
              <c:idx val="8"/>
              <c:delete val="1"/>
              <c:extLst>
                <c:ext xmlns:c15="http://schemas.microsoft.com/office/drawing/2012/chart" uri="{CE6537A1-D6FC-4f65-9D91-7224C49458BB}"/>
                <c:ext xmlns:c16="http://schemas.microsoft.com/office/drawing/2014/chart" uri="{C3380CC4-5D6E-409C-BE32-E72D297353CC}">
                  <c16:uniqueId val="{00000008-3CD4-49FB-9BEA-60C8F2996444}"/>
                </c:ext>
              </c:extLst>
            </c:dLbl>
            <c:dLbl>
              <c:idx val="9"/>
              <c:delete val="1"/>
              <c:extLst>
                <c:ext xmlns:c15="http://schemas.microsoft.com/office/drawing/2012/chart" uri="{CE6537A1-D6FC-4f65-9D91-7224C49458BB}"/>
                <c:ext xmlns:c16="http://schemas.microsoft.com/office/drawing/2014/chart" uri="{C3380CC4-5D6E-409C-BE32-E72D297353CC}">
                  <c16:uniqueId val="{00000009-3CD4-49FB-9BEA-60C8F2996444}"/>
                </c:ext>
              </c:extLst>
            </c:dLbl>
            <c:dLbl>
              <c:idx val="10"/>
              <c:layout>
                <c:manualLayout>
                  <c:x val="-4.3095533974763768E-2"/>
                  <c:y val="-5.25188351680422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CD4-49FB-9BEA-60C8F2996444}"/>
                </c:ext>
              </c:extLst>
            </c:dLbl>
            <c:dLbl>
              <c:idx val="11"/>
              <c:delete val="1"/>
              <c:extLst>
                <c:ext xmlns:c15="http://schemas.microsoft.com/office/drawing/2012/chart" uri="{CE6537A1-D6FC-4f65-9D91-7224C49458BB}"/>
                <c:ext xmlns:c16="http://schemas.microsoft.com/office/drawing/2014/chart" uri="{C3380CC4-5D6E-409C-BE32-E72D297353CC}">
                  <c16:uniqueId val="{0000000B-3CD4-49FB-9BEA-60C8F2996444}"/>
                </c:ext>
              </c:extLst>
            </c:dLbl>
            <c:dLbl>
              <c:idx val="12"/>
              <c:delete val="1"/>
              <c:extLst>
                <c:ext xmlns:c15="http://schemas.microsoft.com/office/drawing/2012/chart" uri="{CE6537A1-D6FC-4f65-9D91-7224C49458BB}"/>
                <c:ext xmlns:c16="http://schemas.microsoft.com/office/drawing/2014/chart" uri="{C3380CC4-5D6E-409C-BE32-E72D297353CC}">
                  <c16:uniqueId val="{0000000C-3CD4-49FB-9BEA-60C8F2996444}"/>
                </c:ext>
              </c:extLst>
            </c:dLbl>
            <c:dLbl>
              <c:idx val="13"/>
              <c:delete val="1"/>
              <c:extLst>
                <c:ext xmlns:c15="http://schemas.microsoft.com/office/drawing/2012/chart" uri="{CE6537A1-D6FC-4f65-9D91-7224C49458BB}"/>
                <c:ext xmlns:c16="http://schemas.microsoft.com/office/drawing/2014/chart" uri="{C3380CC4-5D6E-409C-BE32-E72D297353CC}">
                  <c16:uniqueId val="{0000000D-3CD4-49FB-9BEA-60C8F2996444}"/>
                </c:ext>
              </c:extLst>
            </c:dLbl>
            <c:dLbl>
              <c:idx val="14"/>
              <c:delete val="1"/>
              <c:extLst>
                <c:ext xmlns:c15="http://schemas.microsoft.com/office/drawing/2012/chart" uri="{CE6537A1-D6FC-4f65-9D91-7224C49458BB}"/>
                <c:ext xmlns:c16="http://schemas.microsoft.com/office/drawing/2014/chart" uri="{C3380CC4-5D6E-409C-BE32-E72D297353CC}">
                  <c16:uniqueId val="{0000000E-3CD4-49FB-9BEA-60C8F2996444}"/>
                </c:ext>
              </c:extLst>
            </c:dLbl>
            <c:dLbl>
              <c:idx val="15"/>
              <c:layout>
                <c:manualLayout>
                  <c:x val="-4.3095533974763824E-2"/>
                  <c:y val="-3.98254611093009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CD4-49FB-9BEA-60C8F2996444}"/>
                </c:ext>
              </c:extLst>
            </c:dLbl>
            <c:dLbl>
              <c:idx val="16"/>
              <c:delete val="1"/>
              <c:extLst>
                <c:ext xmlns:c15="http://schemas.microsoft.com/office/drawing/2012/chart" uri="{CE6537A1-D6FC-4f65-9D91-7224C49458BB}"/>
                <c:ext xmlns:c16="http://schemas.microsoft.com/office/drawing/2014/chart" uri="{C3380CC4-5D6E-409C-BE32-E72D297353CC}">
                  <c16:uniqueId val="{00000010-3CD4-49FB-9BEA-60C8F2996444}"/>
                </c:ext>
              </c:extLst>
            </c:dLbl>
            <c:dLbl>
              <c:idx val="17"/>
              <c:delete val="1"/>
              <c:extLst>
                <c:ext xmlns:c15="http://schemas.microsoft.com/office/drawing/2012/chart" uri="{CE6537A1-D6FC-4f65-9D91-7224C49458BB}"/>
                <c:ext xmlns:c16="http://schemas.microsoft.com/office/drawing/2014/chart" uri="{C3380CC4-5D6E-409C-BE32-E72D297353CC}">
                  <c16:uniqueId val="{00000011-3CD4-49FB-9BEA-60C8F2996444}"/>
                </c:ext>
              </c:extLst>
            </c:dLbl>
            <c:dLbl>
              <c:idx val="18"/>
              <c:delete val="1"/>
              <c:extLst>
                <c:ext xmlns:c15="http://schemas.microsoft.com/office/drawing/2012/chart" uri="{CE6537A1-D6FC-4f65-9D91-7224C49458BB}"/>
                <c:ext xmlns:c16="http://schemas.microsoft.com/office/drawing/2014/chart" uri="{C3380CC4-5D6E-409C-BE32-E72D297353CC}">
                  <c16:uniqueId val="{00000012-3CD4-49FB-9BEA-60C8F2996444}"/>
                </c:ext>
              </c:extLst>
            </c:dLbl>
            <c:dLbl>
              <c:idx val="19"/>
              <c:delete val="1"/>
              <c:extLst>
                <c:ext xmlns:c15="http://schemas.microsoft.com/office/drawing/2012/chart" uri="{CE6537A1-D6FC-4f65-9D91-7224C49458BB}"/>
                <c:ext xmlns:c16="http://schemas.microsoft.com/office/drawing/2014/chart" uri="{C3380CC4-5D6E-409C-BE32-E72D297353CC}">
                  <c16:uniqueId val="{00000013-3CD4-49FB-9BEA-60C8F2996444}"/>
                </c:ext>
              </c:extLst>
            </c:dLbl>
            <c:dLbl>
              <c:idx val="20"/>
              <c:layout>
                <c:manualLayout>
                  <c:x val="-4.1653972602615441E-2"/>
                  <c:y val="-4.93454916533569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CD4-49FB-9BEA-60C8F2996444}"/>
                </c:ext>
              </c:extLst>
            </c:dLbl>
            <c:dLbl>
              <c:idx val="21"/>
              <c:delete val="1"/>
              <c:extLst>
                <c:ext xmlns:c15="http://schemas.microsoft.com/office/drawing/2012/chart" uri="{CE6537A1-D6FC-4f65-9D91-7224C49458BB}"/>
                <c:ext xmlns:c16="http://schemas.microsoft.com/office/drawing/2014/chart" uri="{C3380CC4-5D6E-409C-BE32-E72D297353CC}">
                  <c16:uniqueId val="{00000015-3CD4-49FB-9BEA-60C8F2996444}"/>
                </c:ext>
              </c:extLst>
            </c:dLbl>
            <c:dLbl>
              <c:idx val="22"/>
              <c:delete val="1"/>
              <c:extLst>
                <c:ext xmlns:c15="http://schemas.microsoft.com/office/drawing/2012/chart" uri="{CE6537A1-D6FC-4f65-9D91-7224C49458BB}"/>
                <c:ext xmlns:c16="http://schemas.microsoft.com/office/drawing/2014/chart" uri="{C3380CC4-5D6E-409C-BE32-E72D297353CC}">
                  <c16:uniqueId val="{00000016-3CD4-49FB-9BEA-60C8F2996444}"/>
                </c:ext>
              </c:extLst>
            </c:dLbl>
            <c:dLbl>
              <c:idx val="23"/>
              <c:delete val="1"/>
              <c:extLst>
                <c:ext xmlns:c15="http://schemas.microsoft.com/office/drawing/2012/chart" uri="{CE6537A1-D6FC-4f65-9D91-7224C49458BB}"/>
                <c:ext xmlns:c16="http://schemas.microsoft.com/office/drawing/2014/chart" uri="{C3380CC4-5D6E-409C-BE32-E72D297353CC}">
                  <c16:uniqueId val="{00000017-3CD4-49FB-9BEA-60C8F2996444}"/>
                </c:ext>
              </c:extLst>
            </c:dLbl>
            <c:dLbl>
              <c:idx val="24"/>
              <c:delete val="1"/>
              <c:extLst>
                <c:ext xmlns:c15="http://schemas.microsoft.com/office/drawing/2012/chart" uri="{CE6537A1-D6FC-4f65-9D91-7224C49458BB}"/>
                <c:ext xmlns:c16="http://schemas.microsoft.com/office/drawing/2014/chart" uri="{C3380CC4-5D6E-409C-BE32-E72D297353CC}">
                  <c16:uniqueId val="{00000018-3CD4-49FB-9BEA-60C8F2996444}"/>
                </c:ext>
              </c:extLst>
            </c:dLbl>
            <c:dLbl>
              <c:idx val="25"/>
              <c:layout>
                <c:manualLayout>
                  <c:x val="-7.2078068607424476E-3"/>
                  <c:y val="-4.95588802645019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CD4-49FB-9BEA-60C8F2996444}"/>
                </c:ext>
              </c:extLst>
            </c:dLbl>
            <c:spPr>
              <a:noFill/>
              <a:ln>
                <a:noFill/>
              </a:ln>
              <a:effectLst/>
            </c:spPr>
            <c:txPr>
              <a:bodyPr wrap="square" lIns="38100" tIns="19050" rIns="38100" bIns="19050" anchor="ctr">
                <a:spAutoFit/>
              </a:bodyPr>
              <a:lstStyle/>
              <a:p>
                <a:pPr>
                  <a:defRPr sz="18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'第７表 (2)'!$A$5:$A$30</c:f>
              <c:strCache>
                <c:ptCount val="26"/>
                <c:pt idx="0">
                  <c:v>95</c:v>
                </c:pt>
                <c:pt idx="1">
                  <c:v>96</c:v>
                </c:pt>
                <c:pt idx="2">
                  <c:v>97</c:v>
                </c:pt>
                <c:pt idx="3">
                  <c:v>98</c:v>
                </c:pt>
                <c:pt idx="4">
                  <c:v>99</c:v>
                </c:pt>
                <c:pt idx="5">
                  <c:v>OO</c:v>
                </c:pt>
                <c:pt idx="6">
                  <c:v>O1</c:v>
                </c:pt>
                <c:pt idx="7">
                  <c:v>O2</c:v>
                </c:pt>
                <c:pt idx="8">
                  <c:v>O3</c:v>
                </c:pt>
                <c:pt idx="9">
                  <c:v>O4</c:v>
                </c:pt>
                <c:pt idx="10">
                  <c:v>O5</c:v>
                </c:pt>
                <c:pt idx="11">
                  <c:v>O6</c:v>
                </c:pt>
                <c:pt idx="12">
                  <c:v>O7</c:v>
                </c:pt>
                <c:pt idx="13">
                  <c:v>O8</c:v>
                </c:pt>
                <c:pt idx="14">
                  <c:v>O9</c:v>
                </c:pt>
                <c:pt idx="15">
                  <c:v>10</c:v>
                </c:pt>
                <c:pt idx="16">
                  <c:v>11</c:v>
                </c:pt>
                <c:pt idx="17">
                  <c:v>12</c:v>
                </c:pt>
                <c:pt idx="18">
                  <c:v>13</c:v>
                </c:pt>
                <c:pt idx="19">
                  <c:v>14</c:v>
                </c:pt>
                <c:pt idx="20">
                  <c:v>15</c:v>
                </c:pt>
                <c:pt idx="21">
                  <c:v>16</c:v>
                </c:pt>
                <c:pt idx="22">
                  <c:v>17</c:v>
                </c:pt>
                <c:pt idx="23">
                  <c:v>18</c:v>
                </c:pt>
                <c:pt idx="24">
                  <c:v>19</c:v>
                </c:pt>
                <c:pt idx="25">
                  <c:v>20</c:v>
                </c:pt>
              </c:strCache>
            </c:strRef>
          </c:cat>
          <c:val>
            <c:numRef>
              <c:f>'第７表 (2)'!$B$5:$B$30</c:f>
              <c:numCache>
                <c:formatCode>0.0_ </c:formatCode>
                <c:ptCount val="26"/>
                <c:pt idx="0">
                  <c:v>36.4</c:v>
                </c:pt>
                <c:pt idx="1">
                  <c:v>38</c:v>
                </c:pt>
                <c:pt idx="2">
                  <c:v>39.5</c:v>
                </c:pt>
                <c:pt idx="3">
                  <c:v>41.2</c:v>
                </c:pt>
                <c:pt idx="4">
                  <c:v>42.9</c:v>
                </c:pt>
                <c:pt idx="5">
                  <c:v>44.5</c:v>
                </c:pt>
                <c:pt idx="6">
                  <c:v>46.2</c:v>
                </c:pt>
                <c:pt idx="7">
                  <c:v>46.7</c:v>
                </c:pt>
                <c:pt idx="8">
                  <c:v>47.3</c:v>
                </c:pt>
                <c:pt idx="9">
                  <c:v>47.6</c:v>
                </c:pt>
                <c:pt idx="10">
                  <c:v>48.4</c:v>
                </c:pt>
                <c:pt idx="11">
                  <c:v>49.1</c:v>
                </c:pt>
                <c:pt idx="12">
                  <c:v>49.9</c:v>
                </c:pt>
                <c:pt idx="13">
                  <c:v>51.3</c:v>
                </c:pt>
                <c:pt idx="14">
                  <c:v>52.3</c:v>
                </c:pt>
                <c:pt idx="15">
                  <c:v>52.5</c:v>
                </c:pt>
                <c:pt idx="16">
                  <c:v>52.7</c:v>
                </c:pt>
                <c:pt idx="17">
                  <c:v>52.7</c:v>
                </c:pt>
                <c:pt idx="18">
                  <c:v>53.01822061097706</c:v>
                </c:pt>
                <c:pt idx="19">
                  <c:v>53.2</c:v>
                </c:pt>
                <c:pt idx="20">
                  <c:v>53.6</c:v>
                </c:pt>
                <c:pt idx="21">
                  <c:v>53.8</c:v>
                </c:pt>
                <c:pt idx="22">
                  <c:v>54.1</c:v>
                </c:pt>
                <c:pt idx="23">
                  <c:v>55.5</c:v>
                </c:pt>
                <c:pt idx="24">
                  <c:v>57</c:v>
                </c:pt>
                <c:pt idx="25">
                  <c:v>58.508138934024842</c:v>
                </c:pt>
              </c:numCache>
            </c:numRef>
          </c:val>
          <c:smooth val="0"/>
          <c:extLst>
            <c:ext xmlns:c16="http://schemas.microsoft.com/office/drawing/2014/chart" uri="{C3380CC4-5D6E-409C-BE32-E72D297353CC}">
              <c16:uniqueId val="{0000001A-3CD4-49FB-9BEA-60C8F2996444}"/>
            </c:ext>
          </c:extLst>
        </c:ser>
        <c:dLbls>
          <c:showLegendKey val="0"/>
          <c:showVal val="0"/>
          <c:showCatName val="0"/>
          <c:showSerName val="0"/>
          <c:showPercent val="0"/>
          <c:showBubbleSize val="0"/>
        </c:dLbls>
        <c:smooth val="0"/>
        <c:axId val="36668544"/>
        <c:axId val="36684928"/>
      </c:lineChart>
      <c:catAx>
        <c:axId val="3666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b="1"/>
            </a:pPr>
            <a:endParaRPr lang="ja-JP"/>
          </a:p>
        </c:txPr>
        <c:crossAx val="36684928"/>
        <c:crosses val="autoZero"/>
        <c:auto val="1"/>
        <c:lblAlgn val="ctr"/>
        <c:lblOffset val="100"/>
        <c:tickLblSkip val="5"/>
        <c:noMultiLvlLbl val="0"/>
      </c:catAx>
      <c:valAx>
        <c:axId val="36684928"/>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_ " sourceLinked="0"/>
        <c:majorTickMark val="none"/>
        <c:minorTickMark val="none"/>
        <c:tickLblPos val="nextTo"/>
        <c:spPr>
          <a:noFill/>
          <a:ln>
            <a:noFill/>
          </a:ln>
          <a:effectLst/>
        </c:spPr>
        <c:txPr>
          <a:bodyPr rot="-60000000" vert="horz"/>
          <a:lstStyle/>
          <a:p>
            <a:pPr>
              <a:defRPr sz="1200" b="1"/>
            </a:pPr>
            <a:endParaRPr lang="ja-JP"/>
          </a:p>
        </c:txPr>
        <c:crossAx val="36668544"/>
        <c:crosses val="autoZero"/>
        <c:crossBetween val="between"/>
        <c:majorUnit val="20"/>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0.44177</cdr:x>
      <cdr:y>0.30738</cdr:y>
    </cdr:from>
    <cdr:to>
      <cdr:x>0.7772</cdr:x>
      <cdr:y>0.51176</cdr:y>
    </cdr:to>
    <cdr:sp macro="" textlink="">
      <cdr:nvSpPr>
        <cdr:cNvPr id="2" name="テキスト ボックス 1">
          <a:extLst xmlns:a="http://schemas.openxmlformats.org/drawingml/2006/main">
            <a:ext uri="{FF2B5EF4-FFF2-40B4-BE49-F238E27FC236}">
              <a16:creationId xmlns:a16="http://schemas.microsoft.com/office/drawing/2014/main" id="{22BE06EF-D820-4F2F-BB00-F2588B3A3FAC}"/>
            </a:ext>
          </a:extLst>
        </cdr:cNvPr>
        <cdr:cNvSpPr txBox="1"/>
      </cdr:nvSpPr>
      <cdr:spPr>
        <a:xfrm xmlns:a="http://schemas.openxmlformats.org/drawingml/2006/main">
          <a:off x="2656307" y="883786"/>
          <a:ext cx="2016926" cy="587646"/>
        </a:xfrm>
        <a:prstGeom xmlns:a="http://schemas.openxmlformats.org/drawingml/2006/main" prst="rect">
          <a:avLst/>
        </a:prstGeom>
        <a:noFill xmlns:a="http://schemas.openxmlformats.org/drawingml/2006/main"/>
        <a:ln xmlns:a="http://schemas.openxmlformats.org/drawingml/2006/main" w="19050">
          <a:solidFill>
            <a:schemeClr val="bg1"/>
          </a:solidFill>
        </a:ln>
      </cdr:spPr>
      <cdr:txBody>
        <a:bodyPr xmlns:a="http://schemas.openxmlformats.org/drawingml/2006/main" vertOverflow="clip" wrap="square" rtlCol="0" anchor="ctr">
          <a:spAutoFit/>
        </a:bodyPr>
        <a:lstStyle xmlns:a="http://schemas.openxmlformats.org/drawingml/2006/main"/>
        <a:p xmlns:a="http://schemas.openxmlformats.org/drawingml/2006/main">
          <a:pPr algn="ctr" defTabSz="195938"/>
          <a:r>
            <a:rPr kumimoji="1" lang="ja-JP" altLang="en-US" sz="3200" b="1" dirty="0">
              <a:solidFill>
                <a:schemeClr val="accent1"/>
              </a:solidFill>
              <a:latin typeface="メイリオ" panose="020B0604030504040204" pitchFamily="50" charset="-128"/>
              <a:ea typeface="メイリオ" panose="020B0604030504040204" pitchFamily="50" charset="-128"/>
            </a:rPr>
            <a:t>有所見率</a:t>
          </a:r>
        </a:p>
      </cdr:txBody>
    </cdr:sp>
  </cdr:relSizeAnchor>
  <cdr:relSizeAnchor xmlns:cdr="http://schemas.openxmlformats.org/drawingml/2006/chartDrawing">
    <cdr:from>
      <cdr:x>0.07143</cdr:x>
      <cdr:y>0.6074</cdr:y>
    </cdr:from>
    <cdr:to>
      <cdr:x>1</cdr:x>
      <cdr:y>0.89757</cdr:y>
    </cdr:to>
    <cdr:sp macro="" textlink="">
      <cdr:nvSpPr>
        <cdr:cNvPr id="3" name="字幕 2">
          <a:extLst xmlns:a="http://schemas.openxmlformats.org/drawingml/2006/main">
            <a:ext uri="{FF2B5EF4-FFF2-40B4-BE49-F238E27FC236}">
              <a16:creationId xmlns:a16="http://schemas.microsoft.com/office/drawing/2014/main" id="{67359A7E-64F2-42E7-9B9A-7F956C7B7B72}"/>
            </a:ext>
          </a:extLst>
        </cdr:cNvPr>
        <cdr:cNvSpPr txBox="1">
          <a:spLocks xmlns:a="http://schemas.openxmlformats.org/drawingml/2006/main"/>
        </cdr:cNvSpPr>
      </cdr:nvSpPr>
      <cdr:spPr>
        <a:xfrm xmlns:a="http://schemas.openxmlformats.org/drawingml/2006/main">
          <a:off x="429492" y="1746410"/>
          <a:ext cx="5583381" cy="834303"/>
        </a:xfrm>
        <a:prstGeom xmlns:a="http://schemas.openxmlformats.org/drawingml/2006/main" prst="rect">
          <a:avLst/>
        </a:prstGeom>
        <a:solidFill xmlns:a="http://schemas.openxmlformats.org/drawingml/2006/main">
          <a:schemeClr val="accent5">
            <a:lumMod val="20000"/>
            <a:lumOff val="80000"/>
          </a:schemeClr>
        </a:solidFill>
        <a:ln xmlns:a="http://schemas.openxmlformats.org/drawingml/2006/main" w="66675">
          <a:noFill/>
        </a:ln>
      </cdr:spPr>
      <cdr:txBody>
        <a:bodyPr xmlns:a="http://schemas.openxmlformats.org/drawingml/2006/main" vert="horz" lIns="48986" tIns="216000" rIns="48986" bIns="24493" rtlCol="0" anchor="t" anchorCtr="0">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indent="0" algn="ctr">
            <a:buNone/>
          </a:pPr>
          <a:r>
            <a:rPr lang="ja-JP" altLang="en-US" sz="2400" b="1" dirty="0">
              <a:latin typeface="ＭＳ Ｐゴシック" panose="020B0600070205080204" pitchFamily="50" charset="-128"/>
              <a:ea typeface="ＭＳ Ｐゴシック" panose="020B0600070205080204" pitchFamily="50" charset="-128"/>
            </a:rPr>
            <a:t>定期健康診断の有所見率は増加</a:t>
          </a:r>
          <a:r>
            <a:rPr lang="en-US" altLang="ja-JP" sz="2400" b="1" dirty="0">
              <a:latin typeface="ＭＳ Ｐゴシック" panose="020B0600070205080204" pitchFamily="50" charset="-128"/>
              <a:ea typeface="ＭＳ Ｐゴシック" panose="020B0600070205080204" pitchFamily="50" charset="-128"/>
            </a:rPr>
            <a:t>‼</a:t>
          </a:r>
          <a:endParaRPr lang="ja-JP" altLang="en-US" sz="2400" b="1" dirty="0">
            <a:latin typeface="ＭＳ Ｐゴシック" panose="020B0600070205080204" pitchFamily="50" charset="-128"/>
            <a:ea typeface="ＭＳ Ｐゴシック" panose="020B0600070205080204" pitchFamily="50" charset="-128"/>
          </a:endParaRPr>
        </a:p>
        <a:p xmlns:a="http://schemas.openxmlformats.org/drawingml/2006/main">
          <a:pPr marL="0" indent="0" algn="ctr">
            <a:buNone/>
          </a:pPr>
          <a:endParaRPr lang="ja-JP" altLang="en-US" sz="3200" b="1" dirty="0">
            <a:latin typeface="メイリオ" panose="020B0604030504040204" pitchFamily="50" charset="-128"/>
            <a:ea typeface="メイリオ"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D163DB7-BC5D-415D-9B61-80644F4277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855600E-A0F3-43E4-9A10-8E401C40FC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F74C49-0E44-4D2A-9068-EE39AFB82569}" type="datetimeFigureOut">
              <a:rPr kumimoji="1" lang="ja-JP" altLang="en-US" smtClean="0"/>
              <a:t>2022/6/8</a:t>
            </a:fld>
            <a:endParaRPr kumimoji="1" lang="ja-JP" altLang="en-US"/>
          </a:p>
        </p:txBody>
      </p:sp>
      <p:sp>
        <p:nvSpPr>
          <p:cNvPr id="4" name="フッター プレースホルダー 3">
            <a:extLst>
              <a:ext uri="{FF2B5EF4-FFF2-40B4-BE49-F238E27FC236}">
                <a16:creationId xmlns:a16="http://schemas.microsoft.com/office/drawing/2014/main" id="{7F4162AF-D9D1-4FFF-920F-F0878BECB0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438C30B-3669-4DDC-8A87-44A403C034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4921AF-3BCE-41D0-B56F-DF8DED440354}" type="slidenum">
              <a:rPr kumimoji="1" lang="ja-JP" altLang="en-US" smtClean="0"/>
              <a:t>‹#›</a:t>
            </a:fld>
            <a:endParaRPr kumimoji="1" lang="ja-JP" altLang="en-US"/>
          </a:p>
        </p:txBody>
      </p:sp>
    </p:spTree>
    <p:extLst>
      <p:ext uri="{BB962C8B-B14F-4D97-AF65-F5344CB8AC3E}">
        <p14:creationId xmlns:p14="http://schemas.microsoft.com/office/powerpoint/2010/main" val="22136248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5CD4E-C574-45EE-9E1D-BE03B0A64A5D}" type="datetimeFigureOut">
              <a:rPr kumimoji="1" lang="ja-JP" altLang="en-US" smtClean="0"/>
              <a:t>2022/6/8</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52BA7A-390F-4DD1-A7B8-A2E5CD1E3C01}" type="slidenum">
              <a:rPr kumimoji="1" lang="ja-JP" altLang="en-US" smtClean="0"/>
              <a:t>‹#›</a:t>
            </a:fld>
            <a:endParaRPr kumimoji="1" lang="ja-JP" altLang="en-US"/>
          </a:p>
        </p:txBody>
      </p:sp>
    </p:spTree>
    <p:extLst>
      <p:ext uri="{BB962C8B-B14F-4D97-AF65-F5344CB8AC3E}">
        <p14:creationId xmlns:p14="http://schemas.microsoft.com/office/powerpoint/2010/main" val="21955449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30EAD85-25DF-44D5-A021-3A1E7FA5291E}" type="datetime1">
              <a:rPr kumimoji="1" lang="ja-JP" altLang="en-US" smtClean="0"/>
              <a:t>2022/6/8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754894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CE1EE5-D7A4-425E-8365-94013E1229CD}" type="datetime1">
              <a:rPr kumimoji="1" lang="ja-JP" altLang="en-US" smtClean="0"/>
              <a:t>2022/6/8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853706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B0E020-337B-4843-B2F9-0892A155B57E}" type="datetime1">
              <a:rPr kumimoji="1" lang="ja-JP" altLang="en-US" smtClean="0"/>
              <a:t>2022/6/8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411281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D3B4D5-3E55-4CF3-B2C2-1CD956463827}" type="datetime1">
              <a:rPr kumimoji="1" lang="ja-JP" altLang="en-US" smtClean="0"/>
              <a:t>2022/6/8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2324858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89E5932-1D0B-4ED7-B010-78ED78A9DBD7}" type="datetime1">
              <a:rPr kumimoji="1" lang="ja-JP" altLang="en-US" smtClean="0"/>
              <a:t>2022/6/8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3367312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0DCD7A6-9706-47DE-A47A-4826E6F5C079}" type="datetime1">
              <a:rPr kumimoji="1" lang="ja-JP" altLang="en-US" smtClean="0"/>
              <a:t>2022/6/8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3497385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B6F0DC3-58B2-4230-BFC6-B6E97551E20A}" type="datetime1">
              <a:rPr kumimoji="1" lang="ja-JP" altLang="en-US" smtClean="0"/>
              <a:t>2022/6/8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331122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41E8B70-2689-48D8-9B17-F6F84D84874B}" type="datetime1">
              <a:rPr kumimoji="1" lang="ja-JP" altLang="en-US" smtClean="0"/>
              <a:t>2022/6/8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1012951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1F26A-C2E0-4440-B83D-A5D4CE06DADB}" type="datetime1">
              <a:rPr kumimoji="1" lang="ja-JP" altLang="en-US" smtClean="0"/>
              <a:t>2022/6/8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2721271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28C751C-BBCF-4027-9317-F19DBFE5C9FF}" type="datetime1">
              <a:rPr kumimoji="1" lang="ja-JP" altLang="en-US" smtClean="0"/>
              <a:t>2022/6/8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4060319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E986E80-C391-4B52-9320-5285515F35EA}" type="datetime1">
              <a:rPr kumimoji="1" lang="ja-JP" altLang="en-US" smtClean="0"/>
              <a:t>2022/6/8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33297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3E29CBE-654E-4333-B9A5-3D675367C59A}" type="datetime1">
              <a:rPr kumimoji="1" lang="ja-JP" altLang="en-US" smtClean="0"/>
              <a:t>2022/6/8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7966186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142C5B94-8868-4702-9EAC-C49022B854C0}"/>
              </a:ext>
            </a:extLst>
          </p:cNvPr>
          <p:cNvSpPr txBox="1">
            <a:spLocks/>
          </p:cNvSpPr>
          <p:nvPr/>
        </p:nvSpPr>
        <p:spPr>
          <a:xfrm>
            <a:off x="865909" y="0"/>
            <a:ext cx="5126182" cy="24245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b="1" dirty="0">
                <a:solidFill>
                  <a:srgbClr val="00B050"/>
                </a:solidFill>
                <a:latin typeface="メイリオ" panose="020B0604030504040204" pitchFamily="50" charset="-128"/>
                <a:ea typeface="メイリオ" panose="020B0604030504040204" pitchFamily="50" charset="-128"/>
              </a:rPr>
              <a:t>健康経営と</a:t>
            </a:r>
            <a:br>
              <a:rPr lang="en-US" altLang="ja-JP" b="1" dirty="0">
                <a:solidFill>
                  <a:srgbClr val="00B050"/>
                </a:solidFill>
                <a:latin typeface="メイリオ" panose="020B0604030504040204" pitchFamily="50" charset="-128"/>
                <a:ea typeface="メイリオ" panose="020B0604030504040204" pitchFamily="50" charset="-128"/>
              </a:rPr>
            </a:br>
            <a:r>
              <a:rPr lang="ja-JP" altLang="en-US" b="1" dirty="0">
                <a:solidFill>
                  <a:srgbClr val="00B050"/>
                </a:solidFill>
                <a:latin typeface="メイリオ" panose="020B0604030504040204" pitchFamily="50" charset="-128"/>
                <a:ea typeface="メイリオ" panose="020B0604030504040204" pitchFamily="50" charset="-128"/>
              </a:rPr>
              <a:t>歯科健康診断</a:t>
            </a:r>
            <a:br>
              <a:rPr lang="en-US" altLang="ja-JP" dirty="0">
                <a:latin typeface="メイリオ" panose="020B0604030504040204" pitchFamily="50" charset="-128"/>
                <a:ea typeface="メイリオ" panose="020B0604030504040204" pitchFamily="50" charset="-128"/>
              </a:rPr>
            </a:br>
            <a:endParaRPr lang="ja-JP" altLang="en-US" sz="32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B31F0C61-DA8D-4C59-BDE7-9BE867DF1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25" y="1608628"/>
            <a:ext cx="4953000" cy="3042155"/>
          </a:xfrm>
          <a:prstGeom prst="rect">
            <a:avLst/>
          </a:prstGeom>
        </p:spPr>
      </p:pic>
      <p:sp>
        <p:nvSpPr>
          <p:cNvPr id="7" name="テキスト ボックス 4">
            <a:extLst>
              <a:ext uri="{FF2B5EF4-FFF2-40B4-BE49-F238E27FC236}">
                <a16:creationId xmlns:a16="http://schemas.microsoft.com/office/drawing/2014/main" id="{D3BF4EBD-BC7D-4065-A54E-41AFFD3C19A3}"/>
              </a:ext>
            </a:extLst>
          </p:cNvPr>
          <p:cNvSpPr txBox="1">
            <a:spLocks noChangeArrowheads="1"/>
          </p:cNvSpPr>
          <p:nvPr/>
        </p:nvSpPr>
        <p:spPr bwMode="auto">
          <a:xfrm>
            <a:off x="422563" y="5284834"/>
            <a:ext cx="60128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b="1" dirty="0">
                <a:solidFill>
                  <a:srgbClr val="00B050"/>
                </a:solidFill>
                <a:latin typeface="ＭＳ Ｐゴシック" panose="020B0600070205080204" pitchFamily="50" charset="-128"/>
              </a:rPr>
              <a:t>こんなに増えている生活習慣病</a:t>
            </a:r>
          </a:p>
          <a:p>
            <a:pPr algn="ctr" eaLnBrk="1" fontAlgn="base" hangingPunct="1">
              <a:spcBef>
                <a:spcPct val="0"/>
              </a:spcBef>
              <a:spcAft>
                <a:spcPct val="0"/>
              </a:spcAft>
              <a:buFontTx/>
              <a:buNone/>
              <a:defRPr/>
            </a:pPr>
            <a:r>
              <a:rPr lang="ja-JP" altLang="en-US" sz="2400" b="1" dirty="0">
                <a:latin typeface="メイリオ" panose="020B0604030504040204" pitchFamily="50" charset="-128"/>
                <a:ea typeface="メイリオ" panose="020B0604030504040204" pitchFamily="50" charset="-128"/>
              </a:rPr>
              <a:t>定期健康診断の有所見率の経年変化</a:t>
            </a:r>
          </a:p>
        </p:txBody>
      </p:sp>
      <p:graphicFrame>
        <p:nvGraphicFramePr>
          <p:cNvPr id="8" name="グラフ 7">
            <a:extLst>
              <a:ext uri="{FF2B5EF4-FFF2-40B4-BE49-F238E27FC236}">
                <a16:creationId xmlns:a16="http://schemas.microsoft.com/office/drawing/2014/main" id="{2F422816-2FBD-4996-BA4B-B0DCE02EB68B}"/>
              </a:ext>
            </a:extLst>
          </p:cNvPr>
          <p:cNvGraphicFramePr>
            <a:graphicFrameLocks/>
          </p:cNvGraphicFramePr>
          <p:nvPr>
            <p:extLst>
              <p:ext uri="{D42A27DB-BD31-4B8C-83A1-F6EECF244321}">
                <p14:modId xmlns:p14="http://schemas.microsoft.com/office/powerpoint/2010/main" val="4057450691"/>
              </p:ext>
            </p:extLst>
          </p:nvPr>
        </p:nvGraphicFramePr>
        <p:xfrm>
          <a:off x="436417" y="6323517"/>
          <a:ext cx="6012873" cy="2875222"/>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10">
            <a:extLst>
              <a:ext uri="{FF2B5EF4-FFF2-40B4-BE49-F238E27FC236}">
                <a16:creationId xmlns:a16="http://schemas.microsoft.com/office/drawing/2014/main" id="{C01BFFBC-5026-46B8-BA4C-21F08E6D2A65}"/>
              </a:ext>
            </a:extLst>
          </p:cNvPr>
          <p:cNvSpPr txBox="1"/>
          <p:nvPr/>
        </p:nvSpPr>
        <p:spPr>
          <a:xfrm>
            <a:off x="962904" y="9398313"/>
            <a:ext cx="5486386" cy="230823"/>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900" dirty="0">
                <a:latin typeface="メイリオ" panose="020B0604030504040204" pitchFamily="50" charset="-128"/>
                <a:ea typeface="メイリオ" panose="020B0604030504040204" pitchFamily="50" charset="-128"/>
              </a:rPr>
              <a:t>出典：</a:t>
            </a:r>
            <a:r>
              <a:rPr lang="ja-JP" altLang="en-US" sz="900" i="0" u="none" strike="noStrike" baseline="0" dirty="0">
                <a:latin typeface="メイリオ" panose="020B0604030504040204" pitchFamily="50" charset="-128"/>
                <a:ea typeface="メイリオ" panose="020B0604030504040204" pitchFamily="50" charset="-128"/>
              </a:rPr>
              <a:t>厚生労働省</a:t>
            </a:r>
            <a:r>
              <a:rPr lang="zh-TW" altLang="en-US" sz="900" i="0" u="none" strike="noStrike" baseline="0" dirty="0">
                <a:latin typeface="メイリオ" panose="020B0604030504040204" pitchFamily="50" charset="-128"/>
                <a:ea typeface="メイリオ" panose="020B0604030504040204" pitchFamily="50" charset="-128"/>
              </a:rPr>
              <a:t>定期健康診断結果報告</a:t>
            </a:r>
            <a:r>
              <a:rPr lang="ja-JP" altLang="en-US" sz="900" i="0" u="none" strike="noStrike" baseline="0" dirty="0">
                <a:latin typeface="メイリオ" panose="020B0604030504040204" pitchFamily="50" charset="-128"/>
                <a:ea typeface="メイリオ" panose="020B0604030504040204" pitchFamily="50" charset="-128"/>
              </a:rPr>
              <a:t>を基に作成</a:t>
            </a:r>
            <a:endParaRPr lang="ja-JP" altLang="en-US" sz="900" dirty="0">
              <a:latin typeface="メイリオ" panose="020B0604030504040204" pitchFamily="50" charset="-128"/>
              <a:ea typeface="メイリオ" panose="020B0604030504040204" pitchFamily="50" charset="-128"/>
            </a:endParaRPr>
          </a:p>
        </p:txBody>
      </p:sp>
      <p:sp>
        <p:nvSpPr>
          <p:cNvPr id="12" name="Google Shape;27;p35">
            <a:extLst>
              <a:ext uri="{FF2B5EF4-FFF2-40B4-BE49-F238E27FC236}">
                <a16:creationId xmlns:a16="http://schemas.microsoft.com/office/drawing/2014/main" id="{9AA08FFB-796A-4804-947E-745A5A07F011}"/>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大企業用（健保組合）</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13" name="テキスト ボックス 12">
            <a:extLst>
              <a:ext uri="{FF2B5EF4-FFF2-40B4-BE49-F238E27FC236}">
                <a16:creationId xmlns:a16="http://schemas.microsoft.com/office/drawing/2014/main" id="{6FA7D460-F16E-47A7-AAAB-2AA057E10981}"/>
              </a:ext>
            </a:extLst>
          </p:cNvPr>
          <p:cNvSpPr txBox="1"/>
          <p:nvPr/>
        </p:nvSpPr>
        <p:spPr>
          <a:xfrm>
            <a:off x="0" y="4499685"/>
            <a:ext cx="6858000" cy="338554"/>
          </a:xfrm>
          <a:prstGeom prst="rect">
            <a:avLst/>
          </a:prstGeom>
          <a:solidFill>
            <a:schemeClr val="accent6">
              <a:lumMod val="40000"/>
              <a:lumOff val="60000"/>
            </a:schemeClr>
          </a:solidFill>
          <a:ln>
            <a:solidFill>
              <a:srgbClr val="00B050"/>
            </a:solidFill>
          </a:ln>
        </p:spPr>
        <p:txBody>
          <a:bodyPr wrap="square" rtlCol="0">
            <a:spAutoFit/>
          </a:bodyPr>
          <a:lstStyle/>
          <a:p>
            <a:pPr algn="ctr"/>
            <a:r>
              <a:rPr kumimoji="1" lang="ja-JP" altLang="en-US" sz="1600" b="1" dirty="0">
                <a:latin typeface="メイリオ" panose="020B0604030504040204" pitchFamily="50" charset="-128"/>
                <a:ea typeface="メイリオ" panose="020B0604030504040204" pitchFamily="50" charset="-128"/>
              </a:rPr>
              <a:t>公益社団法人 日本歯科医師会</a:t>
            </a:r>
          </a:p>
        </p:txBody>
      </p:sp>
      <p:pic>
        <p:nvPicPr>
          <p:cNvPr id="10" name="図 9">
            <a:extLst>
              <a:ext uri="{FF2B5EF4-FFF2-40B4-BE49-F238E27FC236}">
                <a16:creationId xmlns:a16="http://schemas.microsoft.com/office/drawing/2014/main" id="{5564FAA3-7768-4F25-8B3C-C422A149A7B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1019" b="77315" l="85365" r="95000">
                        <a14:foregroundMark x1="86250" y1="61296" x2="86979" y2="63148"/>
                        <a14:foregroundMark x1="90729" y1="61111" x2="89167" y2="63796"/>
                        <a14:foregroundMark x1="93906" y1="63611" x2="93438" y2="63611"/>
                        <a14:foregroundMark x1="85365" y1="71852" x2="86979" y2="71111"/>
                        <a14:foregroundMark x1="86406" y1="77407" x2="86979" y2="73241"/>
                        <a14:foregroundMark x1="91719" y1="72222" x2="90208" y2="71759"/>
                        <a14:foregroundMark x1="90885" y1="67778" x2="89844" y2="66667"/>
                        <a14:foregroundMark x1="87969" y1="71481" x2="88073" y2="65741"/>
                        <a14:foregroundMark x1="89844" y1="72222" x2="89583" y2="68611"/>
                        <a14:foregroundMark x1="87292" y1="75926" x2="87969" y2="72315"/>
                        <a14:foregroundMark x1="90208" y1="75741" x2="89219" y2="71019"/>
                        <a14:foregroundMark x1="95000" y1="63611" x2="93854" y2="62963"/>
                        <a14:foregroundMark x1="94375" y1="63981" x2="93594" y2="62593"/>
                        <a14:foregroundMark x1="94271" y1="62407" x2="94479" y2="63333"/>
                        <a14:foregroundMark x1="87188" y1="70000" x2="87656" y2="69074"/>
                      </a14:backgroundRemoval>
                    </a14:imgEffect>
                  </a14:imgLayer>
                </a14:imgProps>
              </a:ext>
            </a:extLst>
          </a:blip>
          <a:srcRect l="84868" t="60058" r="4605" b="21696"/>
          <a:stretch/>
        </p:blipFill>
        <p:spPr>
          <a:xfrm>
            <a:off x="764068" y="3919311"/>
            <a:ext cx="919112" cy="896133"/>
          </a:xfrm>
          <a:prstGeom prst="rect">
            <a:avLst/>
          </a:prstGeom>
        </p:spPr>
      </p:pic>
    </p:spTree>
    <p:extLst>
      <p:ext uri="{BB962C8B-B14F-4D97-AF65-F5344CB8AC3E}">
        <p14:creationId xmlns:p14="http://schemas.microsoft.com/office/powerpoint/2010/main" val="1661555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ADDED26-D086-4218-97C0-72E583C50595}"/>
              </a:ext>
            </a:extLst>
          </p:cNvPr>
          <p:cNvSpPr txBox="1">
            <a:spLocks noChangeArrowheads="1"/>
          </p:cNvSpPr>
          <p:nvPr/>
        </p:nvSpPr>
        <p:spPr bwMode="auto">
          <a:xfrm>
            <a:off x="304800" y="304800"/>
            <a:ext cx="635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spc="300" dirty="0">
                <a:solidFill>
                  <a:srgbClr val="00B050"/>
                </a:solidFill>
                <a:latin typeface="メイリオ" panose="020B0604030504040204" pitchFamily="50" charset="-128"/>
                <a:ea typeface="メイリオ" panose="020B0604030504040204" pitchFamily="50" charset="-128"/>
              </a:rPr>
              <a:t>産業保健に係る都道府県の相談窓口一覧</a:t>
            </a:r>
          </a:p>
        </p:txBody>
      </p:sp>
      <p:sp>
        <p:nvSpPr>
          <p:cNvPr id="4" name="字幕 2">
            <a:extLst>
              <a:ext uri="{FF2B5EF4-FFF2-40B4-BE49-F238E27FC236}">
                <a16:creationId xmlns:a16="http://schemas.microsoft.com/office/drawing/2014/main" id="{6035A12E-EEBB-40D9-93AA-21844ED2AE87}"/>
              </a:ext>
            </a:extLst>
          </p:cNvPr>
          <p:cNvSpPr txBox="1">
            <a:spLocks/>
          </p:cNvSpPr>
          <p:nvPr/>
        </p:nvSpPr>
        <p:spPr>
          <a:xfrm>
            <a:off x="0" y="8814821"/>
            <a:ext cx="6858000" cy="402185"/>
          </a:xfrm>
          <a:prstGeom prst="rect">
            <a:avLst/>
          </a:prstGeom>
          <a:solidFill>
            <a:schemeClr val="accent1">
              <a:lumMod val="20000"/>
              <a:lumOff val="80000"/>
            </a:schemeClr>
          </a:solidFill>
          <a:ln w="66675">
            <a:noFill/>
          </a:ln>
        </p:spPr>
        <p:txBody>
          <a:bodyPr vert="horz" lIns="108000" tIns="104400" rIns="48986" bIns="97200" rtlCol="0" anchor="b"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algn="ctr">
              <a:spcBef>
                <a:spcPts val="600"/>
              </a:spcBef>
              <a:buNone/>
            </a:pPr>
            <a:r>
              <a:rPr lang="ja-JP" altLang="en-US" sz="1400" b="1" spc="-150" dirty="0">
                <a:latin typeface="メイリオ" panose="020B0604030504040204" pitchFamily="50" charset="-128"/>
                <a:ea typeface="メイリオ" panose="020B0604030504040204" pitchFamily="50" charset="-128"/>
              </a:rPr>
              <a:t>リーフレットに関するお問い合わせ</a:t>
            </a:r>
            <a:endParaRPr lang="ja-JP" altLang="en-US" sz="12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45D2D03-E6EE-42F4-A584-40F0DB05AC40}"/>
              </a:ext>
            </a:extLst>
          </p:cNvPr>
          <p:cNvSpPr txBox="1"/>
          <p:nvPr/>
        </p:nvSpPr>
        <p:spPr>
          <a:xfrm>
            <a:off x="304800" y="9226729"/>
            <a:ext cx="3860800" cy="30777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公益社団法人 日本歯科医師会 地域保健課</a:t>
            </a:r>
          </a:p>
        </p:txBody>
      </p:sp>
      <p:sp>
        <p:nvSpPr>
          <p:cNvPr id="6" name="テキスト ボックス 5">
            <a:extLst>
              <a:ext uri="{FF2B5EF4-FFF2-40B4-BE49-F238E27FC236}">
                <a16:creationId xmlns:a16="http://schemas.microsoft.com/office/drawing/2014/main" id="{1294C35A-E405-45E1-9293-D6FDA5F9E8D4}"/>
              </a:ext>
            </a:extLst>
          </p:cNvPr>
          <p:cNvSpPr txBox="1"/>
          <p:nvPr/>
        </p:nvSpPr>
        <p:spPr>
          <a:xfrm>
            <a:off x="3797300" y="9220558"/>
            <a:ext cx="3009900" cy="307777"/>
          </a:xfrm>
          <a:prstGeom prst="rect">
            <a:avLst/>
          </a:prstGeom>
          <a:noFill/>
        </p:spPr>
        <p:txBody>
          <a:bodyPr wrap="square" rtlCol="0">
            <a:spAutoFit/>
          </a:bodyPr>
          <a:lstStyle/>
          <a:p>
            <a:r>
              <a:rPr kumimoji="1" lang="en-US" altLang="ja-JP" sz="1400" b="1" dirty="0">
                <a:latin typeface="メイリオ" panose="020B0604030504040204" pitchFamily="50" charset="-128"/>
                <a:ea typeface="メイリオ" panose="020B0604030504040204" pitchFamily="50" charset="-128"/>
              </a:rPr>
              <a:t>E-mail : chiiki-info@jda.or.jp</a:t>
            </a:r>
            <a:endParaRPr kumimoji="1" lang="ja-JP" altLang="en-US" sz="1400" b="1" dirty="0">
              <a:latin typeface="メイリオ" panose="020B0604030504040204" pitchFamily="50" charset="-128"/>
              <a:ea typeface="メイリオ" panose="020B0604030504040204" pitchFamily="50" charset="-128"/>
            </a:endParaRPr>
          </a:p>
        </p:txBody>
      </p:sp>
      <p:sp>
        <p:nvSpPr>
          <p:cNvPr id="7" name="Google Shape;27;p35">
            <a:extLst>
              <a:ext uri="{FF2B5EF4-FFF2-40B4-BE49-F238E27FC236}">
                <a16:creationId xmlns:a16="http://schemas.microsoft.com/office/drawing/2014/main" id="{15669290-17A8-4450-ACE8-0D40770F0962}"/>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10</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大企業用（健保組合）</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graphicFrame>
        <p:nvGraphicFramePr>
          <p:cNvPr id="9" name="表 8">
            <a:extLst>
              <a:ext uri="{FF2B5EF4-FFF2-40B4-BE49-F238E27FC236}">
                <a16:creationId xmlns:a16="http://schemas.microsoft.com/office/drawing/2014/main" id="{F0E4DA7E-5CC8-4A61-9AC2-DC53E61EE72A}"/>
              </a:ext>
            </a:extLst>
          </p:cNvPr>
          <p:cNvGraphicFramePr>
            <a:graphicFrameLocks noGrp="1"/>
          </p:cNvGraphicFramePr>
          <p:nvPr>
            <p:extLst>
              <p:ext uri="{D42A27DB-BD31-4B8C-83A1-F6EECF244321}">
                <p14:modId xmlns:p14="http://schemas.microsoft.com/office/powerpoint/2010/main" val="3936986959"/>
              </p:ext>
            </p:extLst>
          </p:nvPr>
        </p:nvGraphicFramePr>
        <p:xfrm>
          <a:off x="3543300" y="1544471"/>
          <a:ext cx="3009900" cy="6835140"/>
        </p:xfrm>
        <a:graphic>
          <a:graphicData uri="http://schemas.openxmlformats.org/drawingml/2006/table">
            <a:tbl>
              <a:tblPr firstRow="1" bandRow="1">
                <a:tableStyleId>{5C22544A-7EE6-4342-B048-85BDC9FD1C3A}</a:tableStyleId>
              </a:tblPr>
              <a:tblGrid>
                <a:gridCol w="1504950">
                  <a:extLst>
                    <a:ext uri="{9D8B030D-6E8A-4147-A177-3AD203B41FA5}">
                      <a16:colId xmlns:a16="http://schemas.microsoft.com/office/drawing/2014/main" val="1086967597"/>
                    </a:ext>
                  </a:extLst>
                </a:gridCol>
                <a:gridCol w="1504950">
                  <a:extLst>
                    <a:ext uri="{9D8B030D-6E8A-4147-A177-3AD203B41FA5}">
                      <a16:colId xmlns:a16="http://schemas.microsoft.com/office/drawing/2014/main" val="2964219931"/>
                    </a:ext>
                  </a:extLst>
                </a:gridCol>
              </a:tblGrid>
              <a:tr h="297180">
                <a:tc>
                  <a:txBody>
                    <a:bodyPr/>
                    <a:lstStyle/>
                    <a:p>
                      <a:pPr algn="ctr" fontAlgn="ctr"/>
                      <a:r>
                        <a:rPr lang="ja-JP" altLang="en-US" sz="1100" b="1" i="0" u="none" strike="noStrike" dirty="0">
                          <a:solidFill>
                            <a:srgbClr val="000000"/>
                          </a:solidFill>
                          <a:effectLst/>
                          <a:latin typeface="メイリオ" panose="020B0604030504040204" pitchFamily="50" charset="-128"/>
                          <a:ea typeface="メイリオ" panose="020B0604030504040204" pitchFamily="50" charset="-128"/>
                        </a:rPr>
                        <a:t>滋賀県歯科医師会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dirty="0">
                          <a:solidFill>
                            <a:srgbClr val="000000"/>
                          </a:solidFill>
                          <a:effectLst/>
                          <a:latin typeface="メイリオ" panose="020B0604030504040204" pitchFamily="50" charset="-128"/>
                          <a:ea typeface="メイリオ" panose="020B0604030504040204" pitchFamily="50" charset="-128"/>
                        </a:rPr>
                        <a:t>077-523-2787</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49869441"/>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和歌山県歯科医師会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073-428-3411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75305231"/>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奈良県歯科医師会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0742-33-0861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90552251"/>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京都府歯科医師会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075-812-8020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57843905"/>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大阪府歯科医師会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06-6772-8885</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8920410"/>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兵庫県歯科医師会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078-351-4183</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58123779"/>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岡山県歯科医師会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086-224-1255</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84376434"/>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鳥取県歯科医師会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0857-23-2621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60517338"/>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広島県歯科医師会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082-263-8020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01544877"/>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島根県歯科医師会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0852-24-2725</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5110573"/>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山口県歯科医師会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083-928-8020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26543007"/>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徳島県歯科医師会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088-631-3977</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4168045"/>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香川県歯科医師会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087-851-4965</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67292871"/>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愛媛県歯科医師会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089-933-4371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16912974"/>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高知県歯科医師会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088-824-7862</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256887908"/>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福岡県歯科医師会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092-771-3531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12222810"/>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佐賀県歯科医師会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0952-25-2291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62373035"/>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長崎県歯科医師会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095-848-5311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24077863"/>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大分県歯科医師会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097-545-3151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69467666"/>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熊本県歯科医師会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096-343-8020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93875820"/>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宮崎県歯科医師会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0985-29-0055</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45455558"/>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鹿児島県歯科医師会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099-226-5291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40148843"/>
                  </a:ext>
                </a:extLst>
              </a:tr>
              <a:tr h="297180">
                <a:tc>
                  <a:txBody>
                    <a:bodyPr/>
                    <a:lstStyle/>
                    <a:p>
                      <a:pPr algn="ctr" fontAlgn="ctr"/>
                      <a:r>
                        <a:rPr lang="ja-JP" altLang="en-US" sz="1100" b="1" i="0" u="none" strike="noStrike" dirty="0">
                          <a:solidFill>
                            <a:srgbClr val="000000"/>
                          </a:solidFill>
                          <a:effectLst/>
                          <a:latin typeface="メイリオ" panose="020B0604030504040204" pitchFamily="50" charset="-128"/>
                          <a:ea typeface="メイリオ" panose="020B0604030504040204" pitchFamily="50" charset="-128"/>
                        </a:rPr>
                        <a:t>沖縄県歯科医師会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dirty="0">
                          <a:solidFill>
                            <a:srgbClr val="000000"/>
                          </a:solidFill>
                          <a:effectLst/>
                          <a:latin typeface="メイリオ" panose="020B0604030504040204" pitchFamily="50" charset="-128"/>
                          <a:ea typeface="メイリオ" panose="020B0604030504040204" pitchFamily="50" charset="-128"/>
                        </a:rPr>
                        <a:t>098-996-3561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32589790"/>
                  </a:ext>
                </a:extLst>
              </a:tr>
            </a:tbl>
          </a:graphicData>
        </a:graphic>
      </p:graphicFrame>
      <p:graphicFrame>
        <p:nvGraphicFramePr>
          <p:cNvPr id="10" name="表 9">
            <a:extLst>
              <a:ext uri="{FF2B5EF4-FFF2-40B4-BE49-F238E27FC236}">
                <a16:creationId xmlns:a16="http://schemas.microsoft.com/office/drawing/2014/main" id="{0449FBE5-372D-4DF4-A556-8FD85B65D630}"/>
              </a:ext>
            </a:extLst>
          </p:cNvPr>
          <p:cNvGraphicFramePr>
            <a:graphicFrameLocks noGrp="1"/>
          </p:cNvGraphicFramePr>
          <p:nvPr>
            <p:extLst>
              <p:ext uri="{D42A27DB-BD31-4B8C-83A1-F6EECF244321}">
                <p14:modId xmlns:p14="http://schemas.microsoft.com/office/powerpoint/2010/main" val="2880089749"/>
              </p:ext>
            </p:extLst>
          </p:nvPr>
        </p:nvGraphicFramePr>
        <p:xfrm>
          <a:off x="304801" y="1544470"/>
          <a:ext cx="3009900" cy="7122265"/>
        </p:xfrm>
        <a:graphic>
          <a:graphicData uri="http://schemas.openxmlformats.org/drawingml/2006/table">
            <a:tbl>
              <a:tblPr firstRow="1" bandRow="1">
                <a:tableStyleId>{5C22544A-7EE6-4342-B048-85BDC9FD1C3A}</a:tableStyleId>
              </a:tblPr>
              <a:tblGrid>
                <a:gridCol w="1504950">
                  <a:extLst>
                    <a:ext uri="{9D8B030D-6E8A-4147-A177-3AD203B41FA5}">
                      <a16:colId xmlns:a16="http://schemas.microsoft.com/office/drawing/2014/main" val="1086967597"/>
                    </a:ext>
                  </a:extLst>
                </a:gridCol>
                <a:gridCol w="1504950">
                  <a:extLst>
                    <a:ext uri="{9D8B030D-6E8A-4147-A177-3AD203B41FA5}">
                      <a16:colId xmlns:a16="http://schemas.microsoft.com/office/drawing/2014/main" val="2964219931"/>
                    </a:ext>
                  </a:extLst>
                </a:gridCol>
              </a:tblGrid>
              <a:tr h="298515">
                <a:tc>
                  <a:txBody>
                    <a:bodyPr/>
                    <a:lstStyle/>
                    <a:p>
                      <a:pPr algn="ctr" fontAlgn="ctr"/>
                      <a:r>
                        <a:rPr lang="zh-CN" altLang="en-US" sz="1100" b="1" i="0" u="none" strike="noStrike" dirty="0">
                          <a:solidFill>
                            <a:srgbClr val="000000"/>
                          </a:solidFill>
                          <a:effectLst/>
                          <a:latin typeface="メイリオ" panose="020B0604030504040204" pitchFamily="50" charset="-128"/>
                          <a:ea typeface="メイリオ" panose="020B0604030504040204" pitchFamily="50" charset="-128"/>
                        </a:rPr>
                        <a:t>北海道歯科医師会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dirty="0">
                          <a:solidFill>
                            <a:srgbClr val="000000"/>
                          </a:solidFill>
                          <a:effectLst/>
                          <a:latin typeface="メイリオ" panose="020B0604030504040204" pitchFamily="50" charset="-128"/>
                          <a:ea typeface="メイリオ" panose="020B0604030504040204" pitchFamily="50" charset="-128"/>
                        </a:rPr>
                        <a:t>011-231-0945</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49869441"/>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青森県歯科医師会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017-777-4870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75305231"/>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岩手県歯科医師会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019-621-8020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90552251"/>
                  </a:ext>
                </a:extLst>
              </a:tr>
              <a:tr h="27778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秋田県歯科医師会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018-865-8020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57843905"/>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宮城県歯科医師会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022-222-5960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8920410"/>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山形県歯科医師会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023-632-8020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58123779"/>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福島県歯科医師会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024-523-3266</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84376434"/>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茨城県歯科医師会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029-252-2561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60517338"/>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栃木県歯科医師会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028-648-0471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01544877"/>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群馬県歯科医師会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027-252-0391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5110573"/>
                  </a:ext>
                </a:extLst>
              </a:tr>
              <a:tr h="2977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千葉県歯科医師会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043-241-6473</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26543007"/>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埼玉県歯科医師会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048-829-2323</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4168045"/>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東京都歯科医師会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03-3262-1148</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67292871"/>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神奈川県歯科医師会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045-681-2172</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16912974"/>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山梨県歯科医師会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055-252-6481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256887908"/>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長野県歯科医師会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026-222-8020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12222810"/>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新潟県歯科医師会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025-283-3030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62373035"/>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静岡県歯科医師会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054-283-2591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24077863"/>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愛知県歯科医師会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052-962-8020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69467666"/>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三重県歯科医師会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059-227-6488</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93875820"/>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岐阜県歯科医師会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058-274-6116</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45455558"/>
                  </a:ext>
                </a:extLst>
              </a:tr>
              <a:tr h="27795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富山県歯科医師会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076-432-4466</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40148843"/>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石川県歯科医師会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076-251-1010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14496786"/>
                  </a:ext>
                </a:extLst>
              </a:tr>
              <a:tr h="298515">
                <a:tc>
                  <a:txBody>
                    <a:bodyPr/>
                    <a:lstStyle/>
                    <a:p>
                      <a:pPr algn="ctr" fontAlgn="ctr"/>
                      <a:r>
                        <a:rPr lang="zh-CN" altLang="en-US" sz="1100" b="1" i="0" u="none" strike="noStrike" dirty="0">
                          <a:solidFill>
                            <a:srgbClr val="000000"/>
                          </a:solidFill>
                          <a:effectLst/>
                          <a:latin typeface="メイリオ" panose="020B0604030504040204" pitchFamily="50" charset="-128"/>
                          <a:ea typeface="メイリオ" panose="020B0604030504040204" pitchFamily="50" charset="-128"/>
                        </a:rPr>
                        <a:t>福井県歯科医師会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dirty="0">
                          <a:solidFill>
                            <a:srgbClr val="000000"/>
                          </a:solidFill>
                          <a:effectLst/>
                          <a:latin typeface="メイリオ" panose="020B0604030504040204" pitchFamily="50" charset="-128"/>
                          <a:ea typeface="メイリオ" panose="020B0604030504040204" pitchFamily="50" charset="-128"/>
                        </a:rPr>
                        <a:t>0776-21-5511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32589790"/>
                  </a:ext>
                </a:extLst>
              </a:tr>
            </a:tbl>
          </a:graphicData>
        </a:graphic>
      </p:graphicFrame>
      <p:sp>
        <p:nvSpPr>
          <p:cNvPr id="12" name="object 91">
            <a:extLst>
              <a:ext uri="{FF2B5EF4-FFF2-40B4-BE49-F238E27FC236}">
                <a16:creationId xmlns:a16="http://schemas.microsoft.com/office/drawing/2014/main" id="{C7CBADF1-2B7A-46E0-8632-AE035B8B5CC9}"/>
              </a:ext>
            </a:extLst>
          </p:cNvPr>
          <p:cNvSpPr txBox="1"/>
          <p:nvPr/>
        </p:nvSpPr>
        <p:spPr>
          <a:xfrm>
            <a:off x="1684581" y="9534911"/>
            <a:ext cx="4868619" cy="179654"/>
          </a:xfrm>
          <a:prstGeom prst="rect">
            <a:avLst/>
          </a:prstGeom>
        </p:spPr>
        <p:txBody>
          <a:bodyPr vert="horz" wrap="square" lIns="0" tIns="25517" rIns="0" bIns="0" rtlCol="0">
            <a:spAutoFit/>
          </a:bodyPr>
          <a:lstStyle/>
          <a:p>
            <a:pPr marL="21264" algn="r">
              <a:spcBef>
                <a:spcPts val="201"/>
              </a:spcBef>
            </a:pPr>
            <a:r>
              <a:rPr lang="en-US" altLang="ja-JP" sz="1000" spc="33" dirty="0">
                <a:solidFill>
                  <a:srgbClr val="231F20"/>
                </a:solidFill>
                <a:latin typeface="メイリオ" panose="020B0604030504040204" pitchFamily="50" charset="-128"/>
                <a:ea typeface="メイリオ" panose="020B0604030504040204" pitchFamily="50" charset="-128"/>
                <a:cs typeface="Microsoft JhengHei"/>
              </a:rPr>
              <a:t>2022</a:t>
            </a:r>
            <a:r>
              <a:rPr lang="ja-JP" altLang="en-US" sz="1000" spc="33" dirty="0">
                <a:solidFill>
                  <a:srgbClr val="231F20"/>
                </a:solidFill>
                <a:latin typeface="メイリオ" panose="020B0604030504040204" pitchFamily="50" charset="-128"/>
                <a:ea typeface="メイリオ" panose="020B0604030504040204" pitchFamily="50" charset="-128"/>
                <a:cs typeface="Microsoft JhengHei"/>
              </a:rPr>
              <a:t>年</a:t>
            </a:r>
            <a:r>
              <a:rPr lang="en-US" altLang="ja-JP" sz="1000" spc="33" dirty="0">
                <a:solidFill>
                  <a:srgbClr val="231F20"/>
                </a:solidFill>
                <a:latin typeface="メイリオ" panose="020B0604030504040204" pitchFamily="50" charset="-128"/>
                <a:ea typeface="メイリオ" panose="020B0604030504040204" pitchFamily="50" charset="-128"/>
                <a:cs typeface="Microsoft JhengHei"/>
              </a:rPr>
              <a:t>6</a:t>
            </a:r>
            <a:r>
              <a:rPr lang="ja-JP" altLang="en-US" sz="1000" spc="33" dirty="0">
                <a:solidFill>
                  <a:srgbClr val="231F20"/>
                </a:solidFill>
                <a:latin typeface="メイリオ" panose="020B0604030504040204" pitchFamily="50" charset="-128"/>
                <a:ea typeface="メイリオ" panose="020B0604030504040204" pitchFamily="50" charset="-128"/>
                <a:cs typeface="Microsoft JhengHei"/>
              </a:rPr>
              <a:t>月発行</a:t>
            </a:r>
            <a:endParaRPr sz="1000" spc="33" dirty="0">
              <a:solidFill>
                <a:srgbClr val="231F2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82621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15D68E9B-8A72-46C6-B1D2-A1208B040ECC}"/>
              </a:ext>
            </a:extLst>
          </p:cNvPr>
          <p:cNvSpPr/>
          <p:nvPr/>
        </p:nvSpPr>
        <p:spPr>
          <a:xfrm>
            <a:off x="972750" y="8458796"/>
            <a:ext cx="3879888" cy="71692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73B0D2DC-58E3-46B0-825B-49A49CC78672}"/>
              </a:ext>
            </a:extLst>
          </p:cNvPr>
          <p:cNvSpPr txBox="1">
            <a:spLocks/>
          </p:cNvSpPr>
          <p:nvPr/>
        </p:nvSpPr>
        <p:spPr>
          <a:xfrm>
            <a:off x="0" y="5396242"/>
            <a:ext cx="6833935" cy="101178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ct val="100000"/>
              </a:lnSpc>
            </a:pPr>
            <a:r>
              <a:rPr lang="ja-JP" altLang="en-US" sz="3600" b="1" dirty="0">
                <a:solidFill>
                  <a:srgbClr val="0070C0"/>
                </a:solidFill>
                <a:latin typeface="メイリオ" panose="020B0604030504040204" pitchFamily="50" charset="-128"/>
                <a:ea typeface="メイリオ" panose="020B0604030504040204" pitchFamily="50" charset="-128"/>
              </a:rPr>
              <a:t>職場における</a:t>
            </a:r>
            <a:br>
              <a:rPr lang="en-US" altLang="ja-JP" sz="3600" b="1" dirty="0">
                <a:solidFill>
                  <a:srgbClr val="0070C0"/>
                </a:solidFill>
                <a:latin typeface="メイリオ" panose="020B0604030504040204" pitchFamily="50" charset="-128"/>
                <a:ea typeface="メイリオ" panose="020B0604030504040204" pitchFamily="50" charset="-128"/>
              </a:rPr>
            </a:br>
            <a:r>
              <a:rPr lang="ja-JP" altLang="en-US" sz="3600" b="1" dirty="0">
                <a:solidFill>
                  <a:srgbClr val="0070C0"/>
                </a:solidFill>
                <a:latin typeface="メイリオ" panose="020B0604030504040204" pitchFamily="50" charset="-128"/>
                <a:ea typeface="メイリオ" panose="020B0604030504040204" pitchFamily="50" charset="-128"/>
              </a:rPr>
              <a:t>歯科からの健康づくり提案</a:t>
            </a:r>
          </a:p>
        </p:txBody>
      </p:sp>
      <p:sp>
        <p:nvSpPr>
          <p:cNvPr id="8" name="コンテンツ プレースホルダー 2">
            <a:extLst>
              <a:ext uri="{FF2B5EF4-FFF2-40B4-BE49-F238E27FC236}">
                <a16:creationId xmlns:a16="http://schemas.microsoft.com/office/drawing/2014/main" id="{11739E28-2AB2-4F8D-BE66-1102C650B32A}"/>
              </a:ext>
            </a:extLst>
          </p:cNvPr>
          <p:cNvSpPr txBox="1">
            <a:spLocks/>
          </p:cNvSpPr>
          <p:nvPr/>
        </p:nvSpPr>
        <p:spPr>
          <a:xfrm>
            <a:off x="-13447" y="6410635"/>
            <a:ext cx="6847382" cy="59162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Font typeface="Arial" panose="020B0604020202020204" pitchFamily="34" charset="0"/>
              <a:buNone/>
            </a:pPr>
            <a:r>
              <a:rPr lang="ja-JP" altLang="en-US" sz="2800" dirty="0">
                <a:latin typeface="メイリオ" panose="020B0604030504040204" pitchFamily="50" charset="-128"/>
                <a:ea typeface="メイリオ" panose="020B0604030504040204" pitchFamily="50" charset="-128"/>
              </a:rPr>
              <a:t>職業性疾病の予防管理から</a:t>
            </a:r>
            <a:endParaRPr lang="en-US" altLang="ja-JP" sz="28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pPr>
            <a:endParaRPr lang="en-US" altLang="ja-JP" dirty="0"/>
          </a:p>
        </p:txBody>
      </p:sp>
      <p:sp>
        <p:nvSpPr>
          <p:cNvPr id="9" name="コンテンツ プレースホルダー 2">
            <a:extLst>
              <a:ext uri="{FF2B5EF4-FFF2-40B4-BE49-F238E27FC236}">
                <a16:creationId xmlns:a16="http://schemas.microsoft.com/office/drawing/2014/main" id="{2CFC600A-0776-485F-9059-8110BFC6030E}"/>
              </a:ext>
            </a:extLst>
          </p:cNvPr>
          <p:cNvSpPr txBox="1">
            <a:spLocks/>
          </p:cNvSpPr>
          <p:nvPr/>
        </p:nvSpPr>
        <p:spPr>
          <a:xfrm>
            <a:off x="179424" y="7126147"/>
            <a:ext cx="5632882" cy="4398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ja-JP" altLang="en-US" sz="2400" b="1" dirty="0">
                <a:latin typeface="メイリオ" panose="020B0604030504040204" pitchFamily="50" charset="-128"/>
                <a:ea typeface="メイリオ" panose="020B0604030504040204" pitchFamily="50" charset="-128"/>
              </a:rPr>
              <a:t>医科・歯科連携の労働衛生管理</a:t>
            </a:r>
            <a:endParaRPr lang="ja-JP" altLang="en-US" b="1" dirty="0">
              <a:latin typeface="メイリオ" panose="020B0604030504040204" pitchFamily="50" charset="-128"/>
              <a:ea typeface="メイリオ" panose="020B0604030504040204" pitchFamily="50" charset="-128"/>
            </a:endParaRPr>
          </a:p>
        </p:txBody>
      </p:sp>
      <p:sp>
        <p:nvSpPr>
          <p:cNvPr id="10" name="コンテンツ プレースホルダー 2">
            <a:extLst>
              <a:ext uri="{FF2B5EF4-FFF2-40B4-BE49-F238E27FC236}">
                <a16:creationId xmlns:a16="http://schemas.microsoft.com/office/drawing/2014/main" id="{38B787DB-DE1B-4633-AFB8-7EA9D0A2531B}"/>
              </a:ext>
            </a:extLst>
          </p:cNvPr>
          <p:cNvSpPr txBox="1">
            <a:spLocks/>
          </p:cNvSpPr>
          <p:nvPr/>
        </p:nvSpPr>
        <p:spPr>
          <a:xfrm>
            <a:off x="986196" y="8610600"/>
            <a:ext cx="3879889" cy="39400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3200" b="1" dirty="0">
                <a:solidFill>
                  <a:schemeClr val="bg1"/>
                </a:solidFill>
                <a:latin typeface="メイリオ" panose="020B0604030504040204" pitchFamily="50" charset="-128"/>
                <a:ea typeface="メイリオ" panose="020B0604030504040204" pitchFamily="50" charset="-128"/>
              </a:rPr>
              <a:t>労働者の健康確保</a:t>
            </a:r>
          </a:p>
        </p:txBody>
      </p:sp>
      <p:pic>
        <p:nvPicPr>
          <p:cNvPr id="12" name="図 11">
            <a:extLst>
              <a:ext uri="{FF2B5EF4-FFF2-40B4-BE49-F238E27FC236}">
                <a16:creationId xmlns:a16="http://schemas.microsoft.com/office/drawing/2014/main" id="{4AF4B844-1208-4633-85C2-8B83C2FC0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798" y="7305478"/>
            <a:ext cx="1677016" cy="1677016"/>
          </a:xfrm>
          <a:prstGeom prst="rect">
            <a:avLst/>
          </a:prstGeom>
        </p:spPr>
      </p:pic>
      <p:sp>
        <p:nvSpPr>
          <p:cNvPr id="18" name="テキスト ボックス 17">
            <a:extLst>
              <a:ext uri="{FF2B5EF4-FFF2-40B4-BE49-F238E27FC236}">
                <a16:creationId xmlns:a16="http://schemas.microsoft.com/office/drawing/2014/main" id="{B735FFB4-3F4F-49AE-8E0C-DEDE58CB878A}"/>
              </a:ext>
            </a:extLst>
          </p:cNvPr>
          <p:cNvSpPr txBox="1">
            <a:spLocks noChangeArrowheads="1"/>
          </p:cNvSpPr>
          <p:nvPr/>
        </p:nvSpPr>
        <p:spPr bwMode="auto">
          <a:xfrm>
            <a:off x="24064" y="393506"/>
            <a:ext cx="68339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3600" b="1" spc="300" dirty="0">
                <a:solidFill>
                  <a:srgbClr val="0070C0"/>
                </a:solidFill>
                <a:latin typeface="メイリオ" panose="020B0604030504040204" pitchFamily="50" charset="-128"/>
                <a:ea typeface="メイリオ" panose="020B0604030504040204" pitchFamily="50" charset="-128"/>
              </a:rPr>
              <a:t>労働安全衛生法が定める</a:t>
            </a:r>
            <a:br>
              <a:rPr lang="ja-JP" altLang="en-US" sz="3600" b="1" spc="300" dirty="0">
                <a:solidFill>
                  <a:srgbClr val="0070C0"/>
                </a:solidFill>
                <a:latin typeface="メイリオ" panose="020B0604030504040204" pitchFamily="50" charset="-128"/>
                <a:ea typeface="メイリオ" panose="020B0604030504040204" pitchFamily="50" charset="-128"/>
              </a:rPr>
            </a:br>
            <a:r>
              <a:rPr lang="ja-JP" altLang="en-US" sz="3600" b="1" spc="300" dirty="0">
                <a:solidFill>
                  <a:srgbClr val="0070C0"/>
                </a:solidFill>
                <a:latin typeface="メイリオ" panose="020B0604030504040204" pitchFamily="50" charset="-128"/>
                <a:ea typeface="メイリオ" panose="020B0604030504040204" pitchFamily="50" charset="-128"/>
              </a:rPr>
              <a:t>一般健康診断</a:t>
            </a:r>
          </a:p>
        </p:txBody>
      </p:sp>
      <p:sp>
        <p:nvSpPr>
          <p:cNvPr id="19" name="コンテンツ プレースホルダー 2">
            <a:extLst>
              <a:ext uri="{FF2B5EF4-FFF2-40B4-BE49-F238E27FC236}">
                <a16:creationId xmlns:a16="http://schemas.microsoft.com/office/drawing/2014/main" id="{D548BD6F-A8BD-4A3F-8274-395421E98F01}"/>
              </a:ext>
            </a:extLst>
          </p:cNvPr>
          <p:cNvSpPr txBox="1">
            <a:spLocks/>
          </p:cNvSpPr>
          <p:nvPr/>
        </p:nvSpPr>
        <p:spPr>
          <a:xfrm>
            <a:off x="685800" y="1596306"/>
            <a:ext cx="6148136" cy="2371838"/>
          </a:xfrm>
          <a:prstGeom prst="rect">
            <a:avLst/>
          </a:prstGeom>
          <a:ln w="63500">
            <a:noFill/>
          </a:ln>
        </p:spPr>
        <p:txBody>
          <a:bodyPr wrap="square" lIns="0" tIns="0" rIns="0" bIns="0" anchor="ctr" anchorCtr="0">
            <a:noAutofit/>
          </a:bodyPr>
          <a:lstStyle>
            <a:lvl1pPr marL="0">
              <a:defRPr sz="2052" b="0" i="0">
                <a:solidFill>
                  <a:srgbClr val="771F28"/>
                </a:solidFill>
                <a:latin typeface="MS PGothic"/>
                <a:ea typeface="+mn-ea"/>
                <a:cs typeface="MS PGothic"/>
              </a:defRPr>
            </a:lvl1pPr>
            <a:lvl2pPr marL="293202">
              <a:defRPr>
                <a:latin typeface="+mn-lt"/>
                <a:ea typeface="+mn-ea"/>
                <a:cs typeface="+mn-cs"/>
              </a:defRPr>
            </a:lvl2pPr>
            <a:lvl3pPr marL="586405">
              <a:defRPr>
                <a:latin typeface="+mn-lt"/>
                <a:ea typeface="+mn-ea"/>
                <a:cs typeface="+mn-cs"/>
              </a:defRPr>
            </a:lvl3pPr>
            <a:lvl4pPr marL="879607">
              <a:defRPr>
                <a:latin typeface="+mn-lt"/>
                <a:ea typeface="+mn-ea"/>
                <a:cs typeface="+mn-cs"/>
              </a:defRPr>
            </a:lvl4pPr>
            <a:lvl5pPr marL="1172809">
              <a:defRPr>
                <a:latin typeface="+mn-lt"/>
                <a:ea typeface="+mn-ea"/>
                <a:cs typeface="+mn-cs"/>
              </a:defRPr>
            </a:lvl5pPr>
            <a:lvl6pPr marL="1466012">
              <a:defRPr>
                <a:latin typeface="+mn-lt"/>
                <a:ea typeface="+mn-ea"/>
                <a:cs typeface="+mn-cs"/>
              </a:defRPr>
            </a:lvl6pPr>
            <a:lvl7pPr marL="1759214">
              <a:defRPr>
                <a:latin typeface="+mn-lt"/>
                <a:ea typeface="+mn-ea"/>
                <a:cs typeface="+mn-cs"/>
              </a:defRPr>
            </a:lvl7pPr>
            <a:lvl8pPr marL="2052417">
              <a:defRPr>
                <a:latin typeface="+mn-lt"/>
                <a:ea typeface="+mn-ea"/>
                <a:cs typeface="+mn-cs"/>
              </a:defRPr>
            </a:lvl8pPr>
            <a:lvl9pPr marL="2345619">
              <a:defRPr>
                <a:latin typeface="+mn-lt"/>
                <a:ea typeface="+mn-ea"/>
                <a:cs typeface="+mn-cs"/>
              </a:defRPr>
            </a:lvl9pPr>
          </a:lstStyle>
          <a:p>
            <a:pPr>
              <a:buFont typeface="Wingdings" panose="05000000000000000000" pitchFamily="2" charset="2"/>
              <a:buChar char="l"/>
            </a:pPr>
            <a:r>
              <a:rPr kumimoji="1" lang="ja-JP" altLang="en-US" kern="0">
                <a:latin typeface="メイリオ" panose="020B0604030504040204" pitchFamily="50" charset="-128"/>
                <a:ea typeface="メイリオ" panose="020B0604030504040204" pitchFamily="50" charset="-128"/>
              </a:rPr>
              <a:t>雇入時健康診断</a:t>
            </a:r>
            <a:endParaRPr kumimoji="1" lang="en-US" altLang="ja-JP" kern="0">
              <a:latin typeface="メイリオ" panose="020B0604030504040204" pitchFamily="50" charset="-128"/>
              <a:ea typeface="メイリオ" panose="020B0604030504040204" pitchFamily="50" charset="-128"/>
            </a:endParaRPr>
          </a:p>
          <a:p>
            <a:pPr>
              <a:buFont typeface="Wingdings" panose="05000000000000000000" pitchFamily="2" charset="2"/>
              <a:buChar char="l"/>
            </a:pPr>
            <a:r>
              <a:rPr kumimoji="1" lang="ja-JP" altLang="en-US" kern="0">
                <a:latin typeface="メイリオ" panose="020B0604030504040204" pitchFamily="50" charset="-128"/>
                <a:ea typeface="メイリオ" panose="020B0604030504040204" pitchFamily="50" charset="-128"/>
              </a:rPr>
              <a:t>定期健康診断</a:t>
            </a:r>
            <a:endParaRPr kumimoji="1" lang="en-US" altLang="ja-JP" sz="2400" strike="dblStrike" kern="0">
              <a:latin typeface="メイリオ" panose="020B0604030504040204" pitchFamily="50" charset="-128"/>
              <a:ea typeface="メイリオ" panose="020B0604030504040204" pitchFamily="50" charset="-128"/>
            </a:endParaRPr>
          </a:p>
          <a:p>
            <a:pPr>
              <a:buFont typeface="Wingdings" panose="05000000000000000000" pitchFamily="2" charset="2"/>
              <a:buChar char="l"/>
            </a:pPr>
            <a:r>
              <a:rPr kumimoji="1" lang="ja-JP" altLang="en-US" kern="0">
                <a:latin typeface="メイリオ" panose="020B0604030504040204" pitchFamily="50" charset="-128"/>
                <a:ea typeface="メイリオ" panose="020B0604030504040204" pitchFamily="50" charset="-128"/>
              </a:rPr>
              <a:t>特定業務従事者の健康診断</a:t>
            </a:r>
            <a:endParaRPr kumimoji="1" lang="en-US" altLang="ja-JP" kern="0">
              <a:latin typeface="メイリオ" panose="020B0604030504040204" pitchFamily="50" charset="-128"/>
              <a:ea typeface="メイリオ" panose="020B0604030504040204" pitchFamily="50" charset="-128"/>
            </a:endParaRPr>
          </a:p>
          <a:p>
            <a:pPr>
              <a:buFont typeface="Wingdings" panose="05000000000000000000" pitchFamily="2" charset="2"/>
              <a:buChar char="l"/>
            </a:pPr>
            <a:r>
              <a:rPr kumimoji="0" lang="ja-JP" altLang="en-US" kern="0">
                <a:latin typeface="メイリオ" panose="020B0604030504040204" pitchFamily="50" charset="-128"/>
                <a:ea typeface="メイリオ" panose="020B0604030504040204" pitchFamily="50" charset="-128"/>
              </a:rPr>
              <a:t>海外派遣労働者の健康診断</a:t>
            </a:r>
            <a:endParaRPr kumimoji="0" lang="en-US" altLang="ja-JP" kern="0">
              <a:latin typeface="メイリオ" panose="020B0604030504040204" pitchFamily="50" charset="-128"/>
              <a:ea typeface="メイリオ" panose="020B0604030504040204" pitchFamily="50" charset="-128"/>
            </a:endParaRPr>
          </a:p>
          <a:p>
            <a:pPr>
              <a:buFont typeface="Wingdings" panose="05000000000000000000" pitchFamily="2" charset="2"/>
              <a:buChar char="l"/>
            </a:pPr>
            <a:r>
              <a:rPr kumimoji="0" lang="ja-JP" altLang="en-US" kern="0">
                <a:latin typeface="メイリオ" panose="020B0604030504040204" pitchFamily="50" charset="-128"/>
                <a:ea typeface="メイリオ" panose="020B0604030504040204" pitchFamily="50" charset="-128"/>
              </a:rPr>
              <a:t>給食従業員の検便</a:t>
            </a:r>
            <a:endParaRPr kumimoji="0" lang="en-US" altLang="ja-JP" kern="0" dirty="0">
              <a:latin typeface="メイリオ" panose="020B0604030504040204" pitchFamily="50" charset="-128"/>
              <a:ea typeface="メイリオ" panose="020B0604030504040204" pitchFamily="50" charset="-128"/>
            </a:endParaRPr>
          </a:p>
        </p:txBody>
      </p:sp>
      <p:pic>
        <p:nvPicPr>
          <p:cNvPr id="20" name="Picture 2">
            <a:extLst>
              <a:ext uri="{FF2B5EF4-FFF2-40B4-BE49-F238E27FC236}">
                <a16:creationId xmlns:a16="http://schemas.microsoft.com/office/drawing/2014/main" id="{EB8ED68E-26DE-470C-B9E4-018101559B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773166"/>
            <a:ext cx="1679396" cy="1865996"/>
          </a:xfrm>
          <a:prstGeom prst="rect">
            <a:avLst/>
          </a:prstGeom>
          <a:noFill/>
          <a:extLst>
            <a:ext uri="{909E8E84-426E-40DD-AFC4-6F175D3DCCD1}">
              <a14:hiddenFill xmlns:a14="http://schemas.microsoft.com/office/drawing/2010/main">
                <a:solidFill>
                  <a:srgbClr val="FFFFFF"/>
                </a:solidFill>
              </a14:hiddenFill>
            </a:ext>
          </a:extLst>
        </p:spPr>
      </p:pic>
      <p:sp>
        <p:nvSpPr>
          <p:cNvPr id="21" name="字幕 2">
            <a:extLst>
              <a:ext uri="{FF2B5EF4-FFF2-40B4-BE49-F238E27FC236}">
                <a16:creationId xmlns:a16="http://schemas.microsoft.com/office/drawing/2014/main" id="{82802CC0-C9F7-46F5-AC75-1D3C2554A7E1}"/>
              </a:ext>
            </a:extLst>
          </p:cNvPr>
          <p:cNvSpPr txBox="1">
            <a:spLocks/>
          </p:cNvSpPr>
          <p:nvPr/>
        </p:nvSpPr>
        <p:spPr>
          <a:xfrm>
            <a:off x="954820" y="3887493"/>
            <a:ext cx="4724400" cy="1011785"/>
          </a:xfrm>
          <a:prstGeom prst="rect">
            <a:avLst/>
          </a:prstGeom>
          <a:solidFill>
            <a:schemeClr val="accent3">
              <a:lumMod val="40000"/>
              <a:lumOff val="60000"/>
            </a:schemeClr>
          </a:solidFill>
          <a:ln w="66675">
            <a:noFill/>
          </a:ln>
        </p:spPr>
        <p:txBody>
          <a:bodyPr vert="horz" lIns="108000" tIns="104400" rIns="48986" bIns="97200"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algn="ctr">
              <a:spcBef>
                <a:spcPts val="600"/>
              </a:spcBef>
              <a:buNone/>
            </a:pPr>
            <a:r>
              <a:rPr lang="ja-JP" altLang="en-US" sz="2800" b="1" spc="-150" dirty="0">
                <a:latin typeface="メイリオ" panose="020B0604030504040204" pitchFamily="50" charset="-128"/>
                <a:ea typeface="メイリオ" panose="020B0604030504040204" pitchFamily="50" charset="-128"/>
              </a:rPr>
              <a:t>職場には</a:t>
            </a:r>
            <a:r>
              <a:rPr lang="ja-JP" altLang="en-US" sz="2800" b="1" dirty="0">
                <a:latin typeface="メイリオ" panose="020B0604030504040204" pitchFamily="50" charset="-128"/>
                <a:ea typeface="メイリオ" panose="020B0604030504040204" pitchFamily="50" charset="-128"/>
              </a:rPr>
              <a:t>法律</a:t>
            </a:r>
            <a:r>
              <a:rPr lang="ja-JP" altLang="en-US" sz="2800" b="1" spc="-150" dirty="0">
                <a:latin typeface="メイリオ" panose="020B0604030504040204" pitchFamily="50" charset="-128"/>
                <a:ea typeface="メイリオ" panose="020B0604030504040204" pitchFamily="50" charset="-128"/>
              </a:rPr>
              <a:t>で定められた</a:t>
            </a:r>
          </a:p>
          <a:p>
            <a:pPr marL="0" indent="0" algn="ctr">
              <a:spcBef>
                <a:spcPts val="600"/>
              </a:spcBef>
              <a:buNone/>
            </a:pPr>
            <a:r>
              <a:rPr lang="ja-JP" altLang="en-US" sz="2800" b="1" spc="-150" dirty="0">
                <a:latin typeface="メイリオ" panose="020B0604030504040204" pitchFamily="50" charset="-128"/>
                <a:ea typeface="メイリオ" panose="020B0604030504040204" pitchFamily="50" charset="-128"/>
              </a:rPr>
              <a:t>歯科一般健康診断はない！</a:t>
            </a:r>
            <a:endParaRPr lang="en-US" altLang="ja-JP" sz="2800" b="1" spc="-150" dirty="0">
              <a:latin typeface="メイリオ" panose="020B0604030504040204" pitchFamily="50" charset="-128"/>
              <a:ea typeface="メイリオ" panose="020B0604030504040204" pitchFamily="50" charset="-128"/>
            </a:endParaRPr>
          </a:p>
          <a:p>
            <a:pPr marL="0" indent="0" algn="ctr">
              <a:buNone/>
            </a:pPr>
            <a:endParaRPr lang="ja-JP" altLang="en-US" sz="2400" b="1" dirty="0">
              <a:latin typeface="メイリオ" panose="020B0604030504040204" pitchFamily="50" charset="-128"/>
              <a:ea typeface="メイリオ" panose="020B0604030504040204" pitchFamily="50" charset="-128"/>
            </a:endParaRPr>
          </a:p>
        </p:txBody>
      </p:sp>
      <p:sp>
        <p:nvSpPr>
          <p:cNvPr id="22" name="矢印: 下 21">
            <a:extLst>
              <a:ext uri="{FF2B5EF4-FFF2-40B4-BE49-F238E27FC236}">
                <a16:creationId xmlns:a16="http://schemas.microsoft.com/office/drawing/2014/main" id="{440D9795-182F-479C-A37C-6575B41AE58D}"/>
              </a:ext>
            </a:extLst>
          </p:cNvPr>
          <p:cNvSpPr/>
          <p:nvPr/>
        </p:nvSpPr>
        <p:spPr>
          <a:xfrm>
            <a:off x="2585050" y="7653938"/>
            <a:ext cx="808091" cy="7169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 name="object 91">
            <a:extLst>
              <a:ext uri="{FF2B5EF4-FFF2-40B4-BE49-F238E27FC236}">
                <a16:creationId xmlns:a16="http://schemas.microsoft.com/office/drawing/2014/main" id="{19128470-27DB-47D9-BD4B-392E17530398}"/>
              </a:ext>
            </a:extLst>
          </p:cNvPr>
          <p:cNvSpPr txBox="1"/>
          <p:nvPr/>
        </p:nvSpPr>
        <p:spPr>
          <a:xfrm>
            <a:off x="1535177" y="5016515"/>
            <a:ext cx="4868619" cy="148877"/>
          </a:xfrm>
          <a:prstGeom prst="rect">
            <a:avLst/>
          </a:prstGeom>
        </p:spPr>
        <p:txBody>
          <a:bodyPr vert="horz" wrap="square" lIns="0" tIns="25517" rIns="0" bIns="0" rtlCol="0">
            <a:spAutoFit/>
          </a:bodyPr>
          <a:lstStyle/>
          <a:p>
            <a:pPr marL="21264" algn="r">
              <a:spcBef>
                <a:spcPts val="201"/>
              </a:spcBef>
            </a:pPr>
            <a:r>
              <a:rPr lang="ja-JP" altLang="en-US" sz="8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800" spc="33" dirty="0">
                <a:solidFill>
                  <a:srgbClr val="231F20"/>
                </a:solidFill>
                <a:latin typeface="メイリオ" panose="020B0604030504040204" pitchFamily="50" charset="-128"/>
                <a:ea typeface="メイリオ" panose="020B0604030504040204" pitchFamily="50" charset="-128"/>
              </a:rPr>
              <a:t>「</a:t>
            </a:r>
            <a:r>
              <a:rPr lang="en-US" altLang="ja-JP" sz="800" spc="33" dirty="0">
                <a:solidFill>
                  <a:srgbClr val="231F20"/>
                </a:solidFill>
                <a:latin typeface="メイリオ" panose="020B0604030504040204" pitchFamily="50" charset="-128"/>
                <a:ea typeface="メイリオ" panose="020B0604030504040204" pitchFamily="50" charset="-128"/>
              </a:rPr>
              <a:t>8020</a:t>
            </a:r>
            <a:r>
              <a:rPr lang="ja-JP" altLang="en-US" sz="800" spc="33" dirty="0">
                <a:solidFill>
                  <a:srgbClr val="231F20"/>
                </a:solidFill>
                <a:latin typeface="メイリオ" panose="020B0604030504040204" pitchFamily="50" charset="-128"/>
                <a:ea typeface="メイリオ" panose="020B0604030504040204" pitchFamily="50" charset="-128"/>
              </a:rPr>
              <a:t>達成型社会の産業歯科保健」一部改変</a:t>
            </a:r>
            <a:endParaRPr sz="800" spc="33" dirty="0">
              <a:solidFill>
                <a:srgbClr val="231F20"/>
              </a:solidFill>
              <a:latin typeface="メイリオ" panose="020B0604030504040204" pitchFamily="50" charset="-128"/>
              <a:ea typeface="メイリオ" panose="020B0604030504040204" pitchFamily="50" charset="-128"/>
            </a:endParaRPr>
          </a:p>
        </p:txBody>
      </p:sp>
      <p:sp>
        <p:nvSpPr>
          <p:cNvPr id="16" name="object 91">
            <a:extLst>
              <a:ext uri="{FF2B5EF4-FFF2-40B4-BE49-F238E27FC236}">
                <a16:creationId xmlns:a16="http://schemas.microsoft.com/office/drawing/2014/main" id="{41619176-5F5E-4F7A-BAE8-3DE4C80B07A8}"/>
              </a:ext>
            </a:extLst>
          </p:cNvPr>
          <p:cNvSpPr txBox="1"/>
          <p:nvPr/>
        </p:nvSpPr>
        <p:spPr>
          <a:xfrm>
            <a:off x="1395766" y="9320299"/>
            <a:ext cx="4868619" cy="148877"/>
          </a:xfrm>
          <a:prstGeom prst="rect">
            <a:avLst/>
          </a:prstGeom>
        </p:spPr>
        <p:txBody>
          <a:bodyPr vert="horz" wrap="square" lIns="0" tIns="25517" rIns="0" bIns="0" rtlCol="0">
            <a:spAutoFit/>
          </a:bodyPr>
          <a:lstStyle/>
          <a:p>
            <a:pPr marL="21264" algn="r">
              <a:spcBef>
                <a:spcPts val="201"/>
              </a:spcBef>
            </a:pPr>
            <a:r>
              <a:rPr lang="ja-JP" altLang="en-US" sz="8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800" spc="33" dirty="0">
                <a:solidFill>
                  <a:srgbClr val="231F20"/>
                </a:solidFill>
                <a:latin typeface="メイリオ" panose="020B0604030504040204" pitchFamily="50" charset="-128"/>
                <a:ea typeface="メイリオ" panose="020B0604030504040204" pitchFamily="50" charset="-128"/>
              </a:rPr>
              <a:t>「</a:t>
            </a:r>
            <a:r>
              <a:rPr lang="en-US" altLang="ja-JP" sz="800" spc="33" dirty="0">
                <a:solidFill>
                  <a:srgbClr val="231F20"/>
                </a:solidFill>
                <a:latin typeface="メイリオ" panose="020B0604030504040204" pitchFamily="50" charset="-128"/>
                <a:ea typeface="メイリオ" panose="020B0604030504040204" pitchFamily="50" charset="-128"/>
              </a:rPr>
              <a:t>8020</a:t>
            </a:r>
            <a:r>
              <a:rPr lang="ja-JP" altLang="en-US" sz="800" spc="33" dirty="0">
                <a:solidFill>
                  <a:srgbClr val="231F20"/>
                </a:solidFill>
                <a:latin typeface="メイリオ" panose="020B0604030504040204" pitchFamily="50" charset="-128"/>
                <a:ea typeface="メイリオ" panose="020B0604030504040204" pitchFamily="50" charset="-128"/>
              </a:rPr>
              <a:t>達成型社会の産業歯科保健」一部改変</a:t>
            </a:r>
            <a:endParaRPr sz="800" spc="33" dirty="0">
              <a:solidFill>
                <a:srgbClr val="231F20"/>
              </a:solidFill>
              <a:latin typeface="メイリオ" panose="020B0604030504040204" pitchFamily="50" charset="-128"/>
              <a:ea typeface="メイリオ" panose="020B0604030504040204" pitchFamily="50" charset="-128"/>
            </a:endParaRPr>
          </a:p>
        </p:txBody>
      </p:sp>
      <p:pic>
        <p:nvPicPr>
          <p:cNvPr id="17" name="図 16">
            <a:extLst>
              <a:ext uri="{FF2B5EF4-FFF2-40B4-BE49-F238E27FC236}">
                <a16:creationId xmlns:a16="http://schemas.microsoft.com/office/drawing/2014/main" id="{DA2807A8-A8C8-4137-A404-2BA3E94CF9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634906"/>
            <a:ext cx="1662545" cy="2021737"/>
          </a:xfrm>
          <a:prstGeom prst="rect">
            <a:avLst/>
          </a:prstGeom>
        </p:spPr>
      </p:pic>
      <p:sp>
        <p:nvSpPr>
          <p:cNvPr id="24" name="Google Shape;27;p35">
            <a:extLst>
              <a:ext uri="{FF2B5EF4-FFF2-40B4-BE49-F238E27FC236}">
                <a16:creationId xmlns:a16="http://schemas.microsoft.com/office/drawing/2014/main" id="{EF9708C1-6F36-4FFD-BD21-35A5FC40C76B}"/>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2</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大企業用（健保組合）</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299212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36BA3FD-6818-4E6F-B7A0-71ABE3F14E42}"/>
              </a:ext>
            </a:extLst>
          </p:cNvPr>
          <p:cNvSpPr txBox="1">
            <a:spLocks noChangeArrowheads="1"/>
          </p:cNvSpPr>
          <p:nvPr/>
        </p:nvSpPr>
        <p:spPr bwMode="auto">
          <a:xfrm>
            <a:off x="0" y="533400"/>
            <a:ext cx="685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kumimoji="1" lang="ja-JP" altLang="en-US" sz="4000" b="1" i="0" u="none" strike="noStrike" kern="1200" cap="none"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j-cs"/>
              </a:rPr>
              <a:t>これからは生涯現役社会</a:t>
            </a:r>
            <a:endParaRPr kumimoji="1" lang="en-US" altLang="ja-JP" sz="4000" b="1" i="0" u="none" strike="noStrike" kern="1200" cap="none"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j-cs"/>
            </a:endParaRPr>
          </a:p>
          <a:p>
            <a:pPr algn="ctr" eaLnBrk="1" fontAlgn="base" hangingPunct="1">
              <a:spcBef>
                <a:spcPct val="0"/>
              </a:spcBef>
              <a:spcAft>
                <a:spcPct val="0"/>
              </a:spcAft>
              <a:buFontTx/>
              <a:buNone/>
              <a:defRPr/>
            </a:pPr>
            <a:r>
              <a:rPr lang="ja-JP" altLang="en-US" sz="1600" b="1" dirty="0">
                <a:latin typeface="メイリオ" panose="020B0604030504040204" pitchFamily="50" charset="-128"/>
                <a:ea typeface="メイリオ" panose="020B0604030504040204" pitchFamily="50" charset="-128"/>
                <a:cs typeface="+mj-cs"/>
              </a:rPr>
              <a:t>一人一人が心身の健康状態に応じて経済活動や社会活動に参画し、</a:t>
            </a:r>
          </a:p>
          <a:p>
            <a:pPr algn="ctr" eaLnBrk="1" fontAlgn="base" hangingPunct="1">
              <a:spcBef>
                <a:spcPct val="0"/>
              </a:spcBef>
              <a:spcAft>
                <a:spcPct val="0"/>
              </a:spcAft>
              <a:buFontTx/>
              <a:buNone/>
              <a:defRPr/>
            </a:pPr>
            <a:r>
              <a:rPr lang="ja-JP" altLang="en-US" sz="1600" b="1" dirty="0">
                <a:latin typeface="メイリオ" panose="020B0604030504040204" pitchFamily="50" charset="-128"/>
                <a:ea typeface="メイリオ" panose="020B0604030504040204" pitchFamily="50" charset="-128"/>
                <a:cs typeface="+mj-cs"/>
              </a:rPr>
              <a:t>役割を持ち続けることのできる「生涯現役社会」</a:t>
            </a:r>
            <a:endParaRPr lang="ja-JP" altLang="en-US" sz="1800" b="1"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D8DD5762-00BA-4D8E-A9A0-4C47EA2BE7C7}"/>
              </a:ext>
            </a:extLst>
          </p:cNvPr>
          <p:cNvSpPr txBox="1">
            <a:spLocks noChangeArrowheads="1"/>
          </p:cNvSpPr>
          <p:nvPr/>
        </p:nvSpPr>
        <p:spPr bwMode="auto">
          <a:xfrm>
            <a:off x="1784710" y="1908258"/>
            <a:ext cx="3288578" cy="9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lnSpc>
                <a:spcPct val="130000"/>
              </a:lnSpc>
              <a:spcBef>
                <a:spcPct val="0"/>
              </a:spcBef>
              <a:spcAft>
                <a:spcPct val="0"/>
              </a:spcAft>
              <a:buFontTx/>
              <a:buNone/>
              <a:defRPr/>
            </a:pPr>
            <a:r>
              <a:rPr kumimoji="1" lang="ja-JP" altLang="en-US" sz="2400" b="1" i="0" u="none" strike="noStrike" kern="1200" cap="none"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j-cs"/>
              </a:rPr>
              <a:t>健康経営って？</a:t>
            </a:r>
            <a:endParaRPr kumimoji="1" lang="en-US" altLang="ja-JP" sz="2400" b="1" i="0" u="none" strike="noStrike" kern="1200" cap="none"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j-cs"/>
            </a:endParaRPr>
          </a:p>
          <a:p>
            <a:pPr algn="ctr" eaLnBrk="1" fontAlgn="base" hangingPunct="1">
              <a:lnSpc>
                <a:spcPct val="130000"/>
              </a:lnSpc>
              <a:spcBef>
                <a:spcPct val="0"/>
              </a:spcBef>
              <a:spcAft>
                <a:spcPct val="0"/>
              </a:spcAft>
              <a:buFontTx/>
              <a:buNone/>
              <a:defRPr/>
            </a:pPr>
            <a:r>
              <a:rPr lang="ja-JP" altLang="en-US" sz="1800" b="1" dirty="0">
                <a:latin typeface="メイリオ" panose="020B0604030504040204" pitchFamily="50" charset="-128"/>
                <a:ea typeface="メイリオ" panose="020B0604030504040204" pitchFamily="50" charset="-128"/>
                <a:cs typeface="+mj-cs"/>
              </a:rPr>
              <a:t>歯科から見た健康経営</a:t>
            </a:r>
            <a:endParaRPr lang="ja-JP" altLang="en-US" sz="1000" b="1" dirty="0">
              <a:latin typeface="メイリオ" panose="020B0604030504040204" pitchFamily="50" charset="-128"/>
              <a:ea typeface="メイリオ" panose="020B0604030504040204" pitchFamily="50" charset="-128"/>
            </a:endParaRPr>
          </a:p>
        </p:txBody>
      </p:sp>
      <p:sp>
        <p:nvSpPr>
          <p:cNvPr id="10" name="object 91">
            <a:extLst>
              <a:ext uri="{FF2B5EF4-FFF2-40B4-BE49-F238E27FC236}">
                <a16:creationId xmlns:a16="http://schemas.microsoft.com/office/drawing/2014/main" id="{1B5BC8D4-FA5B-42BA-BCF4-A68981E15992}"/>
              </a:ext>
            </a:extLst>
          </p:cNvPr>
          <p:cNvSpPr txBox="1"/>
          <p:nvPr/>
        </p:nvSpPr>
        <p:spPr>
          <a:xfrm>
            <a:off x="306131" y="9208334"/>
            <a:ext cx="6245738" cy="164266"/>
          </a:xfrm>
          <a:prstGeom prst="rect">
            <a:avLst/>
          </a:prstGeom>
        </p:spPr>
        <p:txBody>
          <a:bodyPr vert="horz" wrap="square" lIns="0" tIns="25517" rIns="0" bIns="0" rtlCol="0">
            <a:spAutoFit/>
          </a:bodyPr>
          <a:lstStyle/>
          <a:p>
            <a:pPr marL="21264" algn="r">
              <a:spcBef>
                <a:spcPts val="201"/>
              </a:spcBef>
            </a:pPr>
            <a:r>
              <a:rPr lang="ja-JP" altLang="en-US" sz="9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900" spc="33" dirty="0">
                <a:solidFill>
                  <a:srgbClr val="231F20"/>
                </a:solidFill>
                <a:latin typeface="メイリオ" panose="020B0604030504040204" pitchFamily="50" charset="-128"/>
                <a:ea typeface="メイリオ" panose="020B0604030504040204" pitchFamily="50" charset="-128"/>
              </a:rPr>
              <a:t>リーフレット「最近、歯医者さんに行っていますか？」一部改変</a:t>
            </a:r>
            <a:endParaRPr sz="900" spc="33" dirty="0">
              <a:solidFill>
                <a:srgbClr val="231F20"/>
              </a:solidFill>
              <a:latin typeface="メイリオ" panose="020B0604030504040204" pitchFamily="50" charset="-128"/>
              <a:ea typeface="メイリオ" panose="020B0604030504040204" pitchFamily="50" charset="-128"/>
            </a:endParaRPr>
          </a:p>
        </p:txBody>
      </p:sp>
      <p:pic>
        <p:nvPicPr>
          <p:cNvPr id="3" name="図 2" descr="白いバックグラウンドのスクリーンショット&#10;&#10;自動的に生成された説明">
            <a:extLst>
              <a:ext uri="{FF2B5EF4-FFF2-40B4-BE49-F238E27FC236}">
                <a16:creationId xmlns:a16="http://schemas.microsoft.com/office/drawing/2014/main" id="{DEC50EBC-B1C9-4020-AAB7-7A396DB745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292" y="2809783"/>
            <a:ext cx="5631415" cy="6369414"/>
          </a:xfrm>
          <a:prstGeom prst="rect">
            <a:avLst/>
          </a:prstGeom>
        </p:spPr>
      </p:pic>
      <p:sp>
        <p:nvSpPr>
          <p:cNvPr id="8" name="Google Shape;27;p35">
            <a:extLst>
              <a:ext uri="{FF2B5EF4-FFF2-40B4-BE49-F238E27FC236}">
                <a16:creationId xmlns:a16="http://schemas.microsoft.com/office/drawing/2014/main" id="{587F094B-0C33-4C19-9456-FEB6EDE213A1}"/>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3</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大企業用（健保組合）</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152445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object 72">
            <a:extLst>
              <a:ext uri="{FF2B5EF4-FFF2-40B4-BE49-F238E27FC236}">
                <a16:creationId xmlns:a16="http://schemas.microsoft.com/office/drawing/2014/main" id="{59694E15-A0C9-4132-839B-17972929901A}"/>
              </a:ext>
            </a:extLst>
          </p:cNvPr>
          <p:cNvSpPr/>
          <p:nvPr/>
        </p:nvSpPr>
        <p:spPr>
          <a:xfrm>
            <a:off x="2845639" y="2913793"/>
            <a:ext cx="0" cy="1198173"/>
          </a:xfrm>
          <a:custGeom>
            <a:avLst/>
            <a:gdLst/>
            <a:ahLst/>
            <a:cxnLst/>
            <a:rect l="l" t="t" r="r" b="b"/>
            <a:pathLst>
              <a:path h="944244">
                <a:moveTo>
                  <a:pt x="0" y="0"/>
                </a:moveTo>
                <a:lnTo>
                  <a:pt x="0" y="943991"/>
                </a:lnTo>
              </a:path>
            </a:pathLst>
          </a:custGeom>
          <a:ln w="28575">
            <a:solidFill>
              <a:srgbClr val="9148C8"/>
            </a:solidFill>
            <a:prstDash val="sysDot"/>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01A8B2A0-C14C-4E66-8CA1-EA94FC0434DA}"/>
              </a:ext>
            </a:extLst>
          </p:cNvPr>
          <p:cNvSpPr txBox="1">
            <a:spLocks noChangeArrowheads="1"/>
          </p:cNvSpPr>
          <p:nvPr/>
        </p:nvSpPr>
        <p:spPr bwMode="auto">
          <a:xfrm>
            <a:off x="21576" y="376173"/>
            <a:ext cx="685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kumimoji="1" lang="ja-JP" altLang="en-US" sz="4000" b="1" i="0" u="none" strike="noStrike" kern="1200" cap="none" spc="-15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j-cs"/>
              </a:rPr>
              <a:t>口腔健康管理の効果</a:t>
            </a:r>
            <a:r>
              <a:rPr kumimoji="1" lang="en-US" altLang="ja-JP" sz="4000" b="1" i="0" u="none" strike="noStrike" kern="1200" cap="none" spc="-15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j-cs"/>
              </a:rPr>
              <a:t>‼</a:t>
            </a:r>
            <a:endParaRPr lang="ja-JP" altLang="en-US" sz="4400" b="1" dirty="0">
              <a:solidFill>
                <a:srgbClr val="0070C0"/>
              </a:solidFill>
              <a:latin typeface="メイリオ" panose="020B0604030504040204" pitchFamily="50" charset="-128"/>
              <a:ea typeface="メイリオ" panose="020B0604030504040204" pitchFamily="50" charset="-128"/>
            </a:endParaRPr>
          </a:p>
        </p:txBody>
      </p:sp>
      <p:sp>
        <p:nvSpPr>
          <p:cNvPr id="7" name="object 2">
            <a:extLst>
              <a:ext uri="{FF2B5EF4-FFF2-40B4-BE49-F238E27FC236}">
                <a16:creationId xmlns:a16="http://schemas.microsoft.com/office/drawing/2014/main" id="{E9F7344E-9757-434A-B81C-97722C7D6810}"/>
              </a:ext>
            </a:extLst>
          </p:cNvPr>
          <p:cNvSpPr txBox="1"/>
          <p:nvPr/>
        </p:nvSpPr>
        <p:spPr>
          <a:xfrm>
            <a:off x="44351" y="1022472"/>
            <a:ext cx="6301277" cy="1067600"/>
          </a:xfrm>
          <a:prstGeom prst="rect">
            <a:avLst/>
          </a:prstGeom>
        </p:spPr>
        <p:txBody>
          <a:bodyPr vert="horz" wrap="square" lIns="0" tIns="160655" rIns="0" bIns="0" rtlCol="0">
            <a:spAutoFit/>
          </a:bodyPr>
          <a:lstStyle/>
          <a:p>
            <a:pPr marL="192088" indent="76200">
              <a:spcBef>
                <a:spcPts val="600"/>
              </a:spcBef>
              <a:buChar char="■"/>
              <a:tabLst>
                <a:tab pos="193040" algn="l"/>
              </a:tabLst>
            </a:pPr>
            <a:r>
              <a:rPr lang="ja-JP" altLang="en-US" sz="2000" b="1" dirty="0">
                <a:solidFill>
                  <a:srgbClr val="0070C0"/>
                </a:solidFill>
                <a:latin typeface="メイリオ" panose="020B0604030504040204" pitchFamily="50" charset="-128"/>
                <a:ea typeface="メイリオ" panose="020B0604030504040204" pitchFamily="50" charset="-128"/>
                <a:cs typeface="Microsoft JhengHei"/>
              </a:rPr>
              <a:t>歯周疾患の有無による年間医療費の比較</a:t>
            </a:r>
            <a:endParaRPr lang="en-US" altLang="ja-JP" sz="2000" b="1" dirty="0">
              <a:solidFill>
                <a:srgbClr val="0070C0"/>
              </a:solidFill>
              <a:latin typeface="メイリオ" panose="020B0604030504040204" pitchFamily="50" charset="-128"/>
              <a:ea typeface="メイリオ" panose="020B0604030504040204" pitchFamily="50" charset="-128"/>
              <a:cs typeface="Microsoft JhengHei"/>
            </a:endParaRPr>
          </a:p>
          <a:p>
            <a:pPr marL="192405" indent="-180340" algn="r">
              <a:spcBef>
                <a:spcPts val="600"/>
              </a:spcBef>
              <a:buChar char="■"/>
              <a:tabLst>
                <a:tab pos="193040" algn="l"/>
              </a:tabLst>
            </a:pPr>
            <a:r>
              <a:rPr lang="ja-JP" altLang="en-US" sz="1400" b="1" spc="10" dirty="0">
                <a:solidFill>
                  <a:srgbClr val="231F20"/>
                </a:solidFill>
                <a:latin typeface="メイリオ" panose="020B0604030504040204" pitchFamily="50" charset="-128"/>
                <a:ea typeface="メイリオ" panose="020B0604030504040204" pitchFamily="50" charset="-128"/>
                <a:cs typeface="Microsoft JhengHei"/>
              </a:rPr>
              <a:t>対象：全被保険者（</a:t>
            </a:r>
            <a:r>
              <a:rPr lang="en-US" altLang="ja-JP" sz="1400" b="1" spc="10" dirty="0">
                <a:solidFill>
                  <a:srgbClr val="231F20"/>
                </a:solidFill>
                <a:latin typeface="メイリオ" panose="020B0604030504040204" pitchFamily="50" charset="-128"/>
                <a:ea typeface="メイリオ" panose="020B0604030504040204" pitchFamily="50" charset="-128"/>
                <a:cs typeface="Microsoft JhengHei"/>
              </a:rPr>
              <a:t>55,233</a:t>
            </a:r>
            <a:r>
              <a:rPr lang="ja-JP" altLang="en-US" sz="1400" b="1" spc="10" dirty="0">
                <a:solidFill>
                  <a:srgbClr val="231F20"/>
                </a:solidFill>
                <a:latin typeface="メイリオ" panose="020B0604030504040204" pitchFamily="50" charset="-128"/>
                <a:ea typeface="メイリオ" panose="020B0604030504040204" pitchFamily="50" charset="-128"/>
                <a:cs typeface="Microsoft JhengHei"/>
              </a:rPr>
              <a:t>人）　調査：</a:t>
            </a:r>
            <a:r>
              <a:rPr lang="en-US" altLang="ja-JP" sz="1400" b="1" spc="10" dirty="0">
                <a:solidFill>
                  <a:srgbClr val="231F20"/>
                </a:solidFill>
                <a:latin typeface="メイリオ" panose="020B0604030504040204" pitchFamily="50" charset="-128"/>
                <a:ea typeface="メイリオ" panose="020B0604030504040204" pitchFamily="50" charset="-128"/>
                <a:cs typeface="Microsoft JhengHei"/>
              </a:rPr>
              <a:t>2010</a:t>
            </a:r>
            <a:r>
              <a:rPr lang="ja-JP" altLang="en-US" sz="1400" b="1" spc="10" dirty="0">
                <a:solidFill>
                  <a:srgbClr val="231F20"/>
                </a:solidFill>
                <a:latin typeface="メイリオ" panose="020B0604030504040204" pitchFamily="50" charset="-128"/>
                <a:ea typeface="メイリオ" panose="020B0604030504040204" pitchFamily="50" charset="-128"/>
                <a:cs typeface="Microsoft JhengHei"/>
              </a:rPr>
              <a:t>年度</a:t>
            </a:r>
          </a:p>
          <a:p>
            <a:pPr marL="228600">
              <a:spcBef>
                <a:spcPts val="740"/>
              </a:spcBef>
            </a:pPr>
            <a:endParaRPr lang="ja-JP" altLang="en-US" sz="1400" dirty="0">
              <a:latin typeface="メイリオ" panose="020B0604030504040204" pitchFamily="50" charset="-128"/>
              <a:ea typeface="メイリオ" panose="020B0604030504040204" pitchFamily="50" charset="-128"/>
              <a:cs typeface="Microsoft JhengHei"/>
            </a:endParaRPr>
          </a:p>
        </p:txBody>
      </p:sp>
      <p:grpSp>
        <p:nvGrpSpPr>
          <p:cNvPr id="183" name="グループ化 182">
            <a:extLst>
              <a:ext uri="{FF2B5EF4-FFF2-40B4-BE49-F238E27FC236}">
                <a16:creationId xmlns:a16="http://schemas.microsoft.com/office/drawing/2014/main" id="{DEFB6D79-25D3-41C5-BF61-354D0F9DA7F3}"/>
              </a:ext>
            </a:extLst>
          </p:cNvPr>
          <p:cNvGrpSpPr/>
          <p:nvPr/>
        </p:nvGrpSpPr>
        <p:grpSpPr>
          <a:xfrm>
            <a:off x="664700" y="1818268"/>
            <a:ext cx="6208227" cy="2386576"/>
            <a:chOff x="146308" y="53076"/>
            <a:chExt cx="5168200" cy="1880788"/>
          </a:xfrm>
        </p:grpSpPr>
        <p:sp>
          <p:nvSpPr>
            <p:cNvPr id="184" name="object 2">
              <a:extLst>
                <a:ext uri="{FF2B5EF4-FFF2-40B4-BE49-F238E27FC236}">
                  <a16:creationId xmlns:a16="http://schemas.microsoft.com/office/drawing/2014/main" id="{80FD7B63-0F0E-45BE-9664-E6E3EB0E2AA8}"/>
                </a:ext>
              </a:extLst>
            </p:cNvPr>
            <p:cNvSpPr txBox="1"/>
            <p:nvPr/>
          </p:nvSpPr>
          <p:spPr>
            <a:xfrm>
              <a:off x="3014463" y="1717591"/>
              <a:ext cx="2300045" cy="216273"/>
            </a:xfrm>
            <a:prstGeom prst="rect">
              <a:avLst/>
            </a:prstGeom>
          </p:spPr>
          <p:txBody>
            <a:bodyPr vert="horz" wrap="square" lIns="0" tIns="12700" rIns="0" bIns="0" rtlCol="0">
              <a:spAutoFit/>
            </a:bodyPr>
            <a:lstStyle/>
            <a:p>
              <a:pPr marL="12700">
                <a:lnSpc>
                  <a:spcPct val="100000"/>
                </a:lnSpc>
                <a:spcBef>
                  <a:spcPts val="100"/>
                </a:spcBef>
              </a:pPr>
              <a:r>
                <a:rPr sz="850" spc="10" dirty="0">
                  <a:solidFill>
                    <a:srgbClr val="231F20"/>
                  </a:solidFill>
                  <a:latin typeface="メイリオ" panose="020B0604030504040204" pitchFamily="50" charset="-128"/>
                  <a:ea typeface="メイリオ" panose="020B0604030504040204" pitchFamily="50" charset="-128"/>
                  <a:cs typeface="SimSun"/>
                </a:rPr>
                <a:t>100,000</a:t>
              </a:r>
              <a:r>
                <a:rPr lang="ja-JP" altLang="en-US" sz="850" spc="10" dirty="0">
                  <a:solidFill>
                    <a:srgbClr val="231F20"/>
                  </a:solidFill>
                  <a:latin typeface="メイリオ" panose="020B0604030504040204" pitchFamily="50" charset="-128"/>
                  <a:ea typeface="メイリオ" panose="020B0604030504040204" pitchFamily="50" charset="-128"/>
                  <a:cs typeface="SimSun"/>
                </a:rPr>
                <a:t>　</a:t>
              </a:r>
              <a:r>
                <a:rPr sz="850" spc="10" dirty="0">
                  <a:solidFill>
                    <a:srgbClr val="231F20"/>
                  </a:solidFill>
                  <a:latin typeface="メイリオ" panose="020B0604030504040204" pitchFamily="50" charset="-128"/>
                  <a:ea typeface="メイリオ" panose="020B0604030504040204" pitchFamily="50" charset="-128"/>
                  <a:cs typeface="SimSun"/>
                </a:rPr>
                <a:t>120,000</a:t>
              </a:r>
              <a:r>
                <a:rPr lang="ja-JP" altLang="en-US" sz="850" spc="10" dirty="0">
                  <a:solidFill>
                    <a:srgbClr val="231F20"/>
                  </a:solidFill>
                  <a:latin typeface="メイリオ" panose="020B0604030504040204" pitchFamily="50" charset="-128"/>
                  <a:ea typeface="メイリオ" panose="020B0604030504040204" pitchFamily="50" charset="-128"/>
                  <a:cs typeface="SimSun"/>
                </a:rPr>
                <a:t>　</a:t>
              </a:r>
              <a:r>
                <a:rPr sz="850" spc="10" dirty="0">
                  <a:solidFill>
                    <a:srgbClr val="231F20"/>
                  </a:solidFill>
                  <a:latin typeface="メイリオ" panose="020B0604030504040204" pitchFamily="50" charset="-128"/>
                  <a:ea typeface="メイリオ" panose="020B0604030504040204" pitchFamily="50" charset="-128"/>
                  <a:cs typeface="SimSun"/>
                </a:rPr>
                <a:t>140,000</a:t>
              </a:r>
              <a:r>
                <a:rPr sz="850" spc="60" dirty="0">
                  <a:solidFill>
                    <a:srgbClr val="231F20"/>
                  </a:solidFill>
                  <a:latin typeface="メイリオ" panose="020B0604030504040204" pitchFamily="50" charset="-128"/>
                  <a:ea typeface="メイリオ" panose="020B0604030504040204" pitchFamily="50" charset="-128"/>
                  <a:cs typeface="SimSun"/>
                </a:rPr>
                <a:t> </a:t>
              </a:r>
              <a:r>
                <a:rPr lang="ja-JP" altLang="en-US" sz="850" spc="60" dirty="0">
                  <a:solidFill>
                    <a:srgbClr val="231F20"/>
                  </a:solidFill>
                  <a:latin typeface="メイリオ" panose="020B0604030504040204" pitchFamily="50" charset="-128"/>
                  <a:ea typeface="メイリオ" panose="020B0604030504040204" pitchFamily="50" charset="-128"/>
                  <a:cs typeface="SimSun"/>
                </a:rPr>
                <a:t> </a:t>
              </a:r>
              <a:r>
                <a:rPr sz="850" spc="10" dirty="0">
                  <a:solidFill>
                    <a:srgbClr val="231F20"/>
                  </a:solidFill>
                  <a:latin typeface="メイリオ" panose="020B0604030504040204" pitchFamily="50" charset="-128"/>
                  <a:ea typeface="メイリオ" panose="020B0604030504040204" pitchFamily="50" charset="-128"/>
                  <a:cs typeface="SimSun"/>
                </a:rPr>
                <a:t>160,000</a:t>
              </a:r>
              <a:endParaRPr sz="850" dirty="0">
                <a:latin typeface="メイリオ" panose="020B0604030504040204" pitchFamily="50" charset="-128"/>
                <a:ea typeface="メイリオ" panose="020B0604030504040204" pitchFamily="50" charset="-128"/>
                <a:cs typeface="SimSun"/>
              </a:endParaRPr>
            </a:p>
            <a:p>
              <a:pPr marL="1557655">
                <a:lnSpc>
                  <a:spcPct val="100000"/>
                </a:lnSpc>
                <a:spcBef>
                  <a:spcPts val="5"/>
                </a:spcBef>
              </a:pPr>
              <a:r>
                <a:rPr sz="850" spc="-35" dirty="0">
                  <a:solidFill>
                    <a:srgbClr val="231F20"/>
                  </a:solidFill>
                  <a:latin typeface="メイリオ" panose="020B0604030504040204" pitchFamily="50" charset="-128"/>
                  <a:ea typeface="メイリオ" panose="020B0604030504040204" pitchFamily="50" charset="-128"/>
                  <a:cs typeface="SimSun"/>
                </a:rPr>
                <a:t>（円</a:t>
              </a:r>
              <a:r>
                <a:rPr sz="850" dirty="0">
                  <a:solidFill>
                    <a:srgbClr val="231F20"/>
                  </a:solidFill>
                  <a:latin typeface="メイリオ" panose="020B0604030504040204" pitchFamily="50" charset="-128"/>
                  <a:ea typeface="メイリオ" panose="020B0604030504040204" pitchFamily="50" charset="-128"/>
                  <a:cs typeface="SimSun"/>
                </a:rPr>
                <a:t>）</a:t>
              </a:r>
              <a:endParaRPr sz="850" dirty="0">
                <a:latin typeface="メイリオ" panose="020B0604030504040204" pitchFamily="50" charset="-128"/>
                <a:ea typeface="メイリオ" panose="020B0604030504040204" pitchFamily="50" charset="-128"/>
                <a:cs typeface="SimSun"/>
              </a:endParaRPr>
            </a:p>
          </p:txBody>
        </p:sp>
        <p:sp>
          <p:nvSpPr>
            <p:cNvPr id="185" name="object 3">
              <a:extLst>
                <a:ext uri="{FF2B5EF4-FFF2-40B4-BE49-F238E27FC236}">
                  <a16:creationId xmlns:a16="http://schemas.microsoft.com/office/drawing/2014/main" id="{6BE41975-349C-4C4C-89BC-25E8E0509003}"/>
                </a:ext>
              </a:extLst>
            </p:cNvPr>
            <p:cNvSpPr txBox="1"/>
            <p:nvPr/>
          </p:nvSpPr>
          <p:spPr>
            <a:xfrm>
              <a:off x="146308" y="460868"/>
              <a:ext cx="716280" cy="290554"/>
            </a:xfrm>
            <a:prstGeom prst="rect">
              <a:avLst/>
            </a:prstGeom>
          </p:spPr>
          <p:txBody>
            <a:bodyPr vert="horz" wrap="square" lIns="0" tIns="62865" rIns="0" bIns="0" rtlCol="0">
              <a:spAutoFit/>
            </a:bodyPr>
            <a:lstStyle/>
            <a:p>
              <a:pPr marL="12700">
                <a:lnSpc>
                  <a:spcPct val="100000"/>
                </a:lnSpc>
                <a:spcBef>
                  <a:spcPts val="495"/>
                </a:spcBef>
              </a:pPr>
              <a:r>
                <a:rPr sz="900" b="1" spc="20" dirty="0">
                  <a:solidFill>
                    <a:srgbClr val="231F20"/>
                  </a:solidFill>
                  <a:latin typeface="メイリオ" panose="020B0604030504040204" pitchFamily="50" charset="-128"/>
                  <a:ea typeface="メイリオ" panose="020B0604030504040204" pitchFamily="50" charset="-128"/>
                  <a:cs typeface="SimSun"/>
                </a:rPr>
                <a:t>歯周疾</a:t>
              </a:r>
              <a:r>
                <a:rPr sz="900" b="1" spc="10" dirty="0">
                  <a:solidFill>
                    <a:srgbClr val="231F20"/>
                  </a:solidFill>
                  <a:latin typeface="メイリオ" panose="020B0604030504040204" pitchFamily="50" charset="-128"/>
                  <a:ea typeface="メイリオ" panose="020B0604030504040204" pitchFamily="50" charset="-128"/>
                  <a:cs typeface="SimSun"/>
                </a:rPr>
                <a:t>患</a:t>
              </a:r>
              <a:r>
                <a:rPr sz="900" b="1" spc="-65" dirty="0">
                  <a:solidFill>
                    <a:srgbClr val="231F20"/>
                  </a:solidFill>
                  <a:latin typeface="メイリオ" panose="020B0604030504040204" pitchFamily="50" charset="-128"/>
                  <a:ea typeface="メイリオ" panose="020B0604030504040204" pitchFamily="50" charset="-128"/>
                  <a:cs typeface="SimSun"/>
                </a:rPr>
                <a:t>あ</a:t>
              </a:r>
              <a:r>
                <a:rPr sz="900" b="1" spc="20" dirty="0">
                  <a:solidFill>
                    <a:srgbClr val="231F20"/>
                  </a:solidFill>
                  <a:latin typeface="メイリオ" panose="020B0604030504040204" pitchFamily="50" charset="-128"/>
                  <a:ea typeface="メイリオ" panose="020B0604030504040204" pitchFamily="50" charset="-128"/>
                  <a:cs typeface="SimSun"/>
                </a:rPr>
                <a:t>り</a:t>
              </a:r>
              <a:endParaRPr sz="900" b="1" dirty="0">
                <a:latin typeface="メイリオ" panose="020B0604030504040204" pitchFamily="50" charset="-128"/>
                <a:ea typeface="メイリオ" panose="020B0604030504040204" pitchFamily="50" charset="-128"/>
                <a:cs typeface="SimSun"/>
              </a:endParaRPr>
            </a:p>
            <a:p>
              <a:pPr marL="78105">
                <a:lnSpc>
                  <a:spcPct val="100000"/>
                </a:lnSpc>
                <a:spcBef>
                  <a:spcPts val="350"/>
                </a:spcBef>
              </a:pPr>
              <a:r>
                <a:rPr sz="750" b="1" spc="25" dirty="0">
                  <a:solidFill>
                    <a:srgbClr val="231F20"/>
                  </a:solidFill>
                  <a:latin typeface="メイリオ" panose="020B0604030504040204" pitchFamily="50" charset="-128"/>
                  <a:ea typeface="メイリオ" panose="020B0604030504040204" pitchFamily="50" charset="-128"/>
                  <a:cs typeface="SimSun"/>
                </a:rPr>
                <a:t>（n=4,545）</a:t>
              </a:r>
              <a:endParaRPr sz="750" b="1" dirty="0">
                <a:latin typeface="メイリオ" panose="020B0604030504040204" pitchFamily="50" charset="-128"/>
                <a:ea typeface="メイリオ" panose="020B0604030504040204" pitchFamily="50" charset="-128"/>
                <a:cs typeface="SimSun"/>
              </a:endParaRPr>
            </a:p>
          </p:txBody>
        </p:sp>
        <p:sp>
          <p:nvSpPr>
            <p:cNvPr id="186" name="object 4">
              <a:extLst>
                <a:ext uri="{FF2B5EF4-FFF2-40B4-BE49-F238E27FC236}">
                  <a16:creationId xmlns:a16="http://schemas.microsoft.com/office/drawing/2014/main" id="{BB2C7E6E-FD3F-47E7-8B55-CB076C3354AC}"/>
                </a:ext>
              </a:extLst>
            </p:cNvPr>
            <p:cNvSpPr txBox="1"/>
            <p:nvPr/>
          </p:nvSpPr>
          <p:spPr>
            <a:xfrm>
              <a:off x="146542" y="1212473"/>
              <a:ext cx="711835" cy="248613"/>
            </a:xfrm>
            <a:prstGeom prst="rect">
              <a:avLst/>
            </a:prstGeom>
          </p:spPr>
          <p:txBody>
            <a:bodyPr vert="horz" wrap="square" lIns="0" tIns="35560" rIns="0" bIns="0" rtlCol="0">
              <a:spAutoFit/>
            </a:bodyPr>
            <a:lstStyle/>
            <a:p>
              <a:pPr marL="12700">
                <a:lnSpc>
                  <a:spcPct val="100000"/>
                </a:lnSpc>
                <a:spcBef>
                  <a:spcPts val="280"/>
                </a:spcBef>
              </a:pPr>
              <a:r>
                <a:rPr sz="900" b="1" spc="20" dirty="0">
                  <a:solidFill>
                    <a:srgbClr val="231F20"/>
                  </a:solidFill>
                  <a:latin typeface="メイリオ" panose="020B0604030504040204" pitchFamily="50" charset="-128"/>
                  <a:ea typeface="メイリオ" panose="020B0604030504040204" pitchFamily="50" charset="-128"/>
                  <a:cs typeface="SimSun"/>
                </a:rPr>
                <a:t>歯周疾</a:t>
              </a:r>
              <a:r>
                <a:rPr sz="900" b="1" spc="-5" dirty="0">
                  <a:solidFill>
                    <a:srgbClr val="231F20"/>
                  </a:solidFill>
                  <a:latin typeface="メイリオ" panose="020B0604030504040204" pitchFamily="50" charset="-128"/>
                  <a:ea typeface="メイリオ" panose="020B0604030504040204" pitchFamily="50" charset="-128"/>
                  <a:cs typeface="SimSun"/>
                </a:rPr>
                <a:t>患</a:t>
              </a:r>
              <a:r>
                <a:rPr sz="900" b="1" spc="-85" dirty="0">
                  <a:solidFill>
                    <a:srgbClr val="231F20"/>
                  </a:solidFill>
                  <a:latin typeface="メイリオ" panose="020B0604030504040204" pitchFamily="50" charset="-128"/>
                  <a:ea typeface="メイリオ" panose="020B0604030504040204" pitchFamily="50" charset="-128"/>
                  <a:cs typeface="SimSun"/>
                </a:rPr>
                <a:t>な</a:t>
              </a:r>
              <a:r>
                <a:rPr sz="900" b="1" spc="20" dirty="0">
                  <a:solidFill>
                    <a:srgbClr val="231F20"/>
                  </a:solidFill>
                  <a:latin typeface="メイリオ" panose="020B0604030504040204" pitchFamily="50" charset="-128"/>
                  <a:ea typeface="メイリオ" panose="020B0604030504040204" pitchFamily="50" charset="-128"/>
                  <a:cs typeface="SimSun"/>
                </a:rPr>
                <a:t>し</a:t>
              </a:r>
              <a:endParaRPr sz="900" b="1">
                <a:latin typeface="メイリオ" panose="020B0604030504040204" pitchFamily="50" charset="-128"/>
                <a:ea typeface="メイリオ" panose="020B0604030504040204" pitchFamily="50" charset="-128"/>
                <a:cs typeface="SimSun"/>
              </a:endParaRPr>
            </a:p>
            <a:p>
              <a:pPr marL="48260">
                <a:lnSpc>
                  <a:spcPct val="100000"/>
                </a:lnSpc>
                <a:spcBef>
                  <a:spcPts val="165"/>
                </a:spcBef>
              </a:pPr>
              <a:r>
                <a:rPr sz="750" b="1" spc="30" dirty="0">
                  <a:solidFill>
                    <a:srgbClr val="231F20"/>
                  </a:solidFill>
                  <a:latin typeface="メイリオ" panose="020B0604030504040204" pitchFamily="50" charset="-128"/>
                  <a:ea typeface="メイリオ" panose="020B0604030504040204" pitchFamily="50" charset="-128"/>
                  <a:cs typeface="SimSun"/>
                </a:rPr>
                <a:t>（n=50,688）</a:t>
              </a:r>
              <a:endParaRPr sz="750" b="1">
                <a:latin typeface="メイリオ" panose="020B0604030504040204" pitchFamily="50" charset="-128"/>
                <a:ea typeface="メイリオ" panose="020B0604030504040204" pitchFamily="50" charset="-128"/>
                <a:cs typeface="SimSun"/>
              </a:endParaRPr>
            </a:p>
          </p:txBody>
        </p:sp>
        <p:sp>
          <p:nvSpPr>
            <p:cNvPr id="187" name="object 5">
              <a:extLst>
                <a:ext uri="{FF2B5EF4-FFF2-40B4-BE49-F238E27FC236}">
                  <a16:creationId xmlns:a16="http://schemas.microsoft.com/office/drawing/2014/main" id="{D0FD43A5-9B0D-430C-BA61-F9CD63946E58}"/>
                </a:ext>
              </a:extLst>
            </p:cNvPr>
            <p:cNvSpPr txBox="1"/>
            <p:nvPr/>
          </p:nvSpPr>
          <p:spPr>
            <a:xfrm>
              <a:off x="848979" y="1705821"/>
              <a:ext cx="97155" cy="113190"/>
            </a:xfrm>
            <a:prstGeom prst="rect">
              <a:avLst/>
            </a:prstGeom>
          </p:spPr>
          <p:txBody>
            <a:bodyPr vert="horz" wrap="square" lIns="0" tIns="12700" rIns="0" bIns="0" rtlCol="0">
              <a:spAutoFit/>
            </a:bodyPr>
            <a:lstStyle/>
            <a:p>
              <a:pPr marL="12700">
                <a:lnSpc>
                  <a:spcPct val="100000"/>
                </a:lnSpc>
                <a:spcBef>
                  <a:spcPts val="100"/>
                </a:spcBef>
              </a:pPr>
              <a:r>
                <a:rPr sz="850" spc="135" dirty="0">
                  <a:solidFill>
                    <a:srgbClr val="231F20"/>
                  </a:solidFill>
                  <a:latin typeface="メイリオ" panose="020B0604030504040204" pitchFamily="50" charset="-128"/>
                  <a:ea typeface="メイリオ" panose="020B0604030504040204" pitchFamily="50" charset="-128"/>
                  <a:cs typeface="SimSun"/>
                </a:rPr>
                <a:t>0</a:t>
              </a:r>
              <a:endParaRPr sz="850">
                <a:latin typeface="メイリオ" panose="020B0604030504040204" pitchFamily="50" charset="-128"/>
                <a:ea typeface="メイリオ" panose="020B0604030504040204" pitchFamily="50" charset="-128"/>
                <a:cs typeface="SimSun"/>
              </a:endParaRPr>
            </a:p>
          </p:txBody>
        </p:sp>
        <p:sp>
          <p:nvSpPr>
            <p:cNvPr id="188" name="object 6">
              <a:extLst>
                <a:ext uri="{FF2B5EF4-FFF2-40B4-BE49-F238E27FC236}">
                  <a16:creationId xmlns:a16="http://schemas.microsoft.com/office/drawing/2014/main" id="{0E2290AF-AF76-4D89-BD82-16BAFEDB000F}"/>
                </a:ext>
              </a:extLst>
            </p:cNvPr>
            <p:cNvSpPr txBox="1"/>
            <p:nvPr/>
          </p:nvSpPr>
          <p:spPr>
            <a:xfrm>
              <a:off x="1173623" y="1706726"/>
              <a:ext cx="1915505" cy="113190"/>
            </a:xfrm>
            <a:prstGeom prst="rect">
              <a:avLst/>
            </a:prstGeom>
          </p:spPr>
          <p:txBody>
            <a:bodyPr vert="horz" wrap="square" lIns="0" tIns="12700" rIns="0" bIns="0" rtlCol="0">
              <a:spAutoFit/>
            </a:bodyPr>
            <a:lstStyle/>
            <a:p>
              <a:pPr marL="12700">
                <a:lnSpc>
                  <a:spcPct val="100000"/>
                </a:lnSpc>
                <a:spcBef>
                  <a:spcPts val="100"/>
                </a:spcBef>
              </a:pPr>
              <a:r>
                <a:rPr sz="850" dirty="0">
                  <a:solidFill>
                    <a:srgbClr val="231F20"/>
                  </a:solidFill>
                  <a:latin typeface="メイリオ" panose="020B0604030504040204" pitchFamily="50" charset="-128"/>
                  <a:ea typeface="メイリオ" panose="020B0604030504040204" pitchFamily="50" charset="-128"/>
                  <a:cs typeface="SimSun"/>
                </a:rPr>
                <a:t>20,000</a:t>
              </a:r>
              <a:r>
                <a:rPr sz="850" spc="560" dirty="0">
                  <a:solidFill>
                    <a:srgbClr val="231F20"/>
                  </a:solidFill>
                  <a:latin typeface="メイリオ" panose="020B0604030504040204" pitchFamily="50" charset="-128"/>
                  <a:ea typeface="メイリオ" panose="020B0604030504040204" pitchFamily="50" charset="-128"/>
                  <a:cs typeface="SimSun"/>
                </a:rPr>
                <a:t> </a:t>
              </a:r>
              <a:r>
                <a:rPr lang="ja-JP" altLang="en-US" sz="850" spc="560" dirty="0">
                  <a:solidFill>
                    <a:srgbClr val="231F20"/>
                  </a:solidFill>
                  <a:latin typeface="メイリオ" panose="020B0604030504040204" pitchFamily="50" charset="-128"/>
                  <a:ea typeface="メイリオ" panose="020B0604030504040204" pitchFamily="50" charset="-128"/>
                  <a:cs typeface="SimSun"/>
                </a:rPr>
                <a:t> </a:t>
              </a:r>
              <a:r>
                <a:rPr sz="850" dirty="0">
                  <a:solidFill>
                    <a:srgbClr val="231F20"/>
                  </a:solidFill>
                  <a:latin typeface="メイリオ" panose="020B0604030504040204" pitchFamily="50" charset="-128"/>
                  <a:ea typeface="メイリオ" panose="020B0604030504040204" pitchFamily="50" charset="-128"/>
                  <a:cs typeface="SimSun"/>
                </a:rPr>
                <a:t>40,000</a:t>
              </a:r>
              <a:r>
                <a:rPr lang="en-US" sz="850" dirty="0">
                  <a:solidFill>
                    <a:srgbClr val="231F20"/>
                  </a:solidFill>
                  <a:latin typeface="メイリオ" panose="020B0604030504040204" pitchFamily="50" charset="-128"/>
                  <a:ea typeface="メイリオ" panose="020B0604030504040204" pitchFamily="50" charset="-128"/>
                  <a:cs typeface="SimSun"/>
                </a:rPr>
                <a:t> </a:t>
              </a:r>
              <a:r>
                <a:rPr sz="850" spc="560" dirty="0">
                  <a:solidFill>
                    <a:srgbClr val="231F20"/>
                  </a:solidFill>
                  <a:latin typeface="メイリオ" panose="020B0604030504040204" pitchFamily="50" charset="-128"/>
                  <a:ea typeface="メイリオ" panose="020B0604030504040204" pitchFamily="50" charset="-128"/>
                  <a:cs typeface="SimSun"/>
                </a:rPr>
                <a:t> </a:t>
              </a:r>
              <a:r>
                <a:rPr sz="850" dirty="0">
                  <a:solidFill>
                    <a:srgbClr val="231F20"/>
                  </a:solidFill>
                  <a:latin typeface="メイリオ" panose="020B0604030504040204" pitchFamily="50" charset="-128"/>
                  <a:ea typeface="メイリオ" panose="020B0604030504040204" pitchFamily="50" charset="-128"/>
                  <a:cs typeface="SimSun"/>
                </a:rPr>
                <a:t>60,000</a:t>
              </a:r>
              <a:r>
                <a:rPr lang="en-US" sz="850" dirty="0">
                  <a:solidFill>
                    <a:srgbClr val="231F20"/>
                  </a:solidFill>
                  <a:latin typeface="メイリオ" panose="020B0604030504040204" pitchFamily="50" charset="-128"/>
                  <a:ea typeface="メイリオ" panose="020B0604030504040204" pitchFamily="50" charset="-128"/>
                  <a:cs typeface="SimSun"/>
                </a:rPr>
                <a:t> </a:t>
              </a:r>
              <a:r>
                <a:rPr sz="850" spc="560" dirty="0">
                  <a:solidFill>
                    <a:srgbClr val="231F20"/>
                  </a:solidFill>
                  <a:latin typeface="メイリオ" panose="020B0604030504040204" pitchFamily="50" charset="-128"/>
                  <a:ea typeface="メイリオ" panose="020B0604030504040204" pitchFamily="50" charset="-128"/>
                  <a:cs typeface="SimSun"/>
                </a:rPr>
                <a:t> </a:t>
              </a:r>
              <a:r>
                <a:rPr sz="850" dirty="0">
                  <a:solidFill>
                    <a:srgbClr val="231F20"/>
                  </a:solidFill>
                  <a:latin typeface="メイリオ" panose="020B0604030504040204" pitchFamily="50" charset="-128"/>
                  <a:ea typeface="メイリオ" panose="020B0604030504040204" pitchFamily="50" charset="-128"/>
                  <a:cs typeface="SimSun"/>
                </a:rPr>
                <a:t>80,000</a:t>
              </a:r>
              <a:endParaRPr sz="850" dirty="0">
                <a:latin typeface="メイリオ" panose="020B0604030504040204" pitchFamily="50" charset="-128"/>
                <a:ea typeface="メイリオ" panose="020B0604030504040204" pitchFamily="50" charset="-128"/>
                <a:cs typeface="SimSun"/>
              </a:endParaRPr>
            </a:p>
          </p:txBody>
        </p:sp>
        <p:grpSp>
          <p:nvGrpSpPr>
            <p:cNvPr id="189" name="object 7">
              <a:extLst>
                <a:ext uri="{FF2B5EF4-FFF2-40B4-BE49-F238E27FC236}">
                  <a16:creationId xmlns:a16="http://schemas.microsoft.com/office/drawing/2014/main" id="{1EB575FB-D7EB-483E-8057-5970B1A50B2A}"/>
                </a:ext>
              </a:extLst>
            </p:cNvPr>
            <p:cNvGrpSpPr/>
            <p:nvPr/>
          </p:nvGrpSpPr>
          <p:grpSpPr>
            <a:xfrm>
              <a:off x="890969" y="244218"/>
              <a:ext cx="3634104" cy="1461135"/>
              <a:chOff x="890969" y="244218"/>
              <a:chExt cx="3634104" cy="1461135"/>
            </a:xfrm>
          </p:grpSpPr>
          <p:sp>
            <p:nvSpPr>
              <p:cNvPr id="234" name="object 8">
                <a:extLst>
                  <a:ext uri="{FF2B5EF4-FFF2-40B4-BE49-F238E27FC236}">
                    <a16:creationId xmlns:a16="http://schemas.microsoft.com/office/drawing/2014/main" id="{6CFA7E99-2AC7-4D54-97C2-CF7165260F30}"/>
                  </a:ext>
                </a:extLst>
              </p:cNvPr>
              <p:cNvSpPr/>
              <p:nvPr/>
            </p:nvSpPr>
            <p:spPr>
              <a:xfrm>
                <a:off x="897319" y="1698967"/>
                <a:ext cx="3621404" cy="0"/>
              </a:xfrm>
              <a:custGeom>
                <a:avLst/>
                <a:gdLst/>
                <a:ahLst/>
                <a:cxnLst/>
                <a:rect l="l" t="t" r="r" b="b"/>
                <a:pathLst>
                  <a:path w="3621404">
                    <a:moveTo>
                      <a:pt x="0" y="0"/>
                    </a:moveTo>
                    <a:lnTo>
                      <a:pt x="3621024" y="0"/>
                    </a:lnTo>
                  </a:path>
                </a:pathLst>
              </a:custGeom>
              <a:ln w="12700">
                <a:solidFill>
                  <a:srgbClr val="939598"/>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35" name="object 9">
                <a:extLst>
                  <a:ext uri="{FF2B5EF4-FFF2-40B4-BE49-F238E27FC236}">
                    <a16:creationId xmlns:a16="http://schemas.microsoft.com/office/drawing/2014/main" id="{4D3DBF6F-5D50-416E-BCEB-5B4DEF25C312}"/>
                  </a:ext>
                </a:extLst>
              </p:cNvPr>
              <p:cNvSpPr/>
              <p:nvPr/>
            </p:nvSpPr>
            <p:spPr>
              <a:xfrm>
                <a:off x="890969" y="250570"/>
                <a:ext cx="12700" cy="1448435"/>
              </a:xfrm>
              <a:custGeom>
                <a:avLst/>
                <a:gdLst/>
                <a:ahLst/>
                <a:cxnLst/>
                <a:rect l="l" t="t" r="r" b="b"/>
                <a:pathLst>
                  <a:path w="12700" h="1448435">
                    <a:moveTo>
                      <a:pt x="0" y="1448396"/>
                    </a:moveTo>
                    <a:lnTo>
                      <a:pt x="12700" y="1448396"/>
                    </a:lnTo>
                    <a:lnTo>
                      <a:pt x="12700" y="0"/>
                    </a:lnTo>
                    <a:lnTo>
                      <a:pt x="0" y="0"/>
                    </a:lnTo>
                    <a:lnTo>
                      <a:pt x="0" y="1448396"/>
                    </a:lnTo>
                    <a:close/>
                  </a:path>
                </a:pathLst>
              </a:custGeom>
              <a:solidFill>
                <a:srgbClr val="939598"/>
              </a:solid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36" name="object 10">
                <a:extLst>
                  <a:ext uri="{FF2B5EF4-FFF2-40B4-BE49-F238E27FC236}">
                    <a16:creationId xmlns:a16="http://schemas.microsoft.com/office/drawing/2014/main" id="{98ACD72B-10F9-4879-A005-1BFD0AC5512D}"/>
                  </a:ext>
                </a:extLst>
              </p:cNvPr>
              <p:cNvSpPr/>
              <p:nvPr/>
            </p:nvSpPr>
            <p:spPr>
              <a:xfrm>
                <a:off x="1349942" y="1686267"/>
                <a:ext cx="0" cy="12700"/>
              </a:xfrm>
              <a:custGeom>
                <a:avLst/>
                <a:gdLst/>
                <a:ahLst/>
                <a:cxnLst/>
                <a:rect l="l" t="t" r="r" b="b"/>
                <a:pathLst>
                  <a:path h="12700">
                    <a:moveTo>
                      <a:pt x="0" y="12700"/>
                    </a:moveTo>
                    <a:lnTo>
                      <a:pt x="0" y="0"/>
                    </a:lnTo>
                  </a:path>
                </a:pathLst>
              </a:custGeom>
              <a:ln w="12700">
                <a:solidFill>
                  <a:srgbClr val="939598"/>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37" name="object 11">
                <a:extLst>
                  <a:ext uri="{FF2B5EF4-FFF2-40B4-BE49-F238E27FC236}">
                    <a16:creationId xmlns:a16="http://schemas.microsoft.com/office/drawing/2014/main" id="{131CAD62-42D0-4E29-BE2E-AFE96502C9AF}"/>
                  </a:ext>
                </a:extLst>
              </p:cNvPr>
              <p:cNvSpPr/>
              <p:nvPr/>
            </p:nvSpPr>
            <p:spPr>
              <a:xfrm>
                <a:off x="1349942" y="275744"/>
                <a:ext cx="0" cy="1385570"/>
              </a:xfrm>
              <a:custGeom>
                <a:avLst/>
                <a:gdLst/>
                <a:ahLst/>
                <a:cxnLst/>
                <a:rect l="l" t="t" r="r" b="b"/>
                <a:pathLst>
                  <a:path h="1385570">
                    <a:moveTo>
                      <a:pt x="0" y="1331497"/>
                    </a:moveTo>
                    <a:lnTo>
                      <a:pt x="0" y="1385557"/>
                    </a:lnTo>
                  </a:path>
                  <a:path h="1385570">
                    <a:moveTo>
                      <a:pt x="0" y="1138381"/>
                    </a:moveTo>
                    <a:lnTo>
                      <a:pt x="0" y="1177001"/>
                    </a:lnTo>
                  </a:path>
                  <a:path h="1385570">
                    <a:moveTo>
                      <a:pt x="0" y="945252"/>
                    </a:moveTo>
                    <a:lnTo>
                      <a:pt x="0" y="983885"/>
                    </a:lnTo>
                  </a:path>
                  <a:path h="1385570">
                    <a:moveTo>
                      <a:pt x="0" y="607292"/>
                    </a:moveTo>
                    <a:lnTo>
                      <a:pt x="0" y="790756"/>
                    </a:lnTo>
                  </a:path>
                  <a:path h="1385570">
                    <a:moveTo>
                      <a:pt x="0" y="414176"/>
                    </a:moveTo>
                    <a:lnTo>
                      <a:pt x="0" y="452796"/>
                    </a:lnTo>
                  </a:path>
                  <a:path h="1385570">
                    <a:moveTo>
                      <a:pt x="0" y="221060"/>
                    </a:moveTo>
                    <a:lnTo>
                      <a:pt x="0" y="259680"/>
                    </a:lnTo>
                  </a:path>
                  <a:path h="1385570">
                    <a:moveTo>
                      <a:pt x="0" y="0"/>
                    </a:moveTo>
                    <a:lnTo>
                      <a:pt x="0" y="66551"/>
                    </a:lnTo>
                  </a:path>
                </a:pathLst>
              </a:custGeom>
              <a:ln w="12700">
                <a:solidFill>
                  <a:srgbClr val="939598"/>
                </a:solidFill>
                <a:prstDash val="sysDot"/>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38" name="object 12">
                <a:extLst>
                  <a:ext uri="{FF2B5EF4-FFF2-40B4-BE49-F238E27FC236}">
                    <a16:creationId xmlns:a16="http://schemas.microsoft.com/office/drawing/2014/main" id="{EF247F63-D07B-439C-A0A0-002E19AC9078}"/>
                  </a:ext>
                </a:extLst>
              </p:cNvPr>
              <p:cNvSpPr/>
              <p:nvPr/>
            </p:nvSpPr>
            <p:spPr>
              <a:xfrm>
                <a:off x="1349942" y="250568"/>
                <a:ext cx="0" cy="12700"/>
              </a:xfrm>
              <a:custGeom>
                <a:avLst/>
                <a:gdLst/>
                <a:ahLst/>
                <a:cxnLst/>
                <a:rect l="l" t="t" r="r" b="b"/>
                <a:pathLst>
                  <a:path h="12700">
                    <a:moveTo>
                      <a:pt x="0" y="12700"/>
                    </a:moveTo>
                    <a:lnTo>
                      <a:pt x="0" y="0"/>
                    </a:lnTo>
                  </a:path>
                </a:pathLst>
              </a:custGeom>
              <a:ln w="12700">
                <a:solidFill>
                  <a:srgbClr val="939598"/>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39" name="object 13">
                <a:extLst>
                  <a:ext uri="{FF2B5EF4-FFF2-40B4-BE49-F238E27FC236}">
                    <a16:creationId xmlns:a16="http://schemas.microsoft.com/office/drawing/2014/main" id="{840C39BB-A1FF-491F-A703-4CA74EA2D03E}"/>
                  </a:ext>
                </a:extLst>
              </p:cNvPr>
              <p:cNvSpPr/>
              <p:nvPr/>
            </p:nvSpPr>
            <p:spPr>
              <a:xfrm>
                <a:off x="1802573" y="1686267"/>
                <a:ext cx="0" cy="12700"/>
              </a:xfrm>
              <a:custGeom>
                <a:avLst/>
                <a:gdLst/>
                <a:ahLst/>
                <a:cxnLst/>
                <a:rect l="l" t="t" r="r" b="b"/>
                <a:pathLst>
                  <a:path h="12700">
                    <a:moveTo>
                      <a:pt x="0" y="12700"/>
                    </a:moveTo>
                    <a:lnTo>
                      <a:pt x="0" y="0"/>
                    </a:lnTo>
                  </a:path>
                </a:pathLst>
              </a:custGeom>
              <a:ln w="12700">
                <a:solidFill>
                  <a:srgbClr val="939598"/>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40" name="object 14">
                <a:extLst>
                  <a:ext uri="{FF2B5EF4-FFF2-40B4-BE49-F238E27FC236}">
                    <a16:creationId xmlns:a16="http://schemas.microsoft.com/office/drawing/2014/main" id="{158CBA9C-D343-49AF-A4C1-270213D1FE64}"/>
                  </a:ext>
                </a:extLst>
              </p:cNvPr>
              <p:cNvSpPr/>
              <p:nvPr/>
            </p:nvSpPr>
            <p:spPr>
              <a:xfrm>
                <a:off x="1802573" y="275744"/>
                <a:ext cx="0" cy="1385570"/>
              </a:xfrm>
              <a:custGeom>
                <a:avLst/>
                <a:gdLst/>
                <a:ahLst/>
                <a:cxnLst/>
                <a:rect l="l" t="t" r="r" b="b"/>
                <a:pathLst>
                  <a:path h="1385570">
                    <a:moveTo>
                      <a:pt x="0" y="1138381"/>
                    </a:moveTo>
                    <a:lnTo>
                      <a:pt x="0" y="1385557"/>
                    </a:lnTo>
                  </a:path>
                  <a:path h="1385570">
                    <a:moveTo>
                      <a:pt x="0" y="945252"/>
                    </a:moveTo>
                    <a:lnTo>
                      <a:pt x="0" y="983885"/>
                    </a:lnTo>
                  </a:path>
                  <a:path h="1385570">
                    <a:moveTo>
                      <a:pt x="0" y="607292"/>
                    </a:moveTo>
                    <a:lnTo>
                      <a:pt x="0" y="790756"/>
                    </a:lnTo>
                  </a:path>
                  <a:path h="1385570">
                    <a:moveTo>
                      <a:pt x="0" y="414176"/>
                    </a:moveTo>
                    <a:lnTo>
                      <a:pt x="0" y="452796"/>
                    </a:lnTo>
                  </a:path>
                  <a:path h="1385570">
                    <a:moveTo>
                      <a:pt x="0" y="221060"/>
                    </a:moveTo>
                    <a:lnTo>
                      <a:pt x="0" y="259680"/>
                    </a:lnTo>
                  </a:path>
                  <a:path h="1385570">
                    <a:moveTo>
                      <a:pt x="0" y="0"/>
                    </a:moveTo>
                    <a:lnTo>
                      <a:pt x="0" y="66551"/>
                    </a:lnTo>
                  </a:path>
                </a:pathLst>
              </a:custGeom>
              <a:ln w="12700">
                <a:solidFill>
                  <a:srgbClr val="939598"/>
                </a:solidFill>
                <a:prstDash val="sysDot"/>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41" name="object 15">
                <a:extLst>
                  <a:ext uri="{FF2B5EF4-FFF2-40B4-BE49-F238E27FC236}">
                    <a16:creationId xmlns:a16="http://schemas.microsoft.com/office/drawing/2014/main" id="{AF78AB3F-AD77-4AD3-84E9-1E7B766761CD}"/>
                  </a:ext>
                </a:extLst>
              </p:cNvPr>
              <p:cNvSpPr/>
              <p:nvPr/>
            </p:nvSpPr>
            <p:spPr>
              <a:xfrm>
                <a:off x="1802573" y="250568"/>
                <a:ext cx="0" cy="12700"/>
              </a:xfrm>
              <a:custGeom>
                <a:avLst/>
                <a:gdLst/>
                <a:ahLst/>
                <a:cxnLst/>
                <a:rect l="l" t="t" r="r" b="b"/>
                <a:pathLst>
                  <a:path h="12700">
                    <a:moveTo>
                      <a:pt x="0" y="12700"/>
                    </a:moveTo>
                    <a:lnTo>
                      <a:pt x="0" y="0"/>
                    </a:lnTo>
                  </a:path>
                </a:pathLst>
              </a:custGeom>
              <a:ln w="12700">
                <a:solidFill>
                  <a:srgbClr val="939598"/>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42" name="object 16">
                <a:extLst>
                  <a:ext uri="{FF2B5EF4-FFF2-40B4-BE49-F238E27FC236}">
                    <a16:creationId xmlns:a16="http://schemas.microsoft.com/office/drawing/2014/main" id="{772CD649-97F9-4410-B336-1BF6862A1BB1}"/>
                  </a:ext>
                </a:extLst>
              </p:cNvPr>
              <p:cNvSpPr/>
              <p:nvPr/>
            </p:nvSpPr>
            <p:spPr>
              <a:xfrm>
                <a:off x="2255202" y="1686267"/>
                <a:ext cx="0" cy="12700"/>
              </a:xfrm>
              <a:custGeom>
                <a:avLst/>
                <a:gdLst/>
                <a:ahLst/>
                <a:cxnLst/>
                <a:rect l="l" t="t" r="r" b="b"/>
                <a:pathLst>
                  <a:path h="12700">
                    <a:moveTo>
                      <a:pt x="0" y="12700"/>
                    </a:moveTo>
                    <a:lnTo>
                      <a:pt x="0" y="0"/>
                    </a:lnTo>
                  </a:path>
                </a:pathLst>
              </a:custGeom>
              <a:ln w="12700">
                <a:solidFill>
                  <a:srgbClr val="939598"/>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43" name="object 17">
                <a:extLst>
                  <a:ext uri="{FF2B5EF4-FFF2-40B4-BE49-F238E27FC236}">
                    <a16:creationId xmlns:a16="http://schemas.microsoft.com/office/drawing/2014/main" id="{1D73BEB7-F432-417A-A8ED-3AE665FBD309}"/>
                  </a:ext>
                </a:extLst>
              </p:cNvPr>
              <p:cNvSpPr/>
              <p:nvPr/>
            </p:nvSpPr>
            <p:spPr>
              <a:xfrm>
                <a:off x="2255202" y="275744"/>
                <a:ext cx="0" cy="1385570"/>
              </a:xfrm>
              <a:custGeom>
                <a:avLst/>
                <a:gdLst/>
                <a:ahLst/>
                <a:cxnLst/>
                <a:rect l="l" t="t" r="r" b="b"/>
                <a:pathLst>
                  <a:path h="1385570">
                    <a:moveTo>
                      <a:pt x="0" y="1138381"/>
                    </a:moveTo>
                    <a:lnTo>
                      <a:pt x="0" y="1385557"/>
                    </a:lnTo>
                  </a:path>
                  <a:path h="1385570">
                    <a:moveTo>
                      <a:pt x="0" y="945252"/>
                    </a:moveTo>
                    <a:lnTo>
                      <a:pt x="0" y="983885"/>
                    </a:lnTo>
                  </a:path>
                  <a:path h="1385570">
                    <a:moveTo>
                      <a:pt x="0" y="414176"/>
                    </a:moveTo>
                    <a:lnTo>
                      <a:pt x="0" y="790756"/>
                    </a:lnTo>
                  </a:path>
                  <a:path h="1385570">
                    <a:moveTo>
                      <a:pt x="0" y="221060"/>
                    </a:moveTo>
                    <a:lnTo>
                      <a:pt x="0" y="259680"/>
                    </a:lnTo>
                  </a:path>
                  <a:path h="1385570">
                    <a:moveTo>
                      <a:pt x="0" y="0"/>
                    </a:moveTo>
                    <a:lnTo>
                      <a:pt x="0" y="66551"/>
                    </a:lnTo>
                  </a:path>
                </a:pathLst>
              </a:custGeom>
              <a:ln w="12700">
                <a:solidFill>
                  <a:srgbClr val="939598"/>
                </a:solidFill>
                <a:prstDash val="sysDot"/>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44" name="object 18">
                <a:extLst>
                  <a:ext uri="{FF2B5EF4-FFF2-40B4-BE49-F238E27FC236}">
                    <a16:creationId xmlns:a16="http://schemas.microsoft.com/office/drawing/2014/main" id="{206576D6-285F-4A70-A3D9-19ADA67C5D80}"/>
                  </a:ext>
                </a:extLst>
              </p:cNvPr>
              <p:cNvSpPr/>
              <p:nvPr/>
            </p:nvSpPr>
            <p:spPr>
              <a:xfrm>
                <a:off x="2255202" y="250568"/>
                <a:ext cx="0" cy="12700"/>
              </a:xfrm>
              <a:custGeom>
                <a:avLst/>
                <a:gdLst/>
                <a:ahLst/>
                <a:cxnLst/>
                <a:rect l="l" t="t" r="r" b="b"/>
                <a:pathLst>
                  <a:path h="12700">
                    <a:moveTo>
                      <a:pt x="0" y="12700"/>
                    </a:moveTo>
                    <a:lnTo>
                      <a:pt x="0" y="0"/>
                    </a:lnTo>
                  </a:path>
                </a:pathLst>
              </a:custGeom>
              <a:ln w="12700">
                <a:solidFill>
                  <a:srgbClr val="939598"/>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45" name="object 19">
                <a:extLst>
                  <a:ext uri="{FF2B5EF4-FFF2-40B4-BE49-F238E27FC236}">
                    <a16:creationId xmlns:a16="http://schemas.microsoft.com/office/drawing/2014/main" id="{1EB9D202-0037-488B-BC7D-4FF6C26B45A7}"/>
                  </a:ext>
                </a:extLst>
              </p:cNvPr>
              <p:cNvSpPr/>
              <p:nvPr/>
            </p:nvSpPr>
            <p:spPr>
              <a:xfrm>
                <a:off x="2707825" y="1686267"/>
                <a:ext cx="0" cy="12700"/>
              </a:xfrm>
              <a:custGeom>
                <a:avLst/>
                <a:gdLst/>
                <a:ahLst/>
                <a:cxnLst/>
                <a:rect l="l" t="t" r="r" b="b"/>
                <a:pathLst>
                  <a:path h="12700">
                    <a:moveTo>
                      <a:pt x="0" y="12700"/>
                    </a:moveTo>
                    <a:lnTo>
                      <a:pt x="0" y="0"/>
                    </a:lnTo>
                  </a:path>
                </a:pathLst>
              </a:custGeom>
              <a:ln w="12700">
                <a:solidFill>
                  <a:srgbClr val="939598"/>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46" name="object 20">
                <a:extLst>
                  <a:ext uri="{FF2B5EF4-FFF2-40B4-BE49-F238E27FC236}">
                    <a16:creationId xmlns:a16="http://schemas.microsoft.com/office/drawing/2014/main" id="{B79D91F0-7536-4FBD-BC15-D19ADC78E044}"/>
                  </a:ext>
                </a:extLst>
              </p:cNvPr>
              <p:cNvSpPr/>
              <p:nvPr/>
            </p:nvSpPr>
            <p:spPr>
              <a:xfrm>
                <a:off x="2707825" y="275744"/>
                <a:ext cx="0" cy="1385570"/>
              </a:xfrm>
              <a:custGeom>
                <a:avLst/>
                <a:gdLst/>
                <a:ahLst/>
                <a:cxnLst/>
                <a:rect l="l" t="t" r="r" b="b"/>
                <a:pathLst>
                  <a:path h="1385570">
                    <a:moveTo>
                      <a:pt x="0" y="1138381"/>
                    </a:moveTo>
                    <a:lnTo>
                      <a:pt x="0" y="1385557"/>
                    </a:lnTo>
                  </a:path>
                  <a:path h="1385570">
                    <a:moveTo>
                      <a:pt x="0" y="945252"/>
                    </a:moveTo>
                    <a:lnTo>
                      <a:pt x="0" y="983885"/>
                    </a:lnTo>
                  </a:path>
                  <a:path h="1385570">
                    <a:moveTo>
                      <a:pt x="0" y="414176"/>
                    </a:moveTo>
                    <a:lnTo>
                      <a:pt x="0" y="790756"/>
                    </a:lnTo>
                  </a:path>
                  <a:path h="1385570">
                    <a:moveTo>
                      <a:pt x="0" y="221060"/>
                    </a:moveTo>
                    <a:lnTo>
                      <a:pt x="0" y="259680"/>
                    </a:lnTo>
                  </a:path>
                  <a:path h="1385570">
                    <a:moveTo>
                      <a:pt x="0" y="0"/>
                    </a:moveTo>
                    <a:lnTo>
                      <a:pt x="0" y="66551"/>
                    </a:lnTo>
                  </a:path>
                </a:pathLst>
              </a:custGeom>
              <a:ln w="12700">
                <a:solidFill>
                  <a:srgbClr val="939598"/>
                </a:solidFill>
                <a:prstDash val="sysDot"/>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47" name="object 21">
                <a:extLst>
                  <a:ext uri="{FF2B5EF4-FFF2-40B4-BE49-F238E27FC236}">
                    <a16:creationId xmlns:a16="http://schemas.microsoft.com/office/drawing/2014/main" id="{78A483E1-FA48-4B7A-9B89-B637FB85CC11}"/>
                  </a:ext>
                </a:extLst>
              </p:cNvPr>
              <p:cNvSpPr/>
              <p:nvPr/>
            </p:nvSpPr>
            <p:spPr>
              <a:xfrm>
                <a:off x="2707825" y="250568"/>
                <a:ext cx="0" cy="12700"/>
              </a:xfrm>
              <a:custGeom>
                <a:avLst/>
                <a:gdLst/>
                <a:ahLst/>
                <a:cxnLst/>
                <a:rect l="l" t="t" r="r" b="b"/>
                <a:pathLst>
                  <a:path h="12700">
                    <a:moveTo>
                      <a:pt x="0" y="12700"/>
                    </a:moveTo>
                    <a:lnTo>
                      <a:pt x="0" y="0"/>
                    </a:lnTo>
                  </a:path>
                </a:pathLst>
              </a:custGeom>
              <a:ln w="12700">
                <a:solidFill>
                  <a:srgbClr val="939598"/>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48" name="object 22">
                <a:extLst>
                  <a:ext uri="{FF2B5EF4-FFF2-40B4-BE49-F238E27FC236}">
                    <a16:creationId xmlns:a16="http://schemas.microsoft.com/office/drawing/2014/main" id="{54C3E037-C5E3-460F-ACAE-4699EE2CF98B}"/>
                  </a:ext>
                </a:extLst>
              </p:cNvPr>
              <p:cNvSpPr/>
              <p:nvPr/>
            </p:nvSpPr>
            <p:spPr>
              <a:xfrm>
                <a:off x="3160462" y="1686267"/>
                <a:ext cx="0" cy="12700"/>
              </a:xfrm>
              <a:custGeom>
                <a:avLst/>
                <a:gdLst/>
                <a:ahLst/>
                <a:cxnLst/>
                <a:rect l="l" t="t" r="r" b="b"/>
                <a:pathLst>
                  <a:path h="12700">
                    <a:moveTo>
                      <a:pt x="0" y="12700"/>
                    </a:moveTo>
                    <a:lnTo>
                      <a:pt x="0" y="0"/>
                    </a:lnTo>
                  </a:path>
                </a:pathLst>
              </a:custGeom>
              <a:ln w="12700">
                <a:solidFill>
                  <a:srgbClr val="939598"/>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49" name="object 23">
                <a:extLst>
                  <a:ext uri="{FF2B5EF4-FFF2-40B4-BE49-F238E27FC236}">
                    <a16:creationId xmlns:a16="http://schemas.microsoft.com/office/drawing/2014/main" id="{CAA8DB8E-6AFD-4477-A37A-88240E08D0AF}"/>
                  </a:ext>
                </a:extLst>
              </p:cNvPr>
              <p:cNvSpPr/>
              <p:nvPr/>
            </p:nvSpPr>
            <p:spPr>
              <a:xfrm>
                <a:off x="3160462" y="275744"/>
                <a:ext cx="0" cy="1385570"/>
              </a:xfrm>
              <a:custGeom>
                <a:avLst/>
                <a:gdLst/>
                <a:ahLst/>
                <a:cxnLst/>
                <a:rect l="l" t="t" r="r" b="b"/>
                <a:pathLst>
                  <a:path h="1385570">
                    <a:moveTo>
                      <a:pt x="0" y="945252"/>
                    </a:moveTo>
                    <a:lnTo>
                      <a:pt x="0" y="1385557"/>
                    </a:lnTo>
                  </a:path>
                  <a:path h="1385570">
                    <a:moveTo>
                      <a:pt x="0" y="414176"/>
                    </a:moveTo>
                    <a:lnTo>
                      <a:pt x="0" y="790756"/>
                    </a:lnTo>
                  </a:path>
                  <a:path h="1385570">
                    <a:moveTo>
                      <a:pt x="0" y="221060"/>
                    </a:moveTo>
                    <a:lnTo>
                      <a:pt x="0" y="259680"/>
                    </a:lnTo>
                  </a:path>
                  <a:path h="1385570">
                    <a:moveTo>
                      <a:pt x="0" y="0"/>
                    </a:moveTo>
                    <a:lnTo>
                      <a:pt x="0" y="66551"/>
                    </a:lnTo>
                  </a:path>
                </a:pathLst>
              </a:custGeom>
              <a:ln w="12700">
                <a:solidFill>
                  <a:srgbClr val="939598"/>
                </a:solidFill>
                <a:prstDash val="sysDot"/>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50" name="object 24">
                <a:extLst>
                  <a:ext uri="{FF2B5EF4-FFF2-40B4-BE49-F238E27FC236}">
                    <a16:creationId xmlns:a16="http://schemas.microsoft.com/office/drawing/2014/main" id="{AE6E03B6-593F-49A5-A7D7-E43C86939574}"/>
                  </a:ext>
                </a:extLst>
              </p:cNvPr>
              <p:cNvSpPr/>
              <p:nvPr/>
            </p:nvSpPr>
            <p:spPr>
              <a:xfrm>
                <a:off x="3160462" y="250568"/>
                <a:ext cx="0" cy="12700"/>
              </a:xfrm>
              <a:custGeom>
                <a:avLst/>
                <a:gdLst/>
                <a:ahLst/>
                <a:cxnLst/>
                <a:rect l="l" t="t" r="r" b="b"/>
                <a:pathLst>
                  <a:path h="12700">
                    <a:moveTo>
                      <a:pt x="0" y="12700"/>
                    </a:moveTo>
                    <a:lnTo>
                      <a:pt x="0" y="0"/>
                    </a:lnTo>
                  </a:path>
                </a:pathLst>
              </a:custGeom>
              <a:ln w="12700">
                <a:solidFill>
                  <a:srgbClr val="939598"/>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51" name="object 25">
                <a:extLst>
                  <a:ext uri="{FF2B5EF4-FFF2-40B4-BE49-F238E27FC236}">
                    <a16:creationId xmlns:a16="http://schemas.microsoft.com/office/drawing/2014/main" id="{55D275D1-D7DB-4CC6-8118-65715AC9DE04}"/>
                  </a:ext>
                </a:extLst>
              </p:cNvPr>
              <p:cNvSpPr/>
              <p:nvPr/>
            </p:nvSpPr>
            <p:spPr>
              <a:xfrm>
                <a:off x="3613085" y="1686267"/>
                <a:ext cx="0" cy="12700"/>
              </a:xfrm>
              <a:custGeom>
                <a:avLst/>
                <a:gdLst/>
                <a:ahLst/>
                <a:cxnLst/>
                <a:rect l="l" t="t" r="r" b="b"/>
                <a:pathLst>
                  <a:path h="12700">
                    <a:moveTo>
                      <a:pt x="0" y="12700"/>
                    </a:moveTo>
                    <a:lnTo>
                      <a:pt x="0" y="0"/>
                    </a:lnTo>
                  </a:path>
                </a:pathLst>
              </a:custGeom>
              <a:ln w="12700">
                <a:solidFill>
                  <a:srgbClr val="939598"/>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52" name="object 26">
                <a:extLst>
                  <a:ext uri="{FF2B5EF4-FFF2-40B4-BE49-F238E27FC236}">
                    <a16:creationId xmlns:a16="http://schemas.microsoft.com/office/drawing/2014/main" id="{BFC746C3-435A-474B-A183-D00ED0455F6B}"/>
                  </a:ext>
                </a:extLst>
              </p:cNvPr>
              <p:cNvSpPr/>
              <p:nvPr/>
            </p:nvSpPr>
            <p:spPr>
              <a:xfrm>
                <a:off x="3613085" y="275744"/>
                <a:ext cx="0" cy="1385570"/>
              </a:xfrm>
              <a:custGeom>
                <a:avLst/>
                <a:gdLst/>
                <a:ahLst/>
                <a:cxnLst/>
                <a:rect l="l" t="t" r="r" b="b"/>
                <a:pathLst>
                  <a:path h="1385570">
                    <a:moveTo>
                      <a:pt x="0" y="945252"/>
                    </a:moveTo>
                    <a:lnTo>
                      <a:pt x="0" y="1385557"/>
                    </a:lnTo>
                  </a:path>
                  <a:path h="1385570">
                    <a:moveTo>
                      <a:pt x="0" y="221060"/>
                    </a:moveTo>
                    <a:lnTo>
                      <a:pt x="0" y="790756"/>
                    </a:lnTo>
                  </a:path>
                  <a:path h="1385570">
                    <a:moveTo>
                      <a:pt x="0" y="0"/>
                    </a:moveTo>
                    <a:lnTo>
                      <a:pt x="0" y="66551"/>
                    </a:lnTo>
                  </a:path>
                </a:pathLst>
              </a:custGeom>
              <a:ln w="12700">
                <a:solidFill>
                  <a:srgbClr val="939598"/>
                </a:solidFill>
                <a:prstDash val="sysDot"/>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53" name="object 27">
                <a:extLst>
                  <a:ext uri="{FF2B5EF4-FFF2-40B4-BE49-F238E27FC236}">
                    <a16:creationId xmlns:a16="http://schemas.microsoft.com/office/drawing/2014/main" id="{32FDBF15-9FD0-46C7-94E3-481FA383C6F0}"/>
                  </a:ext>
                </a:extLst>
              </p:cNvPr>
              <p:cNvSpPr/>
              <p:nvPr/>
            </p:nvSpPr>
            <p:spPr>
              <a:xfrm>
                <a:off x="3613085" y="250568"/>
                <a:ext cx="0" cy="12700"/>
              </a:xfrm>
              <a:custGeom>
                <a:avLst/>
                <a:gdLst/>
                <a:ahLst/>
                <a:cxnLst/>
                <a:rect l="l" t="t" r="r" b="b"/>
                <a:pathLst>
                  <a:path h="12700">
                    <a:moveTo>
                      <a:pt x="0" y="12700"/>
                    </a:moveTo>
                    <a:lnTo>
                      <a:pt x="0" y="0"/>
                    </a:lnTo>
                  </a:path>
                </a:pathLst>
              </a:custGeom>
              <a:ln w="12700">
                <a:solidFill>
                  <a:srgbClr val="939598"/>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54" name="object 28">
                <a:extLst>
                  <a:ext uri="{FF2B5EF4-FFF2-40B4-BE49-F238E27FC236}">
                    <a16:creationId xmlns:a16="http://schemas.microsoft.com/office/drawing/2014/main" id="{95C2D048-C6B5-4747-BE66-C492249FBE47}"/>
                  </a:ext>
                </a:extLst>
              </p:cNvPr>
              <p:cNvSpPr/>
              <p:nvPr/>
            </p:nvSpPr>
            <p:spPr>
              <a:xfrm>
                <a:off x="4065709" y="1686267"/>
                <a:ext cx="0" cy="12700"/>
              </a:xfrm>
              <a:custGeom>
                <a:avLst/>
                <a:gdLst/>
                <a:ahLst/>
                <a:cxnLst/>
                <a:rect l="l" t="t" r="r" b="b"/>
                <a:pathLst>
                  <a:path h="12700">
                    <a:moveTo>
                      <a:pt x="0" y="12700"/>
                    </a:moveTo>
                    <a:lnTo>
                      <a:pt x="0" y="0"/>
                    </a:lnTo>
                  </a:path>
                </a:pathLst>
              </a:custGeom>
              <a:ln w="12700">
                <a:solidFill>
                  <a:srgbClr val="939598"/>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55" name="object 29">
                <a:extLst>
                  <a:ext uri="{FF2B5EF4-FFF2-40B4-BE49-F238E27FC236}">
                    <a16:creationId xmlns:a16="http://schemas.microsoft.com/office/drawing/2014/main" id="{6A155C46-E2A5-486E-9D7D-E9A57F051669}"/>
                  </a:ext>
                </a:extLst>
              </p:cNvPr>
              <p:cNvSpPr/>
              <p:nvPr/>
            </p:nvSpPr>
            <p:spPr>
              <a:xfrm>
                <a:off x="4065709" y="275744"/>
                <a:ext cx="0" cy="1385570"/>
              </a:xfrm>
              <a:custGeom>
                <a:avLst/>
                <a:gdLst/>
                <a:ahLst/>
                <a:cxnLst/>
                <a:rect l="l" t="t" r="r" b="b"/>
                <a:pathLst>
                  <a:path h="1385570">
                    <a:moveTo>
                      <a:pt x="0" y="221060"/>
                    </a:moveTo>
                    <a:lnTo>
                      <a:pt x="0" y="1385557"/>
                    </a:lnTo>
                  </a:path>
                  <a:path h="1385570">
                    <a:moveTo>
                      <a:pt x="0" y="0"/>
                    </a:moveTo>
                    <a:lnTo>
                      <a:pt x="0" y="66551"/>
                    </a:lnTo>
                  </a:path>
                </a:pathLst>
              </a:custGeom>
              <a:ln w="12700">
                <a:solidFill>
                  <a:srgbClr val="939598"/>
                </a:solidFill>
                <a:prstDash val="sysDot"/>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56" name="object 30">
                <a:extLst>
                  <a:ext uri="{FF2B5EF4-FFF2-40B4-BE49-F238E27FC236}">
                    <a16:creationId xmlns:a16="http://schemas.microsoft.com/office/drawing/2014/main" id="{C0B1170D-7CC1-4767-BC62-C8BAC74A74AC}"/>
                  </a:ext>
                </a:extLst>
              </p:cNvPr>
              <p:cNvSpPr/>
              <p:nvPr/>
            </p:nvSpPr>
            <p:spPr>
              <a:xfrm>
                <a:off x="4065709" y="250568"/>
                <a:ext cx="0" cy="12700"/>
              </a:xfrm>
              <a:custGeom>
                <a:avLst/>
                <a:gdLst/>
                <a:ahLst/>
                <a:cxnLst/>
                <a:rect l="l" t="t" r="r" b="b"/>
                <a:pathLst>
                  <a:path h="12700">
                    <a:moveTo>
                      <a:pt x="0" y="12700"/>
                    </a:moveTo>
                    <a:lnTo>
                      <a:pt x="0" y="0"/>
                    </a:lnTo>
                  </a:path>
                </a:pathLst>
              </a:custGeom>
              <a:ln w="12700">
                <a:solidFill>
                  <a:srgbClr val="939598"/>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57" name="object 31">
                <a:extLst>
                  <a:ext uri="{FF2B5EF4-FFF2-40B4-BE49-F238E27FC236}">
                    <a16:creationId xmlns:a16="http://schemas.microsoft.com/office/drawing/2014/main" id="{C1FC97F6-695A-4E41-9723-D49848AA2088}"/>
                  </a:ext>
                </a:extLst>
              </p:cNvPr>
              <p:cNvSpPr/>
              <p:nvPr/>
            </p:nvSpPr>
            <p:spPr>
              <a:xfrm>
                <a:off x="4518344" y="250570"/>
                <a:ext cx="0" cy="1448435"/>
              </a:xfrm>
              <a:custGeom>
                <a:avLst/>
                <a:gdLst/>
                <a:ahLst/>
                <a:cxnLst/>
                <a:rect l="l" t="t" r="r" b="b"/>
                <a:pathLst>
                  <a:path h="1448435">
                    <a:moveTo>
                      <a:pt x="0" y="1448396"/>
                    </a:moveTo>
                    <a:lnTo>
                      <a:pt x="0" y="0"/>
                    </a:lnTo>
                  </a:path>
                </a:pathLst>
              </a:custGeom>
              <a:ln w="12700">
                <a:solidFill>
                  <a:srgbClr val="939598"/>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58" name="object 32">
                <a:extLst>
                  <a:ext uri="{FF2B5EF4-FFF2-40B4-BE49-F238E27FC236}">
                    <a16:creationId xmlns:a16="http://schemas.microsoft.com/office/drawing/2014/main" id="{BB16C81C-8BB1-400D-A7E2-D813A3B8CA25}"/>
                  </a:ext>
                </a:extLst>
              </p:cNvPr>
              <p:cNvSpPr/>
              <p:nvPr/>
            </p:nvSpPr>
            <p:spPr>
              <a:xfrm>
                <a:off x="890969" y="250570"/>
                <a:ext cx="12700" cy="1448435"/>
              </a:xfrm>
              <a:custGeom>
                <a:avLst/>
                <a:gdLst/>
                <a:ahLst/>
                <a:cxnLst/>
                <a:rect l="l" t="t" r="r" b="b"/>
                <a:pathLst>
                  <a:path w="12700" h="1448435">
                    <a:moveTo>
                      <a:pt x="0" y="1448396"/>
                    </a:moveTo>
                    <a:lnTo>
                      <a:pt x="12700" y="1448396"/>
                    </a:lnTo>
                    <a:lnTo>
                      <a:pt x="12700" y="0"/>
                    </a:lnTo>
                    <a:lnTo>
                      <a:pt x="0" y="0"/>
                    </a:lnTo>
                    <a:lnTo>
                      <a:pt x="0" y="1448396"/>
                    </a:lnTo>
                    <a:close/>
                  </a:path>
                </a:pathLst>
              </a:custGeom>
              <a:solidFill>
                <a:srgbClr val="939598"/>
              </a:solid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59" name="object 33">
                <a:extLst>
                  <a:ext uri="{FF2B5EF4-FFF2-40B4-BE49-F238E27FC236}">
                    <a16:creationId xmlns:a16="http://schemas.microsoft.com/office/drawing/2014/main" id="{F63D6DFD-5224-4763-85FE-13FEAC983CC4}"/>
                  </a:ext>
                </a:extLst>
              </p:cNvPr>
              <p:cNvSpPr/>
              <p:nvPr/>
            </p:nvSpPr>
            <p:spPr>
              <a:xfrm>
                <a:off x="897310" y="728541"/>
                <a:ext cx="1010919" cy="154940"/>
              </a:xfrm>
              <a:custGeom>
                <a:avLst/>
                <a:gdLst/>
                <a:ahLst/>
                <a:cxnLst/>
                <a:rect l="l" t="t" r="r" b="b"/>
                <a:pathLst>
                  <a:path w="1010919" h="154940">
                    <a:moveTo>
                      <a:pt x="1010805" y="0"/>
                    </a:moveTo>
                    <a:lnTo>
                      <a:pt x="0" y="0"/>
                    </a:lnTo>
                    <a:lnTo>
                      <a:pt x="0" y="154495"/>
                    </a:lnTo>
                    <a:lnTo>
                      <a:pt x="1010805" y="154495"/>
                    </a:lnTo>
                    <a:lnTo>
                      <a:pt x="1010805" y="0"/>
                    </a:lnTo>
                    <a:close/>
                  </a:path>
                </a:pathLst>
              </a:custGeom>
              <a:solidFill>
                <a:srgbClr val="935CA5"/>
              </a:solid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60" name="object 34">
                <a:extLst>
                  <a:ext uri="{FF2B5EF4-FFF2-40B4-BE49-F238E27FC236}">
                    <a16:creationId xmlns:a16="http://schemas.microsoft.com/office/drawing/2014/main" id="{11154789-79C6-4696-804F-B7AFD5CCE5A9}"/>
                  </a:ext>
                </a:extLst>
              </p:cNvPr>
              <p:cNvSpPr/>
              <p:nvPr/>
            </p:nvSpPr>
            <p:spPr>
              <a:xfrm>
                <a:off x="897313" y="728538"/>
                <a:ext cx="1010919" cy="154940"/>
              </a:xfrm>
              <a:custGeom>
                <a:avLst/>
                <a:gdLst/>
                <a:ahLst/>
                <a:cxnLst/>
                <a:rect l="l" t="t" r="r" b="b"/>
                <a:pathLst>
                  <a:path w="1010919" h="154940">
                    <a:moveTo>
                      <a:pt x="0" y="0"/>
                    </a:moveTo>
                    <a:lnTo>
                      <a:pt x="1010805" y="0"/>
                    </a:lnTo>
                    <a:lnTo>
                      <a:pt x="1010805" y="154495"/>
                    </a:lnTo>
                    <a:lnTo>
                      <a:pt x="0" y="154495"/>
                    </a:lnTo>
                    <a:lnTo>
                      <a:pt x="0" y="0"/>
                    </a:lnTo>
                    <a:close/>
                  </a:path>
                </a:pathLst>
              </a:custGeom>
              <a:ln w="6350">
                <a:solidFill>
                  <a:srgbClr val="935CA5"/>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61" name="object 35">
                <a:extLst>
                  <a:ext uri="{FF2B5EF4-FFF2-40B4-BE49-F238E27FC236}">
                    <a16:creationId xmlns:a16="http://schemas.microsoft.com/office/drawing/2014/main" id="{07DAE3C8-D56B-42DE-A719-176DB080FEC5}"/>
                  </a:ext>
                </a:extLst>
              </p:cNvPr>
              <p:cNvSpPr/>
              <p:nvPr/>
            </p:nvSpPr>
            <p:spPr>
              <a:xfrm>
                <a:off x="897310" y="1452746"/>
                <a:ext cx="869315" cy="154940"/>
              </a:xfrm>
              <a:custGeom>
                <a:avLst/>
                <a:gdLst/>
                <a:ahLst/>
                <a:cxnLst/>
                <a:rect l="l" t="t" r="r" b="b"/>
                <a:pathLst>
                  <a:path w="869314" h="154940">
                    <a:moveTo>
                      <a:pt x="868870" y="0"/>
                    </a:moveTo>
                    <a:lnTo>
                      <a:pt x="0" y="0"/>
                    </a:lnTo>
                    <a:lnTo>
                      <a:pt x="0" y="154495"/>
                    </a:lnTo>
                    <a:lnTo>
                      <a:pt x="868870" y="154495"/>
                    </a:lnTo>
                    <a:lnTo>
                      <a:pt x="868870" y="0"/>
                    </a:lnTo>
                    <a:close/>
                  </a:path>
                </a:pathLst>
              </a:custGeom>
              <a:solidFill>
                <a:srgbClr val="935CA5"/>
              </a:solid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62" name="object 36">
                <a:extLst>
                  <a:ext uri="{FF2B5EF4-FFF2-40B4-BE49-F238E27FC236}">
                    <a16:creationId xmlns:a16="http://schemas.microsoft.com/office/drawing/2014/main" id="{83C51268-C858-4D38-8E9A-F108B65B1BC2}"/>
                  </a:ext>
                </a:extLst>
              </p:cNvPr>
              <p:cNvSpPr/>
              <p:nvPr/>
            </p:nvSpPr>
            <p:spPr>
              <a:xfrm>
                <a:off x="897313" y="1452743"/>
                <a:ext cx="869315" cy="154940"/>
              </a:xfrm>
              <a:custGeom>
                <a:avLst/>
                <a:gdLst/>
                <a:ahLst/>
                <a:cxnLst/>
                <a:rect l="l" t="t" r="r" b="b"/>
                <a:pathLst>
                  <a:path w="869314" h="154940">
                    <a:moveTo>
                      <a:pt x="0" y="0"/>
                    </a:moveTo>
                    <a:lnTo>
                      <a:pt x="868870" y="0"/>
                    </a:lnTo>
                    <a:lnTo>
                      <a:pt x="868870" y="154495"/>
                    </a:lnTo>
                    <a:lnTo>
                      <a:pt x="0" y="154495"/>
                    </a:lnTo>
                    <a:lnTo>
                      <a:pt x="0" y="0"/>
                    </a:lnTo>
                    <a:close/>
                  </a:path>
                </a:pathLst>
              </a:custGeom>
              <a:ln w="6350">
                <a:solidFill>
                  <a:srgbClr val="935CA5"/>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63" name="object 37">
                <a:extLst>
                  <a:ext uri="{FF2B5EF4-FFF2-40B4-BE49-F238E27FC236}">
                    <a16:creationId xmlns:a16="http://schemas.microsoft.com/office/drawing/2014/main" id="{E751A68F-0795-497D-B91D-5FCB3ADE795A}"/>
                  </a:ext>
                </a:extLst>
              </p:cNvPr>
              <p:cNvSpPr/>
              <p:nvPr/>
            </p:nvSpPr>
            <p:spPr>
              <a:xfrm>
                <a:off x="897310" y="535425"/>
                <a:ext cx="2439035" cy="154940"/>
              </a:xfrm>
              <a:custGeom>
                <a:avLst/>
                <a:gdLst/>
                <a:ahLst/>
                <a:cxnLst/>
                <a:rect l="l" t="t" r="r" b="b"/>
                <a:pathLst>
                  <a:path w="2439035" h="154940">
                    <a:moveTo>
                      <a:pt x="2438730" y="0"/>
                    </a:moveTo>
                    <a:lnTo>
                      <a:pt x="0" y="0"/>
                    </a:lnTo>
                    <a:lnTo>
                      <a:pt x="0" y="154495"/>
                    </a:lnTo>
                    <a:lnTo>
                      <a:pt x="2438730" y="154495"/>
                    </a:lnTo>
                    <a:lnTo>
                      <a:pt x="2438730" y="0"/>
                    </a:lnTo>
                    <a:close/>
                  </a:path>
                </a:pathLst>
              </a:custGeom>
              <a:solidFill>
                <a:srgbClr val="389E9E"/>
              </a:solid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64" name="object 38">
                <a:extLst>
                  <a:ext uri="{FF2B5EF4-FFF2-40B4-BE49-F238E27FC236}">
                    <a16:creationId xmlns:a16="http://schemas.microsoft.com/office/drawing/2014/main" id="{97154F06-06A0-450E-B985-3D07A1CA8E92}"/>
                  </a:ext>
                </a:extLst>
              </p:cNvPr>
              <p:cNvSpPr/>
              <p:nvPr/>
            </p:nvSpPr>
            <p:spPr>
              <a:xfrm>
                <a:off x="897313" y="535422"/>
                <a:ext cx="2439035" cy="154940"/>
              </a:xfrm>
              <a:custGeom>
                <a:avLst/>
                <a:gdLst/>
                <a:ahLst/>
                <a:cxnLst/>
                <a:rect l="l" t="t" r="r" b="b"/>
                <a:pathLst>
                  <a:path w="2439035" h="154940">
                    <a:moveTo>
                      <a:pt x="0" y="0"/>
                    </a:moveTo>
                    <a:lnTo>
                      <a:pt x="2438730" y="0"/>
                    </a:lnTo>
                    <a:lnTo>
                      <a:pt x="2438730" y="154495"/>
                    </a:lnTo>
                    <a:lnTo>
                      <a:pt x="0" y="154495"/>
                    </a:lnTo>
                    <a:lnTo>
                      <a:pt x="0" y="0"/>
                    </a:lnTo>
                    <a:close/>
                  </a:path>
                </a:pathLst>
              </a:custGeom>
              <a:ln w="6350">
                <a:solidFill>
                  <a:srgbClr val="389E9E"/>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66" name="object 40">
                <a:extLst>
                  <a:ext uri="{FF2B5EF4-FFF2-40B4-BE49-F238E27FC236}">
                    <a16:creationId xmlns:a16="http://schemas.microsoft.com/office/drawing/2014/main" id="{7D98160C-E652-454D-A9B9-F9F1B2793C34}"/>
                  </a:ext>
                </a:extLst>
              </p:cNvPr>
              <p:cNvSpPr/>
              <p:nvPr/>
            </p:nvSpPr>
            <p:spPr>
              <a:xfrm>
                <a:off x="897313" y="1259627"/>
                <a:ext cx="2081530" cy="154940"/>
              </a:xfrm>
              <a:custGeom>
                <a:avLst/>
                <a:gdLst/>
                <a:ahLst/>
                <a:cxnLst/>
                <a:rect l="l" t="t" r="r" b="b"/>
                <a:pathLst>
                  <a:path w="2081530" h="154940">
                    <a:moveTo>
                      <a:pt x="0" y="0"/>
                    </a:moveTo>
                    <a:lnTo>
                      <a:pt x="2081161" y="0"/>
                    </a:lnTo>
                    <a:lnTo>
                      <a:pt x="2081161" y="154495"/>
                    </a:lnTo>
                    <a:lnTo>
                      <a:pt x="0" y="154495"/>
                    </a:lnTo>
                    <a:lnTo>
                      <a:pt x="0" y="0"/>
                    </a:lnTo>
                    <a:close/>
                  </a:path>
                </a:pathLst>
              </a:custGeom>
              <a:ln w="6349">
                <a:solidFill>
                  <a:srgbClr val="389E9E"/>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67" name="object 41">
                <a:extLst>
                  <a:ext uri="{FF2B5EF4-FFF2-40B4-BE49-F238E27FC236}">
                    <a16:creationId xmlns:a16="http://schemas.microsoft.com/office/drawing/2014/main" id="{A0E0679A-D777-4D55-BF9C-4EBD0E7FB1BC}"/>
                  </a:ext>
                </a:extLst>
              </p:cNvPr>
              <p:cNvSpPr/>
              <p:nvPr/>
            </p:nvSpPr>
            <p:spPr>
              <a:xfrm>
                <a:off x="897310" y="342296"/>
                <a:ext cx="3449954" cy="154940"/>
              </a:xfrm>
              <a:custGeom>
                <a:avLst/>
                <a:gdLst/>
                <a:ahLst/>
                <a:cxnLst/>
                <a:rect l="l" t="t" r="r" b="b"/>
                <a:pathLst>
                  <a:path w="3449954" h="154940">
                    <a:moveTo>
                      <a:pt x="3449548" y="0"/>
                    </a:moveTo>
                    <a:lnTo>
                      <a:pt x="0" y="0"/>
                    </a:lnTo>
                    <a:lnTo>
                      <a:pt x="0" y="154508"/>
                    </a:lnTo>
                    <a:lnTo>
                      <a:pt x="3449548" y="154508"/>
                    </a:lnTo>
                    <a:lnTo>
                      <a:pt x="3449548" y="0"/>
                    </a:lnTo>
                    <a:close/>
                  </a:path>
                </a:pathLst>
              </a:custGeom>
              <a:solidFill>
                <a:srgbClr val="F04E3E"/>
              </a:solid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68" name="object 42">
                <a:extLst>
                  <a:ext uri="{FF2B5EF4-FFF2-40B4-BE49-F238E27FC236}">
                    <a16:creationId xmlns:a16="http://schemas.microsoft.com/office/drawing/2014/main" id="{B000D208-2DBD-44CC-8CE8-84F30ACDB863}"/>
                  </a:ext>
                </a:extLst>
              </p:cNvPr>
              <p:cNvSpPr/>
              <p:nvPr/>
            </p:nvSpPr>
            <p:spPr>
              <a:xfrm>
                <a:off x="897313" y="342293"/>
                <a:ext cx="3449954" cy="154940"/>
              </a:xfrm>
              <a:custGeom>
                <a:avLst/>
                <a:gdLst/>
                <a:ahLst/>
                <a:cxnLst/>
                <a:rect l="l" t="t" r="r" b="b"/>
                <a:pathLst>
                  <a:path w="3449954" h="154940">
                    <a:moveTo>
                      <a:pt x="0" y="0"/>
                    </a:moveTo>
                    <a:lnTo>
                      <a:pt x="3449548" y="0"/>
                    </a:lnTo>
                    <a:lnTo>
                      <a:pt x="3449548" y="154508"/>
                    </a:lnTo>
                    <a:lnTo>
                      <a:pt x="0" y="154508"/>
                    </a:lnTo>
                    <a:lnTo>
                      <a:pt x="0" y="0"/>
                    </a:lnTo>
                    <a:close/>
                  </a:path>
                </a:pathLst>
              </a:custGeom>
              <a:ln w="6350">
                <a:solidFill>
                  <a:srgbClr val="F04E3E"/>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70" name="object 44">
                <a:extLst>
                  <a:ext uri="{FF2B5EF4-FFF2-40B4-BE49-F238E27FC236}">
                    <a16:creationId xmlns:a16="http://schemas.microsoft.com/office/drawing/2014/main" id="{157C3921-5072-4FEB-823E-E92FFB20EB36}"/>
                  </a:ext>
                </a:extLst>
              </p:cNvPr>
              <p:cNvSpPr/>
              <p:nvPr/>
            </p:nvSpPr>
            <p:spPr>
              <a:xfrm>
                <a:off x="897313" y="1066498"/>
                <a:ext cx="2950210" cy="154940"/>
              </a:xfrm>
              <a:custGeom>
                <a:avLst/>
                <a:gdLst/>
                <a:ahLst/>
                <a:cxnLst/>
                <a:rect l="l" t="t" r="r" b="b"/>
                <a:pathLst>
                  <a:path w="2950210" h="154940">
                    <a:moveTo>
                      <a:pt x="0" y="0"/>
                    </a:moveTo>
                    <a:lnTo>
                      <a:pt x="2950019" y="0"/>
                    </a:lnTo>
                    <a:lnTo>
                      <a:pt x="2950019" y="154495"/>
                    </a:lnTo>
                    <a:lnTo>
                      <a:pt x="0" y="154495"/>
                    </a:lnTo>
                    <a:lnTo>
                      <a:pt x="0" y="0"/>
                    </a:lnTo>
                    <a:close/>
                  </a:path>
                </a:pathLst>
              </a:custGeom>
              <a:ln w="6350">
                <a:solidFill>
                  <a:srgbClr val="F04E3E"/>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69" name="object 43">
                <a:extLst>
                  <a:ext uri="{FF2B5EF4-FFF2-40B4-BE49-F238E27FC236}">
                    <a16:creationId xmlns:a16="http://schemas.microsoft.com/office/drawing/2014/main" id="{062A5F9E-4197-4813-874C-B2EDBC7A3750}"/>
                  </a:ext>
                </a:extLst>
              </p:cNvPr>
              <p:cNvSpPr/>
              <p:nvPr/>
            </p:nvSpPr>
            <p:spPr>
              <a:xfrm>
                <a:off x="897310" y="1066501"/>
                <a:ext cx="2950210" cy="154940"/>
              </a:xfrm>
              <a:custGeom>
                <a:avLst/>
                <a:gdLst/>
                <a:ahLst/>
                <a:cxnLst/>
                <a:rect l="l" t="t" r="r" b="b"/>
                <a:pathLst>
                  <a:path w="2950210" h="154940">
                    <a:moveTo>
                      <a:pt x="2950019" y="0"/>
                    </a:moveTo>
                    <a:lnTo>
                      <a:pt x="0" y="0"/>
                    </a:lnTo>
                    <a:lnTo>
                      <a:pt x="0" y="154495"/>
                    </a:lnTo>
                    <a:lnTo>
                      <a:pt x="2950019" y="154495"/>
                    </a:lnTo>
                    <a:lnTo>
                      <a:pt x="2950019" y="0"/>
                    </a:lnTo>
                    <a:close/>
                  </a:path>
                </a:pathLst>
              </a:custGeom>
              <a:solidFill>
                <a:srgbClr val="F04E3E"/>
              </a:solid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65" name="object 39">
                <a:extLst>
                  <a:ext uri="{FF2B5EF4-FFF2-40B4-BE49-F238E27FC236}">
                    <a16:creationId xmlns:a16="http://schemas.microsoft.com/office/drawing/2014/main" id="{3CA4C38A-BC77-4D3A-803A-90B74082D17F}"/>
                  </a:ext>
                </a:extLst>
              </p:cNvPr>
              <p:cNvSpPr/>
              <p:nvPr/>
            </p:nvSpPr>
            <p:spPr>
              <a:xfrm>
                <a:off x="897310" y="1259630"/>
                <a:ext cx="2081530" cy="154940"/>
              </a:xfrm>
              <a:custGeom>
                <a:avLst/>
                <a:gdLst/>
                <a:ahLst/>
                <a:cxnLst/>
                <a:rect l="l" t="t" r="r" b="b"/>
                <a:pathLst>
                  <a:path w="2081530" h="154940">
                    <a:moveTo>
                      <a:pt x="2081161" y="0"/>
                    </a:moveTo>
                    <a:lnTo>
                      <a:pt x="0" y="0"/>
                    </a:lnTo>
                    <a:lnTo>
                      <a:pt x="0" y="154495"/>
                    </a:lnTo>
                    <a:lnTo>
                      <a:pt x="2081161" y="154495"/>
                    </a:lnTo>
                    <a:lnTo>
                      <a:pt x="2081161" y="0"/>
                    </a:lnTo>
                    <a:close/>
                  </a:path>
                </a:pathLst>
              </a:custGeom>
              <a:solidFill>
                <a:srgbClr val="389E9E"/>
              </a:solid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grpSp>
        <p:grpSp>
          <p:nvGrpSpPr>
            <p:cNvPr id="190" name="object 45">
              <a:extLst>
                <a:ext uri="{FF2B5EF4-FFF2-40B4-BE49-F238E27FC236}">
                  <a16:creationId xmlns:a16="http://schemas.microsoft.com/office/drawing/2014/main" id="{9E8B3475-F5E7-4F9C-A186-E61BADB27C8A}"/>
                </a:ext>
              </a:extLst>
            </p:cNvPr>
            <p:cNvGrpSpPr/>
            <p:nvPr/>
          </p:nvGrpSpPr>
          <p:grpSpPr>
            <a:xfrm>
              <a:off x="2800065" y="53076"/>
              <a:ext cx="233045" cy="142240"/>
              <a:chOff x="2800065" y="53076"/>
              <a:chExt cx="233045" cy="142240"/>
            </a:xfrm>
          </p:grpSpPr>
          <p:sp>
            <p:nvSpPr>
              <p:cNvPr id="232" name="object 46">
                <a:extLst>
                  <a:ext uri="{FF2B5EF4-FFF2-40B4-BE49-F238E27FC236}">
                    <a16:creationId xmlns:a16="http://schemas.microsoft.com/office/drawing/2014/main" id="{624F1764-7952-4825-B44C-FFC4DC259768}"/>
                  </a:ext>
                </a:extLst>
              </p:cNvPr>
              <p:cNvSpPr/>
              <p:nvPr/>
            </p:nvSpPr>
            <p:spPr>
              <a:xfrm>
                <a:off x="2803237" y="56254"/>
                <a:ext cx="226695" cy="135890"/>
              </a:xfrm>
              <a:custGeom>
                <a:avLst/>
                <a:gdLst/>
                <a:ahLst/>
                <a:cxnLst/>
                <a:rect l="l" t="t" r="r" b="b"/>
                <a:pathLst>
                  <a:path w="226694" h="135890">
                    <a:moveTo>
                      <a:pt x="226301" y="0"/>
                    </a:moveTo>
                    <a:lnTo>
                      <a:pt x="0" y="0"/>
                    </a:lnTo>
                    <a:lnTo>
                      <a:pt x="0" y="135788"/>
                    </a:lnTo>
                    <a:lnTo>
                      <a:pt x="226301" y="135788"/>
                    </a:lnTo>
                    <a:lnTo>
                      <a:pt x="226301" y="0"/>
                    </a:lnTo>
                    <a:close/>
                  </a:path>
                </a:pathLst>
              </a:custGeom>
              <a:solidFill>
                <a:srgbClr val="935CA5"/>
              </a:solid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33" name="object 47">
                <a:extLst>
                  <a:ext uri="{FF2B5EF4-FFF2-40B4-BE49-F238E27FC236}">
                    <a16:creationId xmlns:a16="http://schemas.microsoft.com/office/drawing/2014/main" id="{0F1B5A64-691A-448F-9482-D92A5D382459}"/>
                  </a:ext>
                </a:extLst>
              </p:cNvPr>
              <p:cNvSpPr/>
              <p:nvPr/>
            </p:nvSpPr>
            <p:spPr>
              <a:xfrm>
                <a:off x="2803240" y="56251"/>
                <a:ext cx="226695" cy="135890"/>
              </a:xfrm>
              <a:custGeom>
                <a:avLst/>
                <a:gdLst/>
                <a:ahLst/>
                <a:cxnLst/>
                <a:rect l="l" t="t" r="r" b="b"/>
                <a:pathLst>
                  <a:path w="226694" h="135890">
                    <a:moveTo>
                      <a:pt x="0" y="0"/>
                    </a:moveTo>
                    <a:lnTo>
                      <a:pt x="226301" y="0"/>
                    </a:lnTo>
                    <a:lnTo>
                      <a:pt x="226301" y="135788"/>
                    </a:lnTo>
                    <a:lnTo>
                      <a:pt x="0" y="135788"/>
                    </a:lnTo>
                    <a:lnTo>
                      <a:pt x="0" y="0"/>
                    </a:lnTo>
                    <a:close/>
                  </a:path>
                </a:pathLst>
              </a:custGeom>
              <a:ln w="6350">
                <a:solidFill>
                  <a:srgbClr val="935CA5"/>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grpSp>
        <p:grpSp>
          <p:nvGrpSpPr>
            <p:cNvPr id="191" name="object 48">
              <a:extLst>
                <a:ext uri="{FF2B5EF4-FFF2-40B4-BE49-F238E27FC236}">
                  <a16:creationId xmlns:a16="http://schemas.microsoft.com/office/drawing/2014/main" id="{E05873C8-8345-48F2-8A6A-2601F02F9BD0}"/>
                </a:ext>
              </a:extLst>
            </p:cNvPr>
            <p:cNvGrpSpPr/>
            <p:nvPr/>
          </p:nvGrpSpPr>
          <p:grpSpPr>
            <a:xfrm>
              <a:off x="1799394" y="53076"/>
              <a:ext cx="233045" cy="142240"/>
              <a:chOff x="1799394" y="53076"/>
              <a:chExt cx="233045" cy="142240"/>
            </a:xfrm>
          </p:grpSpPr>
          <p:sp>
            <p:nvSpPr>
              <p:cNvPr id="230" name="object 49">
                <a:extLst>
                  <a:ext uri="{FF2B5EF4-FFF2-40B4-BE49-F238E27FC236}">
                    <a16:creationId xmlns:a16="http://schemas.microsoft.com/office/drawing/2014/main" id="{C0307B8A-9C0F-4DF4-B797-9233EB1B9332}"/>
                  </a:ext>
                </a:extLst>
              </p:cNvPr>
              <p:cNvSpPr/>
              <p:nvPr/>
            </p:nvSpPr>
            <p:spPr>
              <a:xfrm>
                <a:off x="1802566" y="56254"/>
                <a:ext cx="226695" cy="135890"/>
              </a:xfrm>
              <a:custGeom>
                <a:avLst/>
                <a:gdLst/>
                <a:ahLst/>
                <a:cxnLst/>
                <a:rect l="l" t="t" r="r" b="b"/>
                <a:pathLst>
                  <a:path w="226694" h="135890">
                    <a:moveTo>
                      <a:pt x="226313" y="0"/>
                    </a:moveTo>
                    <a:lnTo>
                      <a:pt x="0" y="0"/>
                    </a:lnTo>
                    <a:lnTo>
                      <a:pt x="0" y="135788"/>
                    </a:lnTo>
                    <a:lnTo>
                      <a:pt x="226313" y="135788"/>
                    </a:lnTo>
                    <a:lnTo>
                      <a:pt x="226313" y="0"/>
                    </a:lnTo>
                    <a:close/>
                  </a:path>
                </a:pathLst>
              </a:custGeom>
              <a:solidFill>
                <a:srgbClr val="389E9E"/>
              </a:solid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31" name="object 50">
                <a:extLst>
                  <a:ext uri="{FF2B5EF4-FFF2-40B4-BE49-F238E27FC236}">
                    <a16:creationId xmlns:a16="http://schemas.microsoft.com/office/drawing/2014/main" id="{AB8F026E-DF78-4BEE-B64C-6936DAE21170}"/>
                  </a:ext>
                </a:extLst>
              </p:cNvPr>
              <p:cNvSpPr/>
              <p:nvPr/>
            </p:nvSpPr>
            <p:spPr>
              <a:xfrm>
                <a:off x="1802569" y="56251"/>
                <a:ext cx="226695" cy="135890"/>
              </a:xfrm>
              <a:custGeom>
                <a:avLst/>
                <a:gdLst/>
                <a:ahLst/>
                <a:cxnLst/>
                <a:rect l="l" t="t" r="r" b="b"/>
                <a:pathLst>
                  <a:path w="226694" h="135890">
                    <a:moveTo>
                      <a:pt x="0" y="0"/>
                    </a:moveTo>
                    <a:lnTo>
                      <a:pt x="226314" y="0"/>
                    </a:lnTo>
                    <a:lnTo>
                      <a:pt x="226314" y="135788"/>
                    </a:lnTo>
                    <a:lnTo>
                      <a:pt x="0" y="135788"/>
                    </a:lnTo>
                    <a:lnTo>
                      <a:pt x="0" y="0"/>
                    </a:lnTo>
                    <a:close/>
                  </a:path>
                </a:pathLst>
              </a:custGeom>
              <a:ln w="6350">
                <a:solidFill>
                  <a:srgbClr val="389E9E"/>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grpSp>
        <p:grpSp>
          <p:nvGrpSpPr>
            <p:cNvPr id="192" name="object 51">
              <a:extLst>
                <a:ext uri="{FF2B5EF4-FFF2-40B4-BE49-F238E27FC236}">
                  <a16:creationId xmlns:a16="http://schemas.microsoft.com/office/drawing/2014/main" id="{72220101-3AA0-427C-8FA5-F08DE4FCD235}"/>
                </a:ext>
              </a:extLst>
            </p:cNvPr>
            <p:cNvGrpSpPr/>
            <p:nvPr/>
          </p:nvGrpSpPr>
          <p:grpSpPr>
            <a:xfrm>
              <a:off x="894138" y="53076"/>
              <a:ext cx="233045" cy="142240"/>
              <a:chOff x="894138" y="53076"/>
              <a:chExt cx="233045" cy="142240"/>
            </a:xfrm>
          </p:grpSpPr>
          <p:sp>
            <p:nvSpPr>
              <p:cNvPr id="228" name="object 52">
                <a:extLst>
                  <a:ext uri="{FF2B5EF4-FFF2-40B4-BE49-F238E27FC236}">
                    <a16:creationId xmlns:a16="http://schemas.microsoft.com/office/drawing/2014/main" id="{6B89F87E-626D-4970-9E20-7724FBCC7CC8}"/>
                  </a:ext>
                </a:extLst>
              </p:cNvPr>
              <p:cNvSpPr/>
              <p:nvPr/>
            </p:nvSpPr>
            <p:spPr>
              <a:xfrm>
                <a:off x="897310" y="56254"/>
                <a:ext cx="226695" cy="135890"/>
              </a:xfrm>
              <a:custGeom>
                <a:avLst/>
                <a:gdLst/>
                <a:ahLst/>
                <a:cxnLst/>
                <a:rect l="l" t="t" r="r" b="b"/>
                <a:pathLst>
                  <a:path w="226694" h="135890">
                    <a:moveTo>
                      <a:pt x="226313" y="0"/>
                    </a:moveTo>
                    <a:lnTo>
                      <a:pt x="0" y="0"/>
                    </a:lnTo>
                    <a:lnTo>
                      <a:pt x="0" y="135788"/>
                    </a:lnTo>
                    <a:lnTo>
                      <a:pt x="226313" y="135788"/>
                    </a:lnTo>
                    <a:lnTo>
                      <a:pt x="226313" y="0"/>
                    </a:lnTo>
                    <a:close/>
                  </a:path>
                </a:pathLst>
              </a:custGeom>
              <a:solidFill>
                <a:srgbClr val="F04E3E"/>
              </a:solid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29" name="object 53">
                <a:extLst>
                  <a:ext uri="{FF2B5EF4-FFF2-40B4-BE49-F238E27FC236}">
                    <a16:creationId xmlns:a16="http://schemas.microsoft.com/office/drawing/2014/main" id="{DDCC5820-B776-4DFA-8852-3A8BCF05A2A0}"/>
                  </a:ext>
                </a:extLst>
              </p:cNvPr>
              <p:cNvSpPr/>
              <p:nvPr/>
            </p:nvSpPr>
            <p:spPr>
              <a:xfrm>
                <a:off x="897313" y="56251"/>
                <a:ext cx="226695" cy="135890"/>
              </a:xfrm>
              <a:custGeom>
                <a:avLst/>
                <a:gdLst/>
                <a:ahLst/>
                <a:cxnLst/>
                <a:rect l="l" t="t" r="r" b="b"/>
                <a:pathLst>
                  <a:path w="226694" h="135890">
                    <a:moveTo>
                      <a:pt x="0" y="0"/>
                    </a:moveTo>
                    <a:lnTo>
                      <a:pt x="226314" y="0"/>
                    </a:lnTo>
                    <a:lnTo>
                      <a:pt x="226314" y="135788"/>
                    </a:lnTo>
                    <a:lnTo>
                      <a:pt x="0" y="135788"/>
                    </a:lnTo>
                    <a:lnTo>
                      <a:pt x="0" y="0"/>
                    </a:lnTo>
                    <a:close/>
                  </a:path>
                </a:pathLst>
              </a:custGeom>
              <a:ln w="6350">
                <a:solidFill>
                  <a:srgbClr val="F04E3E"/>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grpSp>
        <p:sp>
          <p:nvSpPr>
            <p:cNvPr id="193" name="object 57">
              <a:extLst>
                <a:ext uri="{FF2B5EF4-FFF2-40B4-BE49-F238E27FC236}">
                  <a16:creationId xmlns:a16="http://schemas.microsoft.com/office/drawing/2014/main" id="{9E1176D5-09D9-450E-95D9-DCBDD8246A0F}"/>
                </a:ext>
              </a:extLst>
            </p:cNvPr>
            <p:cNvSpPr txBox="1"/>
            <p:nvPr/>
          </p:nvSpPr>
          <p:spPr>
            <a:xfrm>
              <a:off x="2332188" y="378014"/>
              <a:ext cx="466090" cy="113190"/>
            </a:xfrm>
            <a:prstGeom prst="rect">
              <a:avLst/>
            </a:prstGeom>
          </p:spPr>
          <p:txBody>
            <a:bodyPr vert="horz" wrap="square" lIns="0" tIns="12700" rIns="0" bIns="0" rtlCol="0">
              <a:spAutoFit/>
            </a:bodyPr>
            <a:lstStyle/>
            <a:p>
              <a:pPr marL="12700">
                <a:lnSpc>
                  <a:spcPct val="100000"/>
                </a:lnSpc>
                <a:spcBef>
                  <a:spcPts val="100"/>
                </a:spcBef>
              </a:pPr>
              <a:r>
                <a:rPr sz="850" spc="-5" dirty="0">
                  <a:solidFill>
                    <a:srgbClr val="FFFFFF"/>
                  </a:solidFill>
                  <a:latin typeface="メイリオ" panose="020B0604030504040204" pitchFamily="50" charset="-128"/>
                  <a:ea typeface="メイリオ" panose="020B0604030504040204" pitchFamily="50" charset="-128"/>
                  <a:cs typeface="Lucida Sans Unicode"/>
                </a:rPr>
                <a:t>152,423</a:t>
              </a:r>
              <a:endParaRPr sz="850" dirty="0">
                <a:latin typeface="メイリオ" panose="020B0604030504040204" pitchFamily="50" charset="-128"/>
                <a:ea typeface="メイリオ" panose="020B0604030504040204" pitchFamily="50" charset="-128"/>
                <a:cs typeface="Lucida Sans Unicode"/>
              </a:endParaRPr>
            </a:p>
          </p:txBody>
        </p:sp>
        <p:sp>
          <p:nvSpPr>
            <p:cNvPr id="194" name="object 58">
              <a:extLst>
                <a:ext uri="{FF2B5EF4-FFF2-40B4-BE49-F238E27FC236}">
                  <a16:creationId xmlns:a16="http://schemas.microsoft.com/office/drawing/2014/main" id="{A9BFBC8D-6575-4F96-BE7D-022C0C507D49}"/>
                </a:ext>
              </a:extLst>
            </p:cNvPr>
            <p:cNvSpPr txBox="1"/>
            <p:nvPr/>
          </p:nvSpPr>
          <p:spPr>
            <a:xfrm>
              <a:off x="1894574" y="558167"/>
              <a:ext cx="466090" cy="113190"/>
            </a:xfrm>
            <a:prstGeom prst="rect">
              <a:avLst/>
            </a:prstGeom>
          </p:spPr>
          <p:txBody>
            <a:bodyPr vert="horz" wrap="square" lIns="0" tIns="12700" rIns="0" bIns="0" rtlCol="0">
              <a:spAutoFit/>
            </a:bodyPr>
            <a:lstStyle/>
            <a:p>
              <a:pPr marL="12700">
                <a:lnSpc>
                  <a:spcPct val="100000"/>
                </a:lnSpc>
                <a:spcBef>
                  <a:spcPts val="100"/>
                </a:spcBef>
              </a:pPr>
              <a:r>
                <a:rPr sz="850" spc="-5" dirty="0">
                  <a:solidFill>
                    <a:srgbClr val="FFFFFF"/>
                  </a:solidFill>
                  <a:latin typeface="メイリオ" panose="020B0604030504040204" pitchFamily="50" charset="-128"/>
                  <a:ea typeface="メイリオ" panose="020B0604030504040204" pitchFamily="50" charset="-128"/>
                  <a:cs typeface="Lucida Sans Unicode"/>
                </a:rPr>
                <a:t>107,759</a:t>
              </a:r>
              <a:endParaRPr sz="850" dirty="0">
                <a:latin typeface="メイリオ" panose="020B0604030504040204" pitchFamily="50" charset="-128"/>
                <a:ea typeface="メイリオ" panose="020B0604030504040204" pitchFamily="50" charset="-128"/>
                <a:cs typeface="Lucida Sans Unicode"/>
              </a:endParaRPr>
            </a:p>
          </p:txBody>
        </p:sp>
        <p:sp>
          <p:nvSpPr>
            <p:cNvPr id="195" name="object 59">
              <a:extLst>
                <a:ext uri="{FF2B5EF4-FFF2-40B4-BE49-F238E27FC236}">
                  <a16:creationId xmlns:a16="http://schemas.microsoft.com/office/drawing/2014/main" id="{021C0977-612D-4114-BE1A-2BF89059F67C}"/>
                </a:ext>
              </a:extLst>
            </p:cNvPr>
            <p:cNvSpPr txBox="1"/>
            <p:nvPr/>
          </p:nvSpPr>
          <p:spPr>
            <a:xfrm>
              <a:off x="1197869" y="738320"/>
              <a:ext cx="398145" cy="113190"/>
            </a:xfrm>
            <a:prstGeom prst="rect">
              <a:avLst/>
            </a:prstGeom>
          </p:spPr>
          <p:txBody>
            <a:bodyPr vert="horz" wrap="square" lIns="0" tIns="12700" rIns="0" bIns="0" rtlCol="0">
              <a:spAutoFit/>
            </a:bodyPr>
            <a:lstStyle/>
            <a:p>
              <a:pPr marL="12700">
                <a:lnSpc>
                  <a:spcPct val="100000"/>
                </a:lnSpc>
                <a:spcBef>
                  <a:spcPts val="100"/>
                </a:spcBef>
              </a:pPr>
              <a:r>
                <a:rPr sz="850" spc="-5" dirty="0">
                  <a:solidFill>
                    <a:srgbClr val="FFFFFF"/>
                  </a:solidFill>
                  <a:latin typeface="メイリオ" panose="020B0604030504040204" pitchFamily="50" charset="-128"/>
                  <a:ea typeface="メイリオ" panose="020B0604030504040204" pitchFamily="50" charset="-128"/>
                  <a:cs typeface="Lucida Sans Unicode"/>
                </a:rPr>
                <a:t>44,664</a:t>
              </a:r>
              <a:endParaRPr sz="850">
                <a:latin typeface="メイリオ" panose="020B0604030504040204" pitchFamily="50" charset="-128"/>
                <a:ea typeface="メイリオ" panose="020B0604030504040204" pitchFamily="50" charset="-128"/>
                <a:cs typeface="Lucida Sans Unicode"/>
              </a:endParaRPr>
            </a:p>
          </p:txBody>
        </p:sp>
        <p:sp>
          <p:nvSpPr>
            <p:cNvPr id="196" name="object 60">
              <a:extLst>
                <a:ext uri="{FF2B5EF4-FFF2-40B4-BE49-F238E27FC236}">
                  <a16:creationId xmlns:a16="http://schemas.microsoft.com/office/drawing/2014/main" id="{375F4B92-F7B4-487D-B825-2EA6A6720966}"/>
                </a:ext>
              </a:extLst>
            </p:cNvPr>
            <p:cNvSpPr txBox="1"/>
            <p:nvPr/>
          </p:nvSpPr>
          <p:spPr>
            <a:xfrm>
              <a:off x="2176453" y="1098625"/>
              <a:ext cx="466090" cy="113190"/>
            </a:xfrm>
            <a:prstGeom prst="rect">
              <a:avLst/>
            </a:prstGeom>
          </p:spPr>
          <p:txBody>
            <a:bodyPr vert="horz" wrap="square" lIns="0" tIns="12700" rIns="0" bIns="0" rtlCol="0">
              <a:spAutoFit/>
            </a:bodyPr>
            <a:lstStyle/>
            <a:p>
              <a:pPr marL="12700">
                <a:lnSpc>
                  <a:spcPct val="100000"/>
                </a:lnSpc>
                <a:spcBef>
                  <a:spcPts val="100"/>
                </a:spcBef>
              </a:pPr>
              <a:r>
                <a:rPr sz="850" spc="-5" dirty="0">
                  <a:solidFill>
                    <a:srgbClr val="FFFFFF"/>
                  </a:solidFill>
                  <a:latin typeface="メイリオ" panose="020B0604030504040204" pitchFamily="50" charset="-128"/>
                  <a:ea typeface="メイリオ" panose="020B0604030504040204" pitchFamily="50" charset="-128"/>
                  <a:cs typeface="Lucida Sans Unicode"/>
                </a:rPr>
                <a:t>130,351</a:t>
              </a:r>
              <a:endParaRPr sz="850" dirty="0">
                <a:latin typeface="メイリオ" panose="020B0604030504040204" pitchFamily="50" charset="-128"/>
                <a:ea typeface="メイリオ" panose="020B0604030504040204" pitchFamily="50" charset="-128"/>
                <a:cs typeface="Lucida Sans Unicode"/>
              </a:endParaRPr>
            </a:p>
          </p:txBody>
        </p:sp>
        <p:sp>
          <p:nvSpPr>
            <p:cNvPr id="197" name="object 61">
              <a:extLst>
                <a:ext uri="{FF2B5EF4-FFF2-40B4-BE49-F238E27FC236}">
                  <a16:creationId xmlns:a16="http://schemas.microsoft.com/office/drawing/2014/main" id="{67865282-7FBC-4C8F-832A-41FD42965400}"/>
                </a:ext>
              </a:extLst>
            </p:cNvPr>
            <p:cNvSpPr txBox="1"/>
            <p:nvPr/>
          </p:nvSpPr>
          <p:spPr>
            <a:xfrm>
              <a:off x="1740459" y="1278778"/>
              <a:ext cx="398145" cy="113190"/>
            </a:xfrm>
            <a:prstGeom prst="rect">
              <a:avLst/>
            </a:prstGeom>
          </p:spPr>
          <p:txBody>
            <a:bodyPr vert="horz" wrap="square" lIns="0" tIns="12700" rIns="0" bIns="0" rtlCol="0">
              <a:spAutoFit/>
            </a:bodyPr>
            <a:lstStyle/>
            <a:p>
              <a:pPr marL="12700">
                <a:lnSpc>
                  <a:spcPct val="100000"/>
                </a:lnSpc>
                <a:spcBef>
                  <a:spcPts val="100"/>
                </a:spcBef>
              </a:pPr>
              <a:r>
                <a:rPr sz="850" spc="-5" dirty="0">
                  <a:solidFill>
                    <a:srgbClr val="FFFFFF"/>
                  </a:solidFill>
                  <a:latin typeface="メイリオ" panose="020B0604030504040204" pitchFamily="50" charset="-128"/>
                  <a:ea typeface="メイリオ" panose="020B0604030504040204" pitchFamily="50" charset="-128"/>
                  <a:cs typeface="Lucida Sans Unicode"/>
                </a:rPr>
                <a:t>91,959</a:t>
              </a:r>
              <a:endParaRPr sz="850" dirty="0">
                <a:latin typeface="メイリオ" panose="020B0604030504040204" pitchFamily="50" charset="-128"/>
                <a:ea typeface="メイリオ" panose="020B0604030504040204" pitchFamily="50" charset="-128"/>
                <a:cs typeface="Lucida Sans Unicode"/>
              </a:endParaRPr>
            </a:p>
          </p:txBody>
        </p:sp>
        <p:pic>
          <p:nvPicPr>
            <p:cNvPr id="198" name="object 62">
              <a:extLst>
                <a:ext uri="{FF2B5EF4-FFF2-40B4-BE49-F238E27FC236}">
                  <a16:creationId xmlns:a16="http://schemas.microsoft.com/office/drawing/2014/main" id="{C6499118-EAB5-4D50-98A0-C5243156B3D4}"/>
                </a:ext>
              </a:extLst>
            </p:cNvPr>
            <p:cNvPicPr/>
            <p:nvPr/>
          </p:nvPicPr>
          <p:blipFill>
            <a:blip r:embed="rId2" cstate="print"/>
            <a:stretch>
              <a:fillRect/>
            </a:stretch>
          </p:blipFill>
          <p:spPr>
            <a:xfrm>
              <a:off x="2246039" y="1554512"/>
              <a:ext cx="85597" cy="124612"/>
            </a:xfrm>
            <a:prstGeom prst="rect">
              <a:avLst/>
            </a:prstGeom>
          </p:spPr>
        </p:pic>
        <p:sp>
          <p:nvSpPr>
            <p:cNvPr id="199" name="object 63">
              <a:extLst>
                <a:ext uri="{FF2B5EF4-FFF2-40B4-BE49-F238E27FC236}">
                  <a16:creationId xmlns:a16="http://schemas.microsoft.com/office/drawing/2014/main" id="{5771AF70-4326-4C1F-9ACA-CC03AC50462D}"/>
                </a:ext>
              </a:extLst>
            </p:cNvPr>
            <p:cNvSpPr txBox="1"/>
            <p:nvPr/>
          </p:nvSpPr>
          <p:spPr>
            <a:xfrm>
              <a:off x="1935946" y="1525075"/>
              <a:ext cx="408305" cy="138455"/>
            </a:xfrm>
            <a:prstGeom prst="rect">
              <a:avLst/>
            </a:prstGeom>
          </p:spPr>
          <p:txBody>
            <a:bodyPr vert="horz" wrap="square" lIns="0" tIns="13970" rIns="0" bIns="0" rtlCol="0">
              <a:spAutoFit/>
            </a:bodyPr>
            <a:lstStyle/>
            <a:p>
              <a:pPr marL="12700">
                <a:lnSpc>
                  <a:spcPct val="100000"/>
                </a:lnSpc>
                <a:spcBef>
                  <a:spcPts val="110"/>
                </a:spcBef>
              </a:pPr>
              <a:r>
                <a:rPr sz="1050" b="1" dirty="0">
                  <a:solidFill>
                    <a:srgbClr val="935CA5"/>
                  </a:solidFill>
                  <a:latin typeface="メイリオ" panose="020B0604030504040204" pitchFamily="50" charset="-128"/>
                  <a:ea typeface="メイリオ" panose="020B0604030504040204" pitchFamily="50" charset="-128"/>
                  <a:cs typeface="Tahoma"/>
                </a:rPr>
                <a:t>6,272</a:t>
              </a:r>
              <a:endParaRPr sz="1050">
                <a:latin typeface="メイリオ" panose="020B0604030504040204" pitchFamily="50" charset="-128"/>
                <a:ea typeface="メイリオ" panose="020B0604030504040204" pitchFamily="50" charset="-128"/>
                <a:cs typeface="Tahoma"/>
              </a:endParaRPr>
            </a:p>
          </p:txBody>
        </p:sp>
        <p:sp>
          <p:nvSpPr>
            <p:cNvPr id="200" name="object 64">
              <a:extLst>
                <a:ext uri="{FF2B5EF4-FFF2-40B4-BE49-F238E27FC236}">
                  <a16:creationId xmlns:a16="http://schemas.microsoft.com/office/drawing/2014/main" id="{ADCBBE9A-2D7D-4AED-96F6-820DCED3A9C0}"/>
                </a:ext>
              </a:extLst>
            </p:cNvPr>
            <p:cNvSpPr txBox="1"/>
            <p:nvPr/>
          </p:nvSpPr>
          <p:spPr>
            <a:xfrm>
              <a:off x="1136373" y="1452019"/>
              <a:ext cx="398145" cy="113190"/>
            </a:xfrm>
            <a:prstGeom prst="rect">
              <a:avLst/>
            </a:prstGeom>
          </p:spPr>
          <p:txBody>
            <a:bodyPr vert="horz" wrap="square" lIns="0" tIns="12700" rIns="0" bIns="0" rtlCol="0">
              <a:spAutoFit/>
            </a:bodyPr>
            <a:lstStyle/>
            <a:p>
              <a:pPr marL="12700">
                <a:lnSpc>
                  <a:spcPct val="100000"/>
                </a:lnSpc>
                <a:spcBef>
                  <a:spcPts val="100"/>
                </a:spcBef>
              </a:pPr>
              <a:r>
                <a:rPr sz="850" spc="-5" dirty="0">
                  <a:solidFill>
                    <a:srgbClr val="FFFFFF"/>
                  </a:solidFill>
                  <a:latin typeface="メイリオ" panose="020B0604030504040204" pitchFamily="50" charset="-128"/>
                  <a:ea typeface="メイリオ" panose="020B0604030504040204" pitchFamily="50" charset="-128"/>
                  <a:cs typeface="Lucida Sans Unicode"/>
                </a:rPr>
                <a:t>38,392</a:t>
              </a:r>
              <a:endParaRPr sz="850" dirty="0">
                <a:latin typeface="メイリオ" panose="020B0604030504040204" pitchFamily="50" charset="-128"/>
                <a:ea typeface="メイリオ" panose="020B0604030504040204" pitchFamily="50" charset="-128"/>
                <a:cs typeface="Lucida Sans Unicode"/>
              </a:endParaRPr>
            </a:p>
          </p:txBody>
        </p:sp>
        <p:grpSp>
          <p:nvGrpSpPr>
            <p:cNvPr id="201" name="object 65">
              <a:extLst>
                <a:ext uri="{FF2B5EF4-FFF2-40B4-BE49-F238E27FC236}">
                  <a16:creationId xmlns:a16="http://schemas.microsoft.com/office/drawing/2014/main" id="{6DBCE459-5FC4-4D8B-B295-DFEA9E916FCC}"/>
                </a:ext>
              </a:extLst>
            </p:cNvPr>
            <p:cNvGrpSpPr/>
            <p:nvPr/>
          </p:nvGrpSpPr>
          <p:grpSpPr>
            <a:xfrm>
              <a:off x="1776398" y="683563"/>
              <a:ext cx="1611630" cy="1020444"/>
              <a:chOff x="1776398" y="683563"/>
              <a:chExt cx="1611630" cy="1020444"/>
            </a:xfrm>
          </p:grpSpPr>
          <p:sp>
            <p:nvSpPr>
              <p:cNvPr id="218" name="object 66">
                <a:extLst>
                  <a:ext uri="{FF2B5EF4-FFF2-40B4-BE49-F238E27FC236}">
                    <a16:creationId xmlns:a16="http://schemas.microsoft.com/office/drawing/2014/main" id="{55E7013F-12AA-4214-A7BC-7A847982BD47}"/>
                  </a:ext>
                </a:extLst>
              </p:cNvPr>
              <p:cNvSpPr/>
              <p:nvPr/>
            </p:nvSpPr>
            <p:spPr>
              <a:xfrm>
                <a:off x="1812853" y="1630035"/>
                <a:ext cx="55244" cy="0"/>
              </a:xfrm>
              <a:custGeom>
                <a:avLst/>
                <a:gdLst/>
                <a:ahLst/>
                <a:cxnLst/>
                <a:rect l="l" t="t" r="r" b="b"/>
                <a:pathLst>
                  <a:path w="55244">
                    <a:moveTo>
                      <a:pt x="0" y="0"/>
                    </a:moveTo>
                    <a:lnTo>
                      <a:pt x="55029" y="0"/>
                    </a:lnTo>
                  </a:path>
                </a:pathLst>
              </a:custGeom>
              <a:ln w="12700">
                <a:solidFill>
                  <a:srgbClr val="935CA5"/>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19" name="object 67">
                <a:extLst>
                  <a:ext uri="{FF2B5EF4-FFF2-40B4-BE49-F238E27FC236}">
                    <a16:creationId xmlns:a16="http://schemas.microsoft.com/office/drawing/2014/main" id="{C5F9A023-E4DE-4AD6-9260-D4F576D572CB}"/>
                  </a:ext>
                </a:extLst>
              </p:cNvPr>
              <p:cNvSpPr/>
              <p:nvPr/>
            </p:nvSpPr>
            <p:spPr>
              <a:xfrm>
                <a:off x="1776392" y="1604701"/>
                <a:ext cx="128270" cy="50800"/>
              </a:xfrm>
              <a:custGeom>
                <a:avLst/>
                <a:gdLst/>
                <a:ahLst/>
                <a:cxnLst/>
                <a:rect l="l" t="t" r="r" b="b"/>
                <a:pathLst>
                  <a:path w="128269" h="50800">
                    <a:moveTo>
                      <a:pt x="43865" y="0"/>
                    </a:moveTo>
                    <a:lnTo>
                      <a:pt x="0" y="25336"/>
                    </a:lnTo>
                    <a:lnTo>
                      <a:pt x="43865" y="50660"/>
                    </a:lnTo>
                    <a:lnTo>
                      <a:pt x="43865" y="0"/>
                    </a:lnTo>
                    <a:close/>
                  </a:path>
                  <a:path w="128269" h="50800">
                    <a:moveTo>
                      <a:pt x="127927" y="25336"/>
                    </a:moveTo>
                    <a:lnTo>
                      <a:pt x="84061" y="0"/>
                    </a:lnTo>
                    <a:lnTo>
                      <a:pt x="84061" y="50660"/>
                    </a:lnTo>
                    <a:lnTo>
                      <a:pt x="127927" y="25336"/>
                    </a:lnTo>
                    <a:close/>
                  </a:path>
                </a:pathLst>
              </a:custGeom>
              <a:solidFill>
                <a:srgbClr val="935CA5"/>
              </a:solid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20" name="object 68">
                <a:extLst>
                  <a:ext uri="{FF2B5EF4-FFF2-40B4-BE49-F238E27FC236}">
                    <a16:creationId xmlns:a16="http://schemas.microsoft.com/office/drawing/2014/main" id="{1BFA46F0-C7FD-47D6-B3E8-F69C972CE00A}"/>
                  </a:ext>
                </a:extLst>
              </p:cNvPr>
              <p:cNvSpPr/>
              <p:nvPr/>
            </p:nvSpPr>
            <p:spPr>
              <a:xfrm>
                <a:off x="2983989" y="1402155"/>
                <a:ext cx="0" cy="12700"/>
              </a:xfrm>
              <a:custGeom>
                <a:avLst/>
                <a:gdLst/>
                <a:ahLst/>
                <a:cxnLst/>
                <a:rect l="l" t="t" r="r" b="b"/>
                <a:pathLst>
                  <a:path h="12700">
                    <a:moveTo>
                      <a:pt x="0" y="0"/>
                    </a:moveTo>
                    <a:lnTo>
                      <a:pt x="0" y="12700"/>
                    </a:lnTo>
                  </a:path>
                </a:pathLst>
              </a:custGeom>
              <a:ln w="12700">
                <a:solidFill>
                  <a:srgbClr val="389E9E"/>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21" name="object 69">
                <a:extLst>
                  <a:ext uri="{FF2B5EF4-FFF2-40B4-BE49-F238E27FC236}">
                    <a16:creationId xmlns:a16="http://schemas.microsoft.com/office/drawing/2014/main" id="{5380EB90-E2F9-4F02-A225-649053C11826}"/>
                  </a:ext>
                </a:extLst>
              </p:cNvPr>
              <p:cNvSpPr/>
              <p:nvPr/>
            </p:nvSpPr>
            <p:spPr>
              <a:xfrm>
                <a:off x="2983989" y="1439350"/>
                <a:ext cx="0" cy="233045"/>
              </a:xfrm>
              <a:custGeom>
                <a:avLst/>
                <a:gdLst/>
                <a:ahLst/>
                <a:cxnLst/>
                <a:rect l="l" t="t" r="r" b="b"/>
                <a:pathLst>
                  <a:path h="233044">
                    <a:moveTo>
                      <a:pt x="0" y="0"/>
                    </a:moveTo>
                    <a:lnTo>
                      <a:pt x="0" y="232765"/>
                    </a:lnTo>
                  </a:path>
                </a:pathLst>
              </a:custGeom>
              <a:ln w="12700">
                <a:solidFill>
                  <a:srgbClr val="389E9E"/>
                </a:solidFill>
                <a:prstDash val="sysDot"/>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22" name="object 70">
                <a:extLst>
                  <a:ext uri="{FF2B5EF4-FFF2-40B4-BE49-F238E27FC236}">
                    <a16:creationId xmlns:a16="http://schemas.microsoft.com/office/drawing/2014/main" id="{F06D8211-502B-496D-90EA-B676E7648AAB}"/>
                  </a:ext>
                </a:extLst>
              </p:cNvPr>
              <p:cNvSpPr/>
              <p:nvPr/>
            </p:nvSpPr>
            <p:spPr>
              <a:xfrm>
                <a:off x="2983989" y="1684370"/>
                <a:ext cx="0" cy="12700"/>
              </a:xfrm>
              <a:custGeom>
                <a:avLst/>
                <a:gdLst/>
                <a:ahLst/>
                <a:cxnLst/>
                <a:rect l="l" t="t" r="r" b="b"/>
                <a:pathLst>
                  <a:path h="12700">
                    <a:moveTo>
                      <a:pt x="0" y="0"/>
                    </a:moveTo>
                    <a:lnTo>
                      <a:pt x="0" y="12700"/>
                    </a:lnTo>
                  </a:path>
                </a:pathLst>
              </a:custGeom>
              <a:ln w="12700">
                <a:solidFill>
                  <a:srgbClr val="389E9E"/>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23" name="object 71">
                <a:extLst>
                  <a:ext uri="{FF2B5EF4-FFF2-40B4-BE49-F238E27FC236}">
                    <a16:creationId xmlns:a16="http://schemas.microsoft.com/office/drawing/2014/main" id="{497FA0C4-29E4-489C-A625-824A085A0697}"/>
                  </a:ext>
                </a:extLst>
              </p:cNvPr>
              <p:cNvSpPr/>
              <p:nvPr/>
            </p:nvSpPr>
            <p:spPr>
              <a:xfrm>
                <a:off x="3342702" y="689913"/>
                <a:ext cx="0" cy="12700"/>
              </a:xfrm>
              <a:custGeom>
                <a:avLst/>
                <a:gdLst/>
                <a:ahLst/>
                <a:cxnLst/>
                <a:rect l="l" t="t" r="r" b="b"/>
                <a:pathLst>
                  <a:path h="12700">
                    <a:moveTo>
                      <a:pt x="0" y="0"/>
                    </a:moveTo>
                    <a:lnTo>
                      <a:pt x="0" y="12700"/>
                    </a:lnTo>
                  </a:path>
                </a:pathLst>
              </a:custGeom>
              <a:ln w="12700">
                <a:solidFill>
                  <a:srgbClr val="389E9E"/>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24" name="object 72">
                <a:extLst>
                  <a:ext uri="{FF2B5EF4-FFF2-40B4-BE49-F238E27FC236}">
                    <a16:creationId xmlns:a16="http://schemas.microsoft.com/office/drawing/2014/main" id="{4AC7EA8C-BD60-44B9-AE85-6B6B1ABE7D45}"/>
                  </a:ext>
                </a:extLst>
              </p:cNvPr>
              <p:cNvSpPr/>
              <p:nvPr/>
            </p:nvSpPr>
            <p:spPr>
              <a:xfrm>
                <a:off x="3342702" y="727789"/>
                <a:ext cx="0" cy="944244"/>
              </a:xfrm>
              <a:custGeom>
                <a:avLst/>
                <a:gdLst/>
                <a:ahLst/>
                <a:cxnLst/>
                <a:rect l="l" t="t" r="r" b="b"/>
                <a:pathLst>
                  <a:path h="944244">
                    <a:moveTo>
                      <a:pt x="0" y="0"/>
                    </a:moveTo>
                    <a:lnTo>
                      <a:pt x="0" y="943991"/>
                    </a:lnTo>
                  </a:path>
                </a:pathLst>
              </a:custGeom>
              <a:ln w="28575">
                <a:solidFill>
                  <a:srgbClr val="389E9E"/>
                </a:solidFill>
                <a:prstDash val="sysDot"/>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25" name="object 73">
                <a:extLst>
                  <a:ext uri="{FF2B5EF4-FFF2-40B4-BE49-F238E27FC236}">
                    <a16:creationId xmlns:a16="http://schemas.microsoft.com/office/drawing/2014/main" id="{23E36D5E-25F0-42FD-9EC0-A84342EABFD0}"/>
                  </a:ext>
                </a:extLst>
              </p:cNvPr>
              <p:cNvSpPr/>
              <p:nvPr/>
            </p:nvSpPr>
            <p:spPr>
              <a:xfrm>
                <a:off x="3342702" y="1684370"/>
                <a:ext cx="0" cy="12700"/>
              </a:xfrm>
              <a:custGeom>
                <a:avLst/>
                <a:gdLst/>
                <a:ahLst/>
                <a:cxnLst/>
                <a:rect l="l" t="t" r="r" b="b"/>
                <a:pathLst>
                  <a:path h="12700">
                    <a:moveTo>
                      <a:pt x="0" y="0"/>
                    </a:moveTo>
                    <a:lnTo>
                      <a:pt x="0" y="12700"/>
                    </a:lnTo>
                  </a:path>
                </a:pathLst>
              </a:custGeom>
              <a:ln w="12700">
                <a:solidFill>
                  <a:srgbClr val="389E9E"/>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pic>
            <p:nvPicPr>
              <p:cNvPr id="226" name="object 74">
                <a:extLst>
                  <a:ext uri="{FF2B5EF4-FFF2-40B4-BE49-F238E27FC236}">
                    <a16:creationId xmlns:a16="http://schemas.microsoft.com/office/drawing/2014/main" id="{5D4493FD-C1FD-4275-989C-C01B91C61754}"/>
                  </a:ext>
                </a:extLst>
              </p:cNvPr>
              <p:cNvPicPr/>
              <p:nvPr/>
            </p:nvPicPr>
            <p:blipFill>
              <a:blip r:embed="rId3" cstate="print"/>
              <a:stretch>
                <a:fillRect/>
              </a:stretch>
            </p:blipFill>
            <p:spPr>
              <a:xfrm>
                <a:off x="3089128" y="1443327"/>
                <a:ext cx="86283" cy="124752"/>
              </a:xfrm>
              <a:prstGeom prst="rect">
                <a:avLst/>
              </a:prstGeom>
            </p:spPr>
          </p:pic>
          <p:pic>
            <p:nvPicPr>
              <p:cNvPr id="227" name="object 75">
                <a:extLst>
                  <a:ext uri="{FF2B5EF4-FFF2-40B4-BE49-F238E27FC236}">
                    <a16:creationId xmlns:a16="http://schemas.microsoft.com/office/drawing/2014/main" id="{8A3B0830-D699-4BF3-9B85-2BB89E740DE6}"/>
                  </a:ext>
                </a:extLst>
              </p:cNvPr>
              <p:cNvPicPr/>
              <p:nvPr/>
            </p:nvPicPr>
            <p:blipFill>
              <a:blip r:embed="rId4" cstate="print"/>
              <a:stretch>
                <a:fillRect/>
              </a:stretch>
            </p:blipFill>
            <p:spPr>
              <a:xfrm>
                <a:off x="3301758" y="1440498"/>
                <a:ext cx="86271" cy="127584"/>
              </a:xfrm>
              <a:prstGeom prst="rect">
                <a:avLst/>
              </a:prstGeom>
            </p:spPr>
          </p:pic>
        </p:grpSp>
        <p:sp>
          <p:nvSpPr>
            <p:cNvPr id="202" name="object 76">
              <a:extLst>
                <a:ext uri="{FF2B5EF4-FFF2-40B4-BE49-F238E27FC236}">
                  <a16:creationId xmlns:a16="http://schemas.microsoft.com/office/drawing/2014/main" id="{CCE27C06-311E-4BA8-80A2-E9710A31406C}"/>
                </a:ext>
              </a:extLst>
            </p:cNvPr>
            <p:cNvSpPr txBox="1"/>
            <p:nvPr/>
          </p:nvSpPr>
          <p:spPr>
            <a:xfrm>
              <a:off x="2992067" y="1411060"/>
              <a:ext cx="493395" cy="138455"/>
            </a:xfrm>
            <a:prstGeom prst="rect">
              <a:avLst/>
            </a:prstGeom>
          </p:spPr>
          <p:txBody>
            <a:bodyPr vert="horz" wrap="square" lIns="0" tIns="13970" rIns="0" bIns="0" rtlCol="0">
              <a:spAutoFit/>
            </a:bodyPr>
            <a:lstStyle/>
            <a:p>
              <a:pPr marL="12700">
                <a:lnSpc>
                  <a:spcPct val="100000"/>
                </a:lnSpc>
                <a:spcBef>
                  <a:spcPts val="110"/>
                </a:spcBef>
              </a:pPr>
              <a:r>
                <a:rPr sz="1050" b="1" dirty="0">
                  <a:solidFill>
                    <a:srgbClr val="389E9E"/>
                  </a:solidFill>
                  <a:latin typeface="メイリオ" panose="020B0604030504040204" pitchFamily="50" charset="-128"/>
                  <a:ea typeface="メイリオ" panose="020B0604030504040204" pitchFamily="50" charset="-128"/>
                  <a:cs typeface="Tahoma"/>
                </a:rPr>
                <a:t>15,800</a:t>
              </a:r>
              <a:endParaRPr sz="1050">
                <a:latin typeface="メイリオ" panose="020B0604030504040204" pitchFamily="50" charset="-128"/>
                <a:ea typeface="メイリオ" panose="020B0604030504040204" pitchFamily="50" charset="-128"/>
                <a:cs typeface="Tahoma"/>
              </a:endParaRPr>
            </a:p>
          </p:txBody>
        </p:sp>
        <p:grpSp>
          <p:nvGrpSpPr>
            <p:cNvPr id="203" name="object 77">
              <a:extLst>
                <a:ext uri="{FF2B5EF4-FFF2-40B4-BE49-F238E27FC236}">
                  <a16:creationId xmlns:a16="http://schemas.microsoft.com/office/drawing/2014/main" id="{9080C76C-51B1-423B-888B-D603CD07F059}"/>
                </a:ext>
              </a:extLst>
            </p:cNvPr>
            <p:cNvGrpSpPr/>
            <p:nvPr/>
          </p:nvGrpSpPr>
          <p:grpSpPr>
            <a:xfrm>
              <a:off x="2994209" y="496945"/>
              <a:ext cx="1362710" cy="1206500"/>
              <a:chOff x="2994209" y="496945"/>
              <a:chExt cx="1362710" cy="1206500"/>
            </a:xfrm>
          </p:grpSpPr>
          <p:sp>
            <p:nvSpPr>
              <p:cNvPr id="208" name="object 78">
                <a:extLst>
                  <a:ext uri="{FF2B5EF4-FFF2-40B4-BE49-F238E27FC236}">
                    <a16:creationId xmlns:a16="http://schemas.microsoft.com/office/drawing/2014/main" id="{F45CF948-122B-4E25-8344-285C2952BC5A}"/>
                  </a:ext>
                </a:extLst>
              </p:cNvPr>
              <p:cNvSpPr/>
              <p:nvPr/>
            </p:nvSpPr>
            <p:spPr>
              <a:xfrm>
                <a:off x="3030659" y="1630035"/>
                <a:ext cx="270510" cy="0"/>
              </a:xfrm>
              <a:custGeom>
                <a:avLst/>
                <a:gdLst/>
                <a:ahLst/>
                <a:cxnLst/>
                <a:rect l="l" t="t" r="r" b="b"/>
                <a:pathLst>
                  <a:path w="270510">
                    <a:moveTo>
                      <a:pt x="0" y="0"/>
                    </a:moveTo>
                    <a:lnTo>
                      <a:pt x="269963" y="0"/>
                    </a:lnTo>
                  </a:path>
                </a:pathLst>
              </a:custGeom>
              <a:ln w="12700">
                <a:solidFill>
                  <a:srgbClr val="389E9E"/>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09" name="object 79">
                <a:extLst>
                  <a:ext uri="{FF2B5EF4-FFF2-40B4-BE49-F238E27FC236}">
                    <a16:creationId xmlns:a16="http://schemas.microsoft.com/office/drawing/2014/main" id="{C00119CD-91A1-4282-BA3E-B77890B2156C}"/>
                  </a:ext>
                </a:extLst>
              </p:cNvPr>
              <p:cNvSpPr/>
              <p:nvPr/>
            </p:nvSpPr>
            <p:spPr>
              <a:xfrm>
                <a:off x="2994208" y="1604701"/>
                <a:ext cx="342900" cy="50800"/>
              </a:xfrm>
              <a:custGeom>
                <a:avLst/>
                <a:gdLst/>
                <a:ahLst/>
                <a:cxnLst/>
                <a:rect l="l" t="t" r="r" b="b"/>
                <a:pathLst>
                  <a:path w="342900" h="50800">
                    <a:moveTo>
                      <a:pt x="43865" y="0"/>
                    </a:moveTo>
                    <a:lnTo>
                      <a:pt x="0" y="25336"/>
                    </a:lnTo>
                    <a:lnTo>
                      <a:pt x="43865" y="50660"/>
                    </a:lnTo>
                    <a:lnTo>
                      <a:pt x="43865" y="0"/>
                    </a:lnTo>
                    <a:close/>
                  </a:path>
                  <a:path w="342900" h="50800">
                    <a:moveTo>
                      <a:pt x="342861" y="25336"/>
                    </a:moveTo>
                    <a:lnTo>
                      <a:pt x="299008" y="0"/>
                    </a:lnTo>
                    <a:lnTo>
                      <a:pt x="299008" y="50660"/>
                    </a:lnTo>
                    <a:lnTo>
                      <a:pt x="342861" y="25336"/>
                    </a:lnTo>
                    <a:close/>
                  </a:path>
                </a:pathLst>
              </a:custGeom>
              <a:solidFill>
                <a:srgbClr val="389E9E"/>
              </a:solid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10" name="object 80">
                <a:extLst>
                  <a:ext uri="{FF2B5EF4-FFF2-40B4-BE49-F238E27FC236}">
                    <a16:creationId xmlns:a16="http://schemas.microsoft.com/office/drawing/2014/main" id="{36F408DD-3128-4F50-80A7-F09F798472BD}"/>
                  </a:ext>
                </a:extLst>
              </p:cNvPr>
              <p:cNvSpPr/>
              <p:nvPr/>
            </p:nvSpPr>
            <p:spPr>
              <a:xfrm>
                <a:off x="3851855" y="1224070"/>
                <a:ext cx="0" cy="12700"/>
              </a:xfrm>
              <a:custGeom>
                <a:avLst/>
                <a:gdLst/>
                <a:ahLst/>
                <a:cxnLst/>
                <a:rect l="l" t="t" r="r" b="b"/>
                <a:pathLst>
                  <a:path h="12700">
                    <a:moveTo>
                      <a:pt x="0" y="0"/>
                    </a:moveTo>
                    <a:lnTo>
                      <a:pt x="0" y="12700"/>
                    </a:lnTo>
                  </a:path>
                </a:pathLst>
              </a:custGeom>
              <a:ln w="12700">
                <a:solidFill>
                  <a:srgbClr val="F04E3E"/>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11" name="object 81">
                <a:extLst>
                  <a:ext uri="{FF2B5EF4-FFF2-40B4-BE49-F238E27FC236}">
                    <a16:creationId xmlns:a16="http://schemas.microsoft.com/office/drawing/2014/main" id="{99CB7092-5414-4212-894A-3E0F866764B0}"/>
                  </a:ext>
                </a:extLst>
              </p:cNvPr>
              <p:cNvSpPr/>
              <p:nvPr/>
            </p:nvSpPr>
            <p:spPr>
              <a:xfrm>
                <a:off x="3851855" y="1263099"/>
                <a:ext cx="0" cy="408305"/>
              </a:xfrm>
              <a:custGeom>
                <a:avLst/>
                <a:gdLst/>
                <a:ahLst/>
                <a:cxnLst/>
                <a:rect l="l" t="t" r="r" b="b"/>
                <a:pathLst>
                  <a:path h="408305">
                    <a:moveTo>
                      <a:pt x="0" y="0"/>
                    </a:moveTo>
                    <a:lnTo>
                      <a:pt x="0" y="408114"/>
                    </a:lnTo>
                  </a:path>
                </a:pathLst>
              </a:custGeom>
              <a:ln w="12700">
                <a:solidFill>
                  <a:srgbClr val="F04E3E"/>
                </a:solidFill>
                <a:prstDash val="dash"/>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12" name="object 82">
                <a:extLst>
                  <a:ext uri="{FF2B5EF4-FFF2-40B4-BE49-F238E27FC236}">
                    <a16:creationId xmlns:a16="http://schemas.microsoft.com/office/drawing/2014/main" id="{BFC98A75-238F-4011-9A52-057519ED9216}"/>
                  </a:ext>
                </a:extLst>
              </p:cNvPr>
              <p:cNvSpPr/>
              <p:nvPr/>
            </p:nvSpPr>
            <p:spPr>
              <a:xfrm>
                <a:off x="3851855" y="1684370"/>
                <a:ext cx="0" cy="12700"/>
              </a:xfrm>
              <a:custGeom>
                <a:avLst/>
                <a:gdLst/>
                <a:ahLst/>
                <a:cxnLst/>
                <a:rect l="l" t="t" r="r" b="b"/>
                <a:pathLst>
                  <a:path h="12700">
                    <a:moveTo>
                      <a:pt x="0" y="0"/>
                    </a:moveTo>
                    <a:lnTo>
                      <a:pt x="0" y="12700"/>
                    </a:lnTo>
                  </a:path>
                </a:pathLst>
              </a:custGeom>
              <a:ln w="12700">
                <a:solidFill>
                  <a:srgbClr val="F04E3E"/>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13" name="object 83">
                <a:extLst>
                  <a:ext uri="{FF2B5EF4-FFF2-40B4-BE49-F238E27FC236}">
                    <a16:creationId xmlns:a16="http://schemas.microsoft.com/office/drawing/2014/main" id="{FF0703D6-98A8-4E8D-896B-2B83C328089D}"/>
                  </a:ext>
                </a:extLst>
              </p:cNvPr>
              <p:cNvSpPr/>
              <p:nvPr/>
            </p:nvSpPr>
            <p:spPr>
              <a:xfrm>
                <a:off x="4349611" y="503295"/>
                <a:ext cx="0" cy="12700"/>
              </a:xfrm>
              <a:custGeom>
                <a:avLst/>
                <a:gdLst/>
                <a:ahLst/>
                <a:cxnLst/>
                <a:rect l="l" t="t" r="r" b="b"/>
                <a:pathLst>
                  <a:path h="12700">
                    <a:moveTo>
                      <a:pt x="0" y="0"/>
                    </a:moveTo>
                    <a:lnTo>
                      <a:pt x="0" y="12700"/>
                    </a:lnTo>
                  </a:path>
                </a:pathLst>
              </a:custGeom>
              <a:ln w="12700">
                <a:solidFill>
                  <a:srgbClr val="F04E3E"/>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14" name="object 84">
                <a:extLst>
                  <a:ext uri="{FF2B5EF4-FFF2-40B4-BE49-F238E27FC236}">
                    <a16:creationId xmlns:a16="http://schemas.microsoft.com/office/drawing/2014/main" id="{5661473A-D872-4578-9E7D-AB01F33380C0}"/>
                  </a:ext>
                </a:extLst>
              </p:cNvPr>
              <p:cNvSpPr/>
              <p:nvPr/>
            </p:nvSpPr>
            <p:spPr>
              <a:xfrm>
                <a:off x="4349611" y="540855"/>
                <a:ext cx="0" cy="1131570"/>
              </a:xfrm>
              <a:custGeom>
                <a:avLst/>
                <a:gdLst/>
                <a:ahLst/>
                <a:cxnLst/>
                <a:rect l="l" t="t" r="r" b="b"/>
                <a:pathLst>
                  <a:path h="1131570">
                    <a:moveTo>
                      <a:pt x="0" y="0"/>
                    </a:moveTo>
                    <a:lnTo>
                      <a:pt x="0" y="1131087"/>
                    </a:lnTo>
                  </a:path>
                </a:pathLst>
              </a:custGeom>
              <a:ln w="28575">
                <a:solidFill>
                  <a:srgbClr val="F04E3E"/>
                </a:solidFill>
                <a:prstDash val="sysDot"/>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15" name="object 85">
                <a:extLst>
                  <a:ext uri="{FF2B5EF4-FFF2-40B4-BE49-F238E27FC236}">
                    <a16:creationId xmlns:a16="http://schemas.microsoft.com/office/drawing/2014/main" id="{7226DDAC-78F7-4CE5-A7BE-2BD147DB11AE}"/>
                  </a:ext>
                </a:extLst>
              </p:cNvPr>
              <p:cNvSpPr/>
              <p:nvPr/>
            </p:nvSpPr>
            <p:spPr>
              <a:xfrm>
                <a:off x="4349611" y="1684370"/>
                <a:ext cx="0" cy="12700"/>
              </a:xfrm>
              <a:custGeom>
                <a:avLst/>
                <a:gdLst/>
                <a:ahLst/>
                <a:cxnLst/>
                <a:rect l="l" t="t" r="r" b="b"/>
                <a:pathLst>
                  <a:path h="12700">
                    <a:moveTo>
                      <a:pt x="0" y="0"/>
                    </a:moveTo>
                    <a:lnTo>
                      <a:pt x="0" y="12700"/>
                    </a:lnTo>
                  </a:path>
                </a:pathLst>
              </a:custGeom>
              <a:ln w="12700">
                <a:solidFill>
                  <a:srgbClr val="F04E3E"/>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16" name="object 86">
                <a:extLst>
                  <a:ext uri="{FF2B5EF4-FFF2-40B4-BE49-F238E27FC236}">
                    <a16:creationId xmlns:a16="http://schemas.microsoft.com/office/drawing/2014/main" id="{D3F4E6E0-CD6E-4654-853F-6693497E433C}"/>
                  </a:ext>
                </a:extLst>
              </p:cNvPr>
              <p:cNvSpPr/>
              <p:nvPr/>
            </p:nvSpPr>
            <p:spPr>
              <a:xfrm>
                <a:off x="4068577" y="1555952"/>
                <a:ext cx="22860" cy="35560"/>
              </a:xfrm>
              <a:custGeom>
                <a:avLst/>
                <a:gdLst/>
                <a:ahLst/>
                <a:cxnLst/>
                <a:rect l="l" t="t" r="r" b="b"/>
                <a:pathLst>
                  <a:path w="22860" h="35559">
                    <a:moveTo>
                      <a:pt x="10388" y="22682"/>
                    </a:moveTo>
                    <a:lnTo>
                      <a:pt x="9588" y="24168"/>
                    </a:lnTo>
                    <a:lnTo>
                      <a:pt x="9169" y="25107"/>
                    </a:lnTo>
                    <a:lnTo>
                      <a:pt x="6197" y="26466"/>
                    </a:lnTo>
                    <a:lnTo>
                      <a:pt x="3505" y="27673"/>
                    </a:lnTo>
                    <a:lnTo>
                      <a:pt x="2158" y="28219"/>
                    </a:lnTo>
                    <a:lnTo>
                      <a:pt x="2158" y="30911"/>
                    </a:lnTo>
                    <a:lnTo>
                      <a:pt x="2158" y="33350"/>
                    </a:lnTo>
                    <a:lnTo>
                      <a:pt x="3911" y="35509"/>
                    </a:lnTo>
                    <a:lnTo>
                      <a:pt x="6476" y="35509"/>
                    </a:lnTo>
                    <a:lnTo>
                      <a:pt x="12116" y="33814"/>
                    </a:lnTo>
                    <a:lnTo>
                      <a:pt x="17291" y="29146"/>
                    </a:lnTo>
                    <a:lnTo>
                      <a:pt x="21075" y="22125"/>
                    </a:lnTo>
                    <a:lnTo>
                      <a:pt x="22542" y="13373"/>
                    </a:lnTo>
                    <a:lnTo>
                      <a:pt x="22542" y="3517"/>
                    </a:lnTo>
                    <a:lnTo>
                      <a:pt x="16332" y="0"/>
                    </a:lnTo>
                    <a:lnTo>
                      <a:pt x="11201" y="0"/>
                    </a:lnTo>
                    <a:lnTo>
                      <a:pt x="4851" y="0"/>
                    </a:lnTo>
                    <a:lnTo>
                      <a:pt x="0" y="5270"/>
                    </a:lnTo>
                    <a:lnTo>
                      <a:pt x="0" y="11341"/>
                    </a:lnTo>
                    <a:lnTo>
                      <a:pt x="0" y="14579"/>
                    </a:lnTo>
                    <a:lnTo>
                      <a:pt x="1892" y="21463"/>
                    </a:lnTo>
                    <a:lnTo>
                      <a:pt x="10388" y="22682"/>
                    </a:lnTo>
                    <a:close/>
                  </a:path>
                </a:pathLst>
              </a:custGeom>
              <a:ln w="12700">
                <a:solidFill>
                  <a:srgbClr val="FFFFFF"/>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pic>
            <p:nvPicPr>
              <p:cNvPr id="217" name="object 87">
                <a:extLst>
                  <a:ext uri="{FF2B5EF4-FFF2-40B4-BE49-F238E27FC236}">
                    <a16:creationId xmlns:a16="http://schemas.microsoft.com/office/drawing/2014/main" id="{4A70D896-8704-4863-8F23-8BBD5157E4D3}"/>
                  </a:ext>
                </a:extLst>
              </p:cNvPr>
              <p:cNvPicPr/>
              <p:nvPr/>
            </p:nvPicPr>
            <p:blipFill>
              <a:blip r:embed="rId5" cstate="print"/>
              <a:stretch>
                <a:fillRect/>
              </a:stretch>
            </p:blipFill>
            <p:spPr>
              <a:xfrm>
                <a:off x="4270927" y="1457402"/>
                <a:ext cx="85597" cy="124612"/>
              </a:xfrm>
              <a:prstGeom prst="rect">
                <a:avLst/>
              </a:prstGeom>
            </p:spPr>
          </p:pic>
        </p:grpSp>
        <p:sp>
          <p:nvSpPr>
            <p:cNvPr id="204" name="object 88">
              <a:extLst>
                <a:ext uri="{FF2B5EF4-FFF2-40B4-BE49-F238E27FC236}">
                  <a16:creationId xmlns:a16="http://schemas.microsoft.com/office/drawing/2014/main" id="{19BD73D9-E741-4E8B-8A45-8BC463ADA8A2}"/>
                </a:ext>
              </a:extLst>
            </p:cNvPr>
            <p:cNvSpPr txBox="1"/>
            <p:nvPr/>
          </p:nvSpPr>
          <p:spPr>
            <a:xfrm>
              <a:off x="3875784" y="1427964"/>
              <a:ext cx="493395" cy="138455"/>
            </a:xfrm>
            <a:prstGeom prst="rect">
              <a:avLst/>
            </a:prstGeom>
          </p:spPr>
          <p:txBody>
            <a:bodyPr vert="horz" wrap="square" lIns="0" tIns="13970" rIns="0" bIns="0" rtlCol="0">
              <a:spAutoFit/>
            </a:bodyPr>
            <a:lstStyle/>
            <a:p>
              <a:pPr marL="12700">
                <a:lnSpc>
                  <a:spcPct val="100000"/>
                </a:lnSpc>
                <a:spcBef>
                  <a:spcPts val="110"/>
                </a:spcBef>
              </a:pPr>
              <a:r>
                <a:rPr sz="1050" b="1" dirty="0">
                  <a:solidFill>
                    <a:srgbClr val="F04E3E"/>
                  </a:solidFill>
                  <a:latin typeface="メイリオ" panose="020B0604030504040204" pitchFamily="50" charset="-128"/>
                  <a:ea typeface="メイリオ" panose="020B0604030504040204" pitchFamily="50" charset="-128"/>
                  <a:cs typeface="Tahoma"/>
                </a:rPr>
                <a:t>22,072</a:t>
              </a:r>
              <a:endParaRPr sz="1050">
                <a:latin typeface="メイリオ" panose="020B0604030504040204" pitchFamily="50" charset="-128"/>
                <a:ea typeface="メイリオ" panose="020B0604030504040204" pitchFamily="50" charset="-128"/>
                <a:cs typeface="Tahoma"/>
              </a:endParaRPr>
            </a:p>
          </p:txBody>
        </p:sp>
        <p:grpSp>
          <p:nvGrpSpPr>
            <p:cNvPr id="205" name="object 89">
              <a:extLst>
                <a:ext uri="{FF2B5EF4-FFF2-40B4-BE49-F238E27FC236}">
                  <a16:creationId xmlns:a16="http://schemas.microsoft.com/office/drawing/2014/main" id="{D37E8B35-F11D-489E-9693-8EA568FC3454}"/>
                </a:ext>
              </a:extLst>
            </p:cNvPr>
            <p:cNvGrpSpPr/>
            <p:nvPr/>
          </p:nvGrpSpPr>
          <p:grpSpPr>
            <a:xfrm>
              <a:off x="3862076" y="1604701"/>
              <a:ext cx="481330" cy="50800"/>
              <a:chOff x="3862076" y="1604701"/>
              <a:chExt cx="481330" cy="50800"/>
            </a:xfrm>
          </p:grpSpPr>
          <p:sp>
            <p:nvSpPr>
              <p:cNvPr id="206" name="object 90">
                <a:extLst>
                  <a:ext uri="{FF2B5EF4-FFF2-40B4-BE49-F238E27FC236}">
                    <a16:creationId xmlns:a16="http://schemas.microsoft.com/office/drawing/2014/main" id="{3DBBF13D-09A1-457B-A53B-6A8A0249D2B6}"/>
                  </a:ext>
                </a:extLst>
              </p:cNvPr>
              <p:cNvSpPr/>
              <p:nvPr/>
            </p:nvSpPr>
            <p:spPr>
              <a:xfrm>
                <a:off x="3898537" y="1630035"/>
                <a:ext cx="408305" cy="0"/>
              </a:xfrm>
              <a:custGeom>
                <a:avLst/>
                <a:gdLst/>
                <a:ahLst/>
                <a:cxnLst/>
                <a:rect l="l" t="t" r="r" b="b"/>
                <a:pathLst>
                  <a:path w="408304">
                    <a:moveTo>
                      <a:pt x="0" y="0"/>
                    </a:moveTo>
                    <a:lnTo>
                      <a:pt x="408279" y="0"/>
                    </a:lnTo>
                  </a:path>
                </a:pathLst>
              </a:custGeom>
              <a:ln w="12700">
                <a:solidFill>
                  <a:srgbClr val="F04E3E"/>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07" name="object 91">
                <a:extLst>
                  <a:ext uri="{FF2B5EF4-FFF2-40B4-BE49-F238E27FC236}">
                    <a16:creationId xmlns:a16="http://schemas.microsoft.com/office/drawing/2014/main" id="{15A42460-9C59-4C55-8D05-6CA1F709621E}"/>
                  </a:ext>
                </a:extLst>
              </p:cNvPr>
              <p:cNvSpPr/>
              <p:nvPr/>
            </p:nvSpPr>
            <p:spPr>
              <a:xfrm>
                <a:off x="3862075" y="1604701"/>
                <a:ext cx="481330" cy="50800"/>
              </a:xfrm>
              <a:custGeom>
                <a:avLst/>
                <a:gdLst/>
                <a:ahLst/>
                <a:cxnLst/>
                <a:rect l="l" t="t" r="r" b="b"/>
                <a:pathLst>
                  <a:path w="481329" h="50800">
                    <a:moveTo>
                      <a:pt x="43865" y="0"/>
                    </a:moveTo>
                    <a:lnTo>
                      <a:pt x="0" y="25336"/>
                    </a:lnTo>
                    <a:lnTo>
                      <a:pt x="43865" y="50660"/>
                    </a:lnTo>
                    <a:lnTo>
                      <a:pt x="43865" y="0"/>
                    </a:lnTo>
                    <a:close/>
                  </a:path>
                  <a:path w="481329" h="50800">
                    <a:moveTo>
                      <a:pt x="481190" y="25336"/>
                    </a:moveTo>
                    <a:lnTo>
                      <a:pt x="437324" y="0"/>
                    </a:lnTo>
                    <a:lnTo>
                      <a:pt x="437324" y="50660"/>
                    </a:lnTo>
                    <a:lnTo>
                      <a:pt x="481190" y="25336"/>
                    </a:lnTo>
                    <a:close/>
                  </a:path>
                </a:pathLst>
              </a:custGeom>
              <a:solidFill>
                <a:srgbClr val="F04E3E"/>
              </a:solid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grpSp>
      </p:grpSp>
      <p:sp>
        <p:nvSpPr>
          <p:cNvPr id="272" name="object 54">
            <a:extLst>
              <a:ext uri="{FF2B5EF4-FFF2-40B4-BE49-F238E27FC236}">
                <a16:creationId xmlns:a16="http://schemas.microsoft.com/office/drawing/2014/main" id="{8FEDC6A7-2EB2-4809-BFFA-5E511CCB2569}"/>
              </a:ext>
            </a:extLst>
          </p:cNvPr>
          <p:cNvSpPr txBox="1"/>
          <p:nvPr/>
        </p:nvSpPr>
        <p:spPr>
          <a:xfrm>
            <a:off x="-838200" y="1821946"/>
            <a:ext cx="7401676" cy="190749"/>
          </a:xfrm>
          <a:prstGeom prst="rect">
            <a:avLst/>
          </a:prstGeom>
        </p:spPr>
        <p:txBody>
          <a:bodyPr vert="horz" wrap="square" lIns="0" tIns="21264" rIns="0" bIns="0" rtlCol="0">
            <a:spAutoFit/>
          </a:bodyPr>
          <a:lstStyle/>
          <a:p>
            <a:pPr marL="2772806">
              <a:spcBef>
                <a:spcPts val="1281"/>
              </a:spcBef>
              <a:tabLst>
                <a:tab pos="4287855" algn="l"/>
                <a:tab pos="6026173" algn="l"/>
              </a:tabLst>
            </a:pPr>
            <a:r>
              <a:rPr sz="1100" b="1" spc="33" dirty="0" err="1">
                <a:solidFill>
                  <a:srgbClr val="231F20"/>
                </a:solidFill>
                <a:latin typeface="メイリオ" panose="020B0604030504040204" pitchFamily="50" charset="-128"/>
                <a:ea typeface="メイリオ" panose="020B0604030504040204" pitchFamily="50" charset="-128"/>
                <a:cs typeface="SimSun"/>
              </a:rPr>
              <a:t>医療費</a:t>
            </a:r>
            <a:r>
              <a:rPr lang="en-US" sz="1100" b="1" spc="33" dirty="0">
                <a:solidFill>
                  <a:srgbClr val="231F20"/>
                </a:solidFill>
                <a:latin typeface="メイリオ" panose="020B0604030504040204" pitchFamily="50" charset="-128"/>
                <a:ea typeface="メイリオ" panose="020B0604030504040204" pitchFamily="50" charset="-128"/>
                <a:cs typeface="SimSun"/>
              </a:rPr>
              <a:t>  </a:t>
            </a:r>
            <a:r>
              <a:rPr lang="ja-JP" altLang="en-US" sz="1100" b="1" spc="33" dirty="0">
                <a:solidFill>
                  <a:srgbClr val="231F20"/>
                </a:solidFill>
                <a:latin typeface="メイリオ" panose="020B0604030504040204" pitchFamily="50" charset="-128"/>
                <a:ea typeface="メイリオ" panose="020B0604030504040204" pitchFamily="50" charset="-128"/>
                <a:cs typeface="SimSun"/>
              </a:rPr>
              <a:t>　　　  </a:t>
            </a:r>
            <a:r>
              <a:rPr sz="1100" b="1" spc="33" dirty="0" err="1">
                <a:solidFill>
                  <a:srgbClr val="231F20"/>
                </a:solidFill>
                <a:latin typeface="メイリオ" panose="020B0604030504040204" pitchFamily="50" charset="-128"/>
                <a:ea typeface="メイリオ" panose="020B0604030504040204" pitchFamily="50" charset="-128"/>
                <a:cs typeface="SimSun"/>
              </a:rPr>
              <a:t>医科医療費</a:t>
            </a:r>
            <a:r>
              <a:rPr lang="ja-JP" altLang="en-US" sz="1100" b="1" spc="33" dirty="0">
                <a:solidFill>
                  <a:srgbClr val="231F20"/>
                </a:solidFill>
                <a:latin typeface="メイリオ" panose="020B0604030504040204" pitchFamily="50" charset="-128"/>
                <a:ea typeface="メイリオ" panose="020B0604030504040204" pitchFamily="50" charset="-128"/>
                <a:cs typeface="SimSun"/>
              </a:rPr>
              <a:t>　　　 </a:t>
            </a:r>
            <a:r>
              <a:rPr sz="1100" b="1" spc="33" dirty="0" err="1">
                <a:solidFill>
                  <a:srgbClr val="231F20"/>
                </a:solidFill>
                <a:latin typeface="メイリオ" panose="020B0604030504040204" pitchFamily="50" charset="-128"/>
                <a:ea typeface="メイリオ" panose="020B0604030504040204" pitchFamily="50" charset="-128"/>
                <a:cs typeface="SimSun"/>
              </a:rPr>
              <a:t>歯科医療費</a:t>
            </a:r>
            <a:endParaRPr sz="1100" b="1" dirty="0">
              <a:latin typeface="メイリオ" panose="020B0604030504040204" pitchFamily="50" charset="-128"/>
              <a:ea typeface="メイリオ" panose="020B0604030504040204" pitchFamily="50" charset="-128"/>
              <a:cs typeface="SimSun"/>
            </a:endParaRPr>
          </a:p>
        </p:txBody>
      </p:sp>
      <p:sp>
        <p:nvSpPr>
          <p:cNvPr id="273" name="object 63">
            <a:extLst>
              <a:ext uri="{FF2B5EF4-FFF2-40B4-BE49-F238E27FC236}">
                <a16:creationId xmlns:a16="http://schemas.microsoft.com/office/drawing/2014/main" id="{4EE3FD04-3DDB-4FCD-ACDD-40073A00F883}"/>
              </a:ext>
            </a:extLst>
          </p:cNvPr>
          <p:cNvSpPr txBox="1"/>
          <p:nvPr/>
        </p:nvSpPr>
        <p:spPr>
          <a:xfrm>
            <a:off x="660350" y="4287030"/>
            <a:ext cx="5631384" cy="321726"/>
          </a:xfrm>
          <a:prstGeom prst="rect">
            <a:avLst/>
          </a:prstGeom>
          <a:ln w="38100">
            <a:solidFill>
              <a:schemeClr val="accent2">
                <a:lumMod val="75000"/>
              </a:schemeClr>
            </a:solidFill>
          </a:ln>
        </p:spPr>
        <p:txBody>
          <a:bodyPr vert="horz" wrap="square" lIns="0" tIns="105255" rIns="0" bIns="0" rtlCol="0">
            <a:spAutoFit/>
          </a:bodyPr>
          <a:lstStyle/>
          <a:p>
            <a:pPr marL="224334">
              <a:spcBef>
                <a:spcPts val="829"/>
              </a:spcBef>
            </a:pPr>
            <a:r>
              <a:rPr sz="1400" b="1" spc="76" dirty="0">
                <a:solidFill>
                  <a:srgbClr val="231F20"/>
                </a:solidFill>
                <a:latin typeface="メイリオ" panose="020B0604030504040204" pitchFamily="50" charset="-128"/>
                <a:ea typeface="メイリオ" panose="020B0604030504040204" pitchFamily="50" charset="-128"/>
                <a:cs typeface="SimSun"/>
              </a:rPr>
              <a:t>全医療費差22,072円の</a:t>
            </a:r>
            <a:r>
              <a:rPr sz="1400" b="1" spc="17" dirty="0">
                <a:solidFill>
                  <a:srgbClr val="231F20"/>
                </a:solidFill>
                <a:latin typeface="メイリオ" panose="020B0604030504040204" pitchFamily="50" charset="-128"/>
                <a:ea typeface="メイリオ" panose="020B0604030504040204" pitchFamily="50" charset="-128"/>
                <a:cs typeface="SimSun"/>
              </a:rPr>
              <a:t>内訳</a:t>
            </a:r>
            <a:r>
              <a:rPr sz="1400" b="1" spc="-25" dirty="0">
                <a:solidFill>
                  <a:srgbClr val="231F20"/>
                </a:solidFill>
                <a:latin typeface="メイリオ" panose="020B0604030504040204" pitchFamily="50" charset="-128"/>
                <a:ea typeface="メイリオ" panose="020B0604030504040204" pitchFamily="50" charset="-128"/>
                <a:cs typeface="SimSun"/>
              </a:rPr>
              <a:t>は</a:t>
            </a:r>
            <a:r>
              <a:rPr sz="1400" b="1" spc="-745" dirty="0">
                <a:solidFill>
                  <a:srgbClr val="231F20"/>
                </a:solidFill>
                <a:latin typeface="メイリオ" panose="020B0604030504040204" pitchFamily="50" charset="-128"/>
                <a:ea typeface="メイリオ" panose="020B0604030504040204" pitchFamily="50" charset="-128"/>
                <a:cs typeface="SimSun"/>
              </a:rPr>
              <a:t>、</a:t>
            </a:r>
            <a:r>
              <a:rPr sz="1400" b="1" spc="92" dirty="0">
                <a:solidFill>
                  <a:srgbClr val="231F20"/>
                </a:solidFill>
                <a:latin typeface="メイリオ" panose="020B0604030504040204" pitchFamily="50" charset="-128"/>
                <a:ea typeface="メイリオ" panose="020B0604030504040204" pitchFamily="50" charset="-128"/>
                <a:cs typeface="SimSun"/>
              </a:rPr>
              <a:t>医科15,800</a:t>
            </a:r>
            <a:r>
              <a:rPr sz="1400" b="1" spc="-17" dirty="0">
                <a:solidFill>
                  <a:srgbClr val="231F20"/>
                </a:solidFill>
                <a:latin typeface="メイリオ" panose="020B0604030504040204" pitchFamily="50" charset="-128"/>
                <a:ea typeface="メイリオ" panose="020B0604030504040204" pitchFamily="50" charset="-128"/>
                <a:cs typeface="SimSun"/>
              </a:rPr>
              <a:t>円</a:t>
            </a:r>
            <a:r>
              <a:rPr sz="1400" b="1" spc="-150" dirty="0">
                <a:solidFill>
                  <a:srgbClr val="231F20"/>
                </a:solidFill>
                <a:latin typeface="メイリオ" panose="020B0604030504040204" pitchFamily="50" charset="-128"/>
                <a:ea typeface="メイリオ" panose="020B0604030504040204" pitchFamily="50" charset="-128"/>
                <a:cs typeface="SimSun"/>
              </a:rPr>
              <a:t>＋</a:t>
            </a:r>
            <a:r>
              <a:rPr sz="1400" b="1" spc="84" dirty="0">
                <a:solidFill>
                  <a:srgbClr val="231F20"/>
                </a:solidFill>
                <a:latin typeface="メイリオ" panose="020B0604030504040204" pitchFamily="50" charset="-128"/>
                <a:ea typeface="メイリオ" panose="020B0604030504040204" pitchFamily="50" charset="-128"/>
                <a:cs typeface="SimSun"/>
              </a:rPr>
              <a:t>歯科6,272円</a:t>
            </a:r>
            <a:endParaRPr sz="1400" b="1" dirty="0">
              <a:latin typeface="メイリオ" panose="020B0604030504040204" pitchFamily="50" charset="-128"/>
              <a:ea typeface="メイリオ" panose="020B0604030504040204" pitchFamily="50" charset="-128"/>
              <a:cs typeface="SimSun"/>
            </a:endParaRPr>
          </a:p>
        </p:txBody>
      </p:sp>
      <p:sp>
        <p:nvSpPr>
          <p:cNvPr id="275" name="object 2">
            <a:extLst>
              <a:ext uri="{FF2B5EF4-FFF2-40B4-BE49-F238E27FC236}">
                <a16:creationId xmlns:a16="http://schemas.microsoft.com/office/drawing/2014/main" id="{755A630A-585A-4794-A83F-64A3F0672865}"/>
              </a:ext>
            </a:extLst>
          </p:cNvPr>
          <p:cNvSpPr txBox="1"/>
          <p:nvPr/>
        </p:nvSpPr>
        <p:spPr>
          <a:xfrm>
            <a:off x="0" y="4840251"/>
            <a:ext cx="6842271" cy="839332"/>
          </a:xfrm>
          <a:prstGeom prst="rect">
            <a:avLst/>
          </a:prstGeom>
        </p:spPr>
        <p:txBody>
          <a:bodyPr vert="horz" wrap="square" lIns="0" tIns="160655" rIns="0" bIns="0" rtlCol="0">
            <a:spAutoFit/>
          </a:bodyPr>
          <a:lstStyle/>
          <a:p>
            <a:pPr marL="192405" indent="-180340" algn="ctr">
              <a:spcBef>
                <a:spcPts val="600"/>
              </a:spcBef>
              <a:buChar char="■"/>
              <a:tabLst>
                <a:tab pos="193040" algn="l"/>
              </a:tabLst>
            </a:pPr>
            <a:r>
              <a:rPr lang="ja-JP" altLang="en-US" sz="2000" b="1" dirty="0">
                <a:solidFill>
                  <a:srgbClr val="0070C0"/>
                </a:solidFill>
                <a:latin typeface="メイリオ" panose="020B0604030504040204" pitchFamily="50" charset="-128"/>
                <a:ea typeface="メイリオ" panose="020B0604030504040204" pitchFamily="50" charset="-128"/>
                <a:cs typeface="Microsoft JhengHei"/>
              </a:rPr>
              <a:t>歯科健診</a:t>
            </a:r>
            <a:r>
              <a:rPr lang="ja-JP" altLang="en-US" sz="2000" b="1" spc="-150" dirty="0">
                <a:solidFill>
                  <a:srgbClr val="0070C0"/>
                </a:solidFill>
                <a:latin typeface="メイリオ" panose="020B0604030504040204" pitchFamily="50" charset="-128"/>
                <a:ea typeface="メイリオ" panose="020B0604030504040204" pitchFamily="50" charset="-128"/>
                <a:cs typeface="Microsoft JhengHei"/>
              </a:rPr>
              <a:t>を行った集団と行わなかった集団の医療費の推移</a:t>
            </a:r>
          </a:p>
          <a:p>
            <a:pPr marL="228600">
              <a:spcBef>
                <a:spcPts val="600"/>
              </a:spcBef>
            </a:pPr>
            <a:r>
              <a:rPr lang="ja-JP" altLang="en-US" sz="1200" b="1" spc="10" dirty="0">
                <a:solidFill>
                  <a:srgbClr val="231F20"/>
                </a:solidFill>
                <a:latin typeface="メイリオ" panose="020B0604030504040204" pitchFamily="50" charset="-128"/>
                <a:ea typeface="メイリオ" panose="020B0604030504040204" pitchFamily="50" charset="-128"/>
                <a:cs typeface="Microsoft JhengHei"/>
              </a:rPr>
              <a:t>　</a:t>
            </a:r>
            <a:r>
              <a:rPr lang="zh-TW" altLang="en-US" sz="1200" b="1" spc="10" dirty="0">
                <a:solidFill>
                  <a:srgbClr val="231F20"/>
                </a:solidFill>
                <a:latin typeface="メイリオ" panose="020B0604030504040204" pitchFamily="50" charset="-128"/>
                <a:ea typeface="メイリオ" panose="020B0604030504040204" pitchFamily="50" charset="-128"/>
                <a:cs typeface="Microsoft JhengHei"/>
              </a:rPr>
              <a:t>Ａ社（定期歯科健診実施）	</a:t>
            </a:r>
            <a:r>
              <a:rPr lang="en-US" altLang="zh-TW" sz="1200" b="1" spc="10" dirty="0">
                <a:solidFill>
                  <a:srgbClr val="231F20"/>
                </a:solidFill>
                <a:latin typeface="メイリオ" panose="020B0604030504040204" pitchFamily="50" charset="-128"/>
                <a:ea typeface="メイリオ" panose="020B0604030504040204" pitchFamily="50" charset="-128"/>
                <a:cs typeface="Microsoft JhengHei"/>
              </a:rPr>
              <a:t>B</a:t>
            </a:r>
            <a:r>
              <a:rPr lang="zh-TW" altLang="en-US" sz="1200" b="1" spc="10" dirty="0">
                <a:solidFill>
                  <a:srgbClr val="231F20"/>
                </a:solidFill>
                <a:latin typeface="メイリオ" panose="020B0604030504040204" pitchFamily="50" charset="-128"/>
                <a:ea typeface="メイリオ" panose="020B0604030504040204" pitchFamily="50" charset="-128"/>
                <a:cs typeface="Microsoft JhengHei"/>
              </a:rPr>
              <a:t>社（定期歯科健診実施）</a:t>
            </a:r>
            <a:r>
              <a:rPr lang="ja-JP" altLang="en-US" sz="1200" b="1" spc="10" dirty="0">
                <a:solidFill>
                  <a:srgbClr val="231F20"/>
                </a:solidFill>
                <a:latin typeface="メイリオ" panose="020B0604030504040204" pitchFamily="50" charset="-128"/>
                <a:ea typeface="メイリオ" panose="020B0604030504040204" pitchFamily="50" charset="-128"/>
                <a:cs typeface="Microsoft JhengHei"/>
              </a:rPr>
              <a:t> 　　</a:t>
            </a:r>
            <a:r>
              <a:rPr lang="en-US" altLang="ja-JP" sz="1200" b="1" spc="10" dirty="0">
                <a:solidFill>
                  <a:srgbClr val="231F20"/>
                </a:solidFill>
                <a:latin typeface="メイリオ" panose="020B0604030504040204" pitchFamily="50" charset="-128"/>
                <a:ea typeface="メイリオ" panose="020B0604030504040204" pitchFamily="50" charset="-128"/>
                <a:cs typeface="Microsoft JhengHei"/>
              </a:rPr>
              <a:t>C</a:t>
            </a:r>
            <a:r>
              <a:rPr lang="zh-TW" altLang="en-US" sz="1200" b="1" spc="10" dirty="0">
                <a:solidFill>
                  <a:srgbClr val="231F20"/>
                </a:solidFill>
                <a:latin typeface="メイリオ" panose="020B0604030504040204" pitchFamily="50" charset="-128"/>
                <a:ea typeface="メイリオ" panose="020B0604030504040204" pitchFamily="50" charset="-128"/>
                <a:cs typeface="Microsoft JhengHei"/>
              </a:rPr>
              <a:t>社（歯科健診任意受診）</a:t>
            </a:r>
            <a:endParaRPr lang="en-US" altLang="zh-TW" sz="1050" b="1" spc="10" dirty="0">
              <a:solidFill>
                <a:srgbClr val="231F20"/>
              </a:solidFill>
              <a:latin typeface="メイリオ" panose="020B0604030504040204" pitchFamily="50" charset="-128"/>
              <a:ea typeface="メイリオ" panose="020B0604030504040204" pitchFamily="50" charset="-128"/>
              <a:cs typeface="Microsoft JhengHei"/>
            </a:endParaRPr>
          </a:p>
          <a:p>
            <a:pPr marL="228600">
              <a:spcBef>
                <a:spcPts val="600"/>
              </a:spcBef>
            </a:pPr>
            <a:endParaRPr lang="zh-TW" altLang="en-US" sz="200" b="1" spc="10" dirty="0">
              <a:solidFill>
                <a:srgbClr val="231F20"/>
              </a:solidFill>
              <a:latin typeface="メイリオ" panose="020B0604030504040204" pitchFamily="50" charset="-128"/>
              <a:ea typeface="メイリオ" panose="020B0604030504040204" pitchFamily="50" charset="-128"/>
              <a:cs typeface="Microsoft JhengHei"/>
            </a:endParaRPr>
          </a:p>
        </p:txBody>
      </p:sp>
      <p:grpSp>
        <p:nvGrpSpPr>
          <p:cNvPr id="276" name="グループ化 275">
            <a:extLst>
              <a:ext uri="{FF2B5EF4-FFF2-40B4-BE49-F238E27FC236}">
                <a16:creationId xmlns:a16="http://schemas.microsoft.com/office/drawing/2014/main" id="{3267BE57-7315-47B0-B41E-82FB44E8AABB}"/>
              </a:ext>
            </a:extLst>
          </p:cNvPr>
          <p:cNvGrpSpPr/>
          <p:nvPr/>
        </p:nvGrpSpPr>
        <p:grpSpPr>
          <a:xfrm>
            <a:off x="1" y="5719041"/>
            <a:ext cx="6962069" cy="2137089"/>
            <a:chOff x="1175658" y="2389080"/>
            <a:chExt cx="7038738" cy="2213758"/>
          </a:xfrm>
        </p:grpSpPr>
        <p:sp>
          <p:nvSpPr>
            <p:cNvPr id="277" name="object 4">
              <a:extLst>
                <a:ext uri="{FF2B5EF4-FFF2-40B4-BE49-F238E27FC236}">
                  <a16:creationId xmlns:a16="http://schemas.microsoft.com/office/drawing/2014/main" id="{BF241312-0916-4D38-A743-0582584DF123}"/>
                </a:ext>
              </a:extLst>
            </p:cNvPr>
            <p:cNvSpPr/>
            <p:nvPr/>
          </p:nvSpPr>
          <p:spPr>
            <a:xfrm>
              <a:off x="1856332" y="4402136"/>
              <a:ext cx="1502003" cy="7951"/>
            </a:xfrm>
            <a:custGeom>
              <a:avLst/>
              <a:gdLst/>
              <a:ahLst/>
              <a:cxnLst/>
              <a:rect l="l" t="t" r="r" b="b"/>
              <a:pathLst>
                <a:path w="1199514" h="6350">
                  <a:moveTo>
                    <a:pt x="0" y="0"/>
                  </a:moveTo>
                  <a:lnTo>
                    <a:pt x="683620" y="0"/>
                  </a:lnTo>
                </a:path>
                <a:path w="1199514" h="6350">
                  <a:moveTo>
                    <a:pt x="1115395" y="0"/>
                  </a:moveTo>
                  <a:lnTo>
                    <a:pt x="1199349" y="0"/>
                  </a:lnTo>
                </a:path>
                <a:path w="1199514" h="6350">
                  <a:moveTo>
                    <a:pt x="0" y="6350"/>
                  </a:moveTo>
                  <a:lnTo>
                    <a:pt x="1199349" y="6350"/>
                  </a:lnTo>
                </a:path>
              </a:pathLst>
            </a:custGeom>
            <a:ln w="6347">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278" name="object 5">
              <a:extLst>
                <a:ext uri="{FF2B5EF4-FFF2-40B4-BE49-F238E27FC236}">
                  <a16:creationId xmlns:a16="http://schemas.microsoft.com/office/drawing/2014/main" id="{2A965582-B71D-4117-823A-108DD540B906}"/>
                </a:ext>
              </a:extLst>
            </p:cNvPr>
            <p:cNvSpPr/>
            <p:nvPr/>
          </p:nvSpPr>
          <p:spPr>
            <a:xfrm>
              <a:off x="1856332" y="4365689"/>
              <a:ext cx="0" cy="40550"/>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279" name="object 6">
              <a:extLst>
                <a:ext uri="{FF2B5EF4-FFF2-40B4-BE49-F238E27FC236}">
                  <a16:creationId xmlns:a16="http://schemas.microsoft.com/office/drawing/2014/main" id="{D9158B2C-1005-494B-94FD-8F66AD1C7D6A}"/>
                </a:ext>
              </a:extLst>
            </p:cNvPr>
            <p:cNvSpPr/>
            <p:nvPr/>
          </p:nvSpPr>
          <p:spPr>
            <a:xfrm>
              <a:off x="2607234" y="4365689"/>
              <a:ext cx="0" cy="40550"/>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280" name="object 7">
              <a:extLst>
                <a:ext uri="{FF2B5EF4-FFF2-40B4-BE49-F238E27FC236}">
                  <a16:creationId xmlns:a16="http://schemas.microsoft.com/office/drawing/2014/main" id="{8A29D532-0F1A-4FAC-B8D3-5504B820E727}"/>
                </a:ext>
              </a:extLst>
            </p:cNvPr>
            <p:cNvSpPr/>
            <p:nvPr/>
          </p:nvSpPr>
          <p:spPr>
            <a:xfrm>
              <a:off x="3358129" y="4365689"/>
              <a:ext cx="0" cy="40550"/>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281" name="object 8">
              <a:extLst>
                <a:ext uri="{FF2B5EF4-FFF2-40B4-BE49-F238E27FC236}">
                  <a16:creationId xmlns:a16="http://schemas.microsoft.com/office/drawing/2014/main" id="{51DD4E20-AC89-469A-BE71-96A0B05A60E7}"/>
                </a:ext>
              </a:extLst>
            </p:cNvPr>
            <p:cNvSpPr/>
            <p:nvPr/>
          </p:nvSpPr>
          <p:spPr>
            <a:xfrm>
              <a:off x="1856332" y="2789041"/>
              <a:ext cx="0" cy="1617295"/>
            </a:xfrm>
            <a:custGeom>
              <a:avLst/>
              <a:gdLst/>
              <a:ahLst/>
              <a:cxnLst/>
              <a:rect l="l" t="t" r="r" b="b"/>
              <a:pathLst>
                <a:path h="1291589">
                  <a:moveTo>
                    <a:pt x="0" y="1291412"/>
                  </a:moveTo>
                  <a:lnTo>
                    <a:pt x="0" y="0"/>
                  </a:lnTo>
                </a:path>
              </a:pathLst>
            </a:custGeom>
            <a:ln w="1270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282" name="object 9">
              <a:extLst>
                <a:ext uri="{FF2B5EF4-FFF2-40B4-BE49-F238E27FC236}">
                  <a16:creationId xmlns:a16="http://schemas.microsoft.com/office/drawing/2014/main" id="{25ECD290-85D5-462A-B027-C65AA25FAE66}"/>
                </a:ext>
              </a:extLst>
            </p:cNvPr>
            <p:cNvSpPr/>
            <p:nvPr/>
          </p:nvSpPr>
          <p:spPr>
            <a:xfrm>
              <a:off x="1856332" y="4402136"/>
              <a:ext cx="1502003" cy="7951"/>
            </a:xfrm>
            <a:custGeom>
              <a:avLst/>
              <a:gdLst/>
              <a:ahLst/>
              <a:cxnLst/>
              <a:rect l="l" t="t" r="r" b="b"/>
              <a:pathLst>
                <a:path w="1199514" h="6350">
                  <a:moveTo>
                    <a:pt x="0" y="0"/>
                  </a:moveTo>
                  <a:lnTo>
                    <a:pt x="683620" y="0"/>
                  </a:lnTo>
                </a:path>
                <a:path w="1199514" h="6350">
                  <a:moveTo>
                    <a:pt x="1115395" y="0"/>
                  </a:moveTo>
                  <a:lnTo>
                    <a:pt x="1199349" y="0"/>
                  </a:lnTo>
                </a:path>
                <a:path w="1199514" h="6350">
                  <a:moveTo>
                    <a:pt x="0" y="6350"/>
                  </a:moveTo>
                  <a:lnTo>
                    <a:pt x="1199349" y="6350"/>
                  </a:lnTo>
                </a:path>
              </a:pathLst>
            </a:custGeom>
            <a:ln w="6347">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283" name="object 10">
              <a:extLst>
                <a:ext uri="{FF2B5EF4-FFF2-40B4-BE49-F238E27FC236}">
                  <a16:creationId xmlns:a16="http://schemas.microsoft.com/office/drawing/2014/main" id="{7FD65FFB-513D-41FC-90A0-577E27989E67}"/>
                </a:ext>
              </a:extLst>
            </p:cNvPr>
            <p:cNvSpPr/>
            <p:nvPr/>
          </p:nvSpPr>
          <p:spPr>
            <a:xfrm>
              <a:off x="1856332" y="4082703"/>
              <a:ext cx="15903" cy="0"/>
            </a:xfrm>
            <a:custGeom>
              <a:avLst/>
              <a:gdLst/>
              <a:ahLst/>
              <a:cxnLst/>
              <a:rect l="l" t="t" r="r" b="b"/>
              <a:pathLst>
                <a:path w="12700">
                  <a:moveTo>
                    <a:pt x="0" y="0"/>
                  </a:moveTo>
                  <a:lnTo>
                    <a:pt x="12700" y="0"/>
                  </a:lnTo>
                </a:path>
              </a:pathLst>
            </a:custGeom>
            <a:ln w="1651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284" name="object 11">
              <a:extLst>
                <a:ext uri="{FF2B5EF4-FFF2-40B4-BE49-F238E27FC236}">
                  <a16:creationId xmlns:a16="http://schemas.microsoft.com/office/drawing/2014/main" id="{1F5C3FF7-51ED-41E7-BC58-EB4D95BC87F7}"/>
                </a:ext>
              </a:extLst>
            </p:cNvPr>
            <p:cNvSpPr/>
            <p:nvPr/>
          </p:nvSpPr>
          <p:spPr>
            <a:xfrm>
              <a:off x="1903511" y="4082703"/>
              <a:ext cx="1423284" cy="0"/>
            </a:xfrm>
            <a:custGeom>
              <a:avLst/>
              <a:gdLst/>
              <a:ahLst/>
              <a:cxnLst/>
              <a:rect l="l" t="t" r="r" b="b"/>
              <a:pathLst>
                <a:path w="1136650">
                  <a:moveTo>
                    <a:pt x="0" y="0"/>
                  </a:moveTo>
                  <a:lnTo>
                    <a:pt x="46273" y="0"/>
                  </a:lnTo>
                </a:path>
                <a:path w="1136650">
                  <a:moveTo>
                    <a:pt x="478035" y="0"/>
                  </a:moveTo>
                  <a:lnTo>
                    <a:pt x="645942" y="0"/>
                  </a:lnTo>
                </a:path>
                <a:path w="1136650">
                  <a:moveTo>
                    <a:pt x="1077716" y="0"/>
                  </a:moveTo>
                  <a:lnTo>
                    <a:pt x="1136484" y="0"/>
                  </a:lnTo>
                </a:path>
              </a:pathLst>
            </a:custGeom>
            <a:ln w="16510">
              <a:solidFill>
                <a:srgbClr val="939598"/>
              </a:solidFill>
              <a:prstDash val="sysDot"/>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285" name="object 12">
              <a:extLst>
                <a:ext uri="{FF2B5EF4-FFF2-40B4-BE49-F238E27FC236}">
                  <a16:creationId xmlns:a16="http://schemas.microsoft.com/office/drawing/2014/main" id="{4889DA72-EE9F-4702-A722-6AF23DB2C4A6}"/>
                </a:ext>
              </a:extLst>
            </p:cNvPr>
            <p:cNvSpPr/>
            <p:nvPr/>
          </p:nvSpPr>
          <p:spPr>
            <a:xfrm>
              <a:off x="3342225" y="4082703"/>
              <a:ext cx="15903" cy="0"/>
            </a:xfrm>
            <a:custGeom>
              <a:avLst/>
              <a:gdLst/>
              <a:ahLst/>
              <a:cxnLst/>
              <a:rect l="l" t="t" r="r" b="b"/>
              <a:pathLst>
                <a:path w="12700">
                  <a:moveTo>
                    <a:pt x="0" y="0"/>
                  </a:moveTo>
                  <a:lnTo>
                    <a:pt x="12700" y="0"/>
                  </a:lnTo>
                </a:path>
              </a:pathLst>
            </a:custGeom>
            <a:ln w="1651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286" name="object 13">
              <a:extLst>
                <a:ext uri="{FF2B5EF4-FFF2-40B4-BE49-F238E27FC236}">
                  <a16:creationId xmlns:a16="http://schemas.microsoft.com/office/drawing/2014/main" id="{CF162F87-0752-42C1-B2FD-93FAD1E91000}"/>
                </a:ext>
              </a:extLst>
            </p:cNvPr>
            <p:cNvSpPr/>
            <p:nvPr/>
          </p:nvSpPr>
          <p:spPr>
            <a:xfrm>
              <a:off x="1856332" y="3759286"/>
              <a:ext cx="15903" cy="0"/>
            </a:xfrm>
            <a:custGeom>
              <a:avLst/>
              <a:gdLst/>
              <a:ahLst/>
              <a:cxnLst/>
              <a:rect l="l" t="t" r="r" b="b"/>
              <a:pathLst>
                <a:path w="12700">
                  <a:moveTo>
                    <a:pt x="0" y="0"/>
                  </a:moveTo>
                  <a:lnTo>
                    <a:pt x="12700" y="0"/>
                  </a:lnTo>
                </a:path>
              </a:pathLst>
            </a:custGeom>
            <a:ln w="1651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287" name="object 14">
              <a:extLst>
                <a:ext uri="{FF2B5EF4-FFF2-40B4-BE49-F238E27FC236}">
                  <a16:creationId xmlns:a16="http://schemas.microsoft.com/office/drawing/2014/main" id="{7C756D5D-93A8-4ABE-B9B8-AF81168013A4}"/>
                </a:ext>
              </a:extLst>
            </p:cNvPr>
            <p:cNvSpPr/>
            <p:nvPr/>
          </p:nvSpPr>
          <p:spPr>
            <a:xfrm>
              <a:off x="1903511" y="3759286"/>
              <a:ext cx="1423284" cy="0"/>
            </a:xfrm>
            <a:custGeom>
              <a:avLst/>
              <a:gdLst/>
              <a:ahLst/>
              <a:cxnLst/>
              <a:rect l="l" t="t" r="r" b="b"/>
              <a:pathLst>
                <a:path w="1136650">
                  <a:moveTo>
                    <a:pt x="0" y="0"/>
                  </a:moveTo>
                  <a:lnTo>
                    <a:pt x="46273" y="0"/>
                  </a:lnTo>
                </a:path>
                <a:path w="1136650">
                  <a:moveTo>
                    <a:pt x="478035" y="0"/>
                  </a:moveTo>
                  <a:lnTo>
                    <a:pt x="645942" y="0"/>
                  </a:lnTo>
                </a:path>
                <a:path w="1136650">
                  <a:moveTo>
                    <a:pt x="1077716" y="0"/>
                  </a:moveTo>
                  <a:lnTo>
                    <a:pt x="1136484" y="0"/>
                  </a:lnTo>
                </a:path>
              </a:pathLst>
            </a:custGeom>
            <a:ln w="16510">
              <a:solidFill>
                <a:srgbClr val="939598"/>
              </a:solidFill>
              <a:prstDash val="sysDot"/>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288" name="object 15">
              <a:extLst>
                <a:ext uri="{FF2B5EF4-FFF2-40B4-BE49-F238E27FC236}">
                  <a16:creationId xmlns:a16="http://schemas.microsoft.com/office/drawing/2014/main" id="{F0CA3A5E-5E0D-4A28-950F-B97D8B9E1B4B}"/>
                </a:ext>
              </a:extLst>
            </p:cNvPr>
            <p:cNvSpPr/>
            <p:nvPr/>
          </p:nvSpPr>
          <p:spPr>
            <a:xfrm>
              <a:off x="3342225" y="3759286"/>
              <a:ext cx="15903" cy="0"/>
            </a:xfrm>
            <a:custGeom>
              <a:avLst/>
              <a:gdLst/>
              <a:ahLst/>
              <a:cxnLst/>
              <a:rect l="l" t="t" r="r" b="b"/>
              <a:pathLst>
                <a:path w="12700">
                  <a:moveTo>
                    <a:pt x="0" y="0"/>
                  </a:moveTo>
                  <a:lnTo>
                    <a:pt x="12700" y="0"/>
                  </a:lnTo>
                </a:path>
              </a:pathLst>
            </a:custGeom>
            <a:ln w="1651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289" name="object 16">
              <a:extLst>
                <a:ext uri="{FF2B5EF4-FFF2-40B4-BE49-F238E27FC236}">
                  <a16:creationId xmlns:a16="http://schemas.microsoft.com/office/drawing/2014/main" id="{90AF4F26-EC65-40D2-850D-2ABD2BAFCEF4}"/>
                </a:ext>
              </a:extLst>
            </p:cNvPr>
            <p:cNvSpPr/>
            <p:nvPr/>
          </p:nvSpPr>
          <p:spPr>
            <a:xfrm>
              <a:off x="1856332" y="3435877"/>
              <a:ext cx="15903" cy="0"/>
            </a:xfrm>
            <a:custGeom>
              <a:avLst/>
              <a:gdLst/>
              <a:ahLst/>
              <a:cxnLst/>
              <a:rect l="l" t="t" r="r" b="b"/>
              <a:pathLst>
                <a:path w="12700">
                  <a:moveTo>
                    <a:pt x="0" y="0"/>
                  </a:moveTo>
                  <a:lnTo>
                    <a:pt x="12700" y="0"/>
                  </a:lnTo>
                </a:path>
              </a:pathLst>
            </a:custGeom>
            <a:ln w="1651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290" name="object 17">
              <a:extLst>
                <a:ext uri="{FF2B5EF4-FFF2-40B4-BE49-F238E27FC236}">
                  <a16:creationId xmlns:a16="http://schemas.microsoft.com/office/drawing/2014/main" id="{4BF47791-11D7-4116-891A-53C14EDC0249}"/>
                </a:ext>
              </a:extLst>
            </p:cNvPr>
            <p:cNvSpPr/>
            <p:nvPr/>
          </p:nvSpPr>
          <p:spPr>
            <a:xfrm>
              <a:off x="1903511" y="3435877"/>
              <a:ext cx="1423284" cy="0"/>
            </a:xfrm>
            <a:custGeom>
              <a:avLst/>
              <a:gdLst/>
              <a:ahLst/>
              <a:cxnLst/>
              <a:rect l="l" t="t" r="r" b="b"/>
              <a:pathLst>
                <a:path w="1136650">
                  <a:moveTo>
                    <a:pt x="0" y="0"/>
                  </a:moveTo>
                  <a:lnTo>
                    <a:pt x="46273" y="0"/>
                  </a:lnTo>
                </a:path>
                <a:path w="1136650">
                  <a:moveTo>
                    <a:pt x="478035" y="0"/>
                  </a:moveTo>
                  <a:lnTo>
                    <a:pt x="645942" y="0"/>
                  </a:lnTo>
                </a:path>
                <a:path w="1136650">
                  <a:moveTo>
                    <a:pt x="1077716" y="0"/>
                  </a:moveTo>
                  <a:lnTo>
                    <a:pt x="1136484" y="0"/>
                  </a:lnTo>
                </a:path>
              </a:pathLst>
            </a:custGeom>
            <a:ln w="16510">
              <a:solidFill>
                <a:srgbClr val="939598"/>
              </a:solidFill>
              <a:prstDash val="sysDot"/>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291" name="object 18">
              <a:extLst>
                <a:ext uri="{FF2B5EF4-FFF2-40B4-BE49-F238E27FC236}">
                  <a16:creationId xmlns:a16="http://schemas.microsoft.com/office/drawing/2014/main" id="{DD5E36D9-3182-4878-B350-5660B75C5D1E}"/>
                </a:ext>
              </a:extLst>
            </p:cNvPr>
            <p:cNvSpPr/>
            <p:nvPr/>
          </p:nvSpPr>
          <p:spPr>
            <a:xfrm>
              <a:off x="3342225" y="3435877"/>
              <a:ext cx="15903" cy="0"/>
            </a:xfrm>
            <a:custGeom>
              <a:avLst/>
              <a:gdLst/>
              <a:ahLst/>
              <a:cxnLst/>
              <a:rect l="l" t="t" r="r" b="b"/>
              <a:pathLst>
                <a:path w="12700">
                  <a:moveTo>
                    <a:pt x="0" y="0"/>
                  </a:moveTo>
                  <a:lnTo>
                    <a:pt x="12700" y="0"/>
                  </a:lnTo>
                </a:path>
              </a:pathLst>
            </a:custGeom>
            <a:ln w="1651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292" name="object 19">
              <a:extLst>
                <a:ext uri="{FF2B5EF4-FFF2-40B4-BE49-F238E27FC236}">
                  <a16:creationId xmlns:a16="http://schemas.microsoft.com/office/drawing/2014/main" id="{71A2AC1E-4E6D-4A4F-9CCE-2A8F61BB88FD}"/>
                </a:ext>
              </a:extLst>
            </p:cNvPr>
            <p:cNvSpPr/>
            <p:nvPr/>
          </p:nvSpPr>
          <p:spPr>
            <a:xfrm>
              <a:off x="1856332" y="3112459"/>
              <a:ext cx="15903" cy="0"/>
            </a:xfrm>
            <a:custGeom>
              <a:avLst/>
              <a:gdLst/>
              <a:ahLst/>
              <a:cxnLst/>
              <a:rect l="l" t="t" r="r" b="b"/>
              <a:pathLst>
                <a:path w="12700">
                  <a:moveTo>
                    <a:pt x="0" y="0"/>
                  </a:moveTo>
                  <a:lnTo>
                    <a:pt x="12700" y="0"/>
                  </a:lnTo>
                </a:path>
              </a:pathLst>
            </a:custGeom>
            <a:ln w="1651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293" name="object 20">
              <a:extLst>
                <a:ext uri="{FF2B5EF4-FFF2-40B4-BE49-F238E27FC236}">
                  <a16:creationId xmlns:a16="http://schemas.microsoft.com/office/drawing/2014/main" id="{1AC9758D-DEF5-4956-A283-D164C99DF69D}"/>
                </a:ext>
              </a:extLst>
            </p:cNvPr>
            <p:cNvSpPr/>
            <p:nvPr/>
          </p:nvSpPr>
          <p:spPr>
            <a:xfrm>
              <a:off x="1903511" y="3112459"/>
              <a:ext cx="1423284" cy="0"/>
            </a:xfrm>
            <a:custGeom>
              <a:avLst/>
              <a:gdLst/>
              <a:ahLst/>
              <a:cxnLst/>
              <a:rect l="l" t="t" r="r" b="b"/>
              <a:pathLst>
                <a:path w="1136650">
                  <a:moveTo>
                    <a:pt x="0" y="0"/>
                  </a:moveTo>
                  <a:lnTo>
                    <a:pt x="46273" y="0"/>
                  </a:lnTo>
                </a:path>
                <a:path w="1136650">
                  <a:moveTo>
                    <a:pt x="478035" y="0"/>
                  </a:moveTo>
                  <a:lnTo>
                    <a:pt x="645942" y="0"/>
                  </a:lnTo>
                </a:path>
                <a:path w="1136650">
                  <a:moveTo>
                    <a:pt x="1077716" y="0"/>
                  </a:moveTo>
                  <a:lnTo>
                    <a:pt x="1136484" y="0"/>
                  </a:lnTo>
                </a:path>
              </a:pathLst>
            </a:custGeom>
            <a:ln w="16509">
              <a:solidFill>
                <a:srgbClr val="939598"/>
              </a:solidFill>
              <a:prstDash val="sysDot"/>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294" name="object 21">
              <a:extLst>
                <a:ext uri="{FF2B5EF4-FFF2-40B4-BE49-F238E27FC236}">
                  <a16:creationId xmlns:a16="http://schemas.microsoft.com/office/drawing/2014/main" id="{2028EBF7-8F1D-47F2-978D-B2460F692AFB}"/>
                </a:ext>
              </a:extLst>
            </p:cNvPr>
            <p:cNvSpPr/>
            <p:nvPr/>
          </p:nvSpPr>
          <p:spPr>
            <a:xfrm>
              <a:off x="3342225" y="3112459"/>
              <a:ext cx="15903" cy="0"/>
            </a:xfrm>
            <a:custGeom>
              <a:avLst/>
              <a:gdLst/>
              <a:ahLst/>
              <a:cxnLst/>
              <a:rect l="l" t="t" r="r" b="b"/>
              <a:pathLst>
                <a:path w="12700">
                  <a:moveTo>
                    <a:pt x="0" y="0"/>
                  </a:moveTo>
                  <a:lnTo>
                    <a:pt x="12700" y="0"/>
                  </a:lnTo>
                </a:path>
              </a:pathLst>
            </a:custGeom>
            <a:ln w="1651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295" name="object 22">
              <a:extLst>
                <a:ext uri="{FF2B5EF4-FFF2-40B4-BE49-F238E27FC236}">
                  <a16:creationId xmlns:a16="http://schemas.microsoft.com/office/drawing/2014/main" id="{AC88759F-F917-4D26-8F58-F2B2158DDC32}"/>
                </a:ext>
              </a:extLst>
            </p:cNvPr>
            <p:cNvSpPr/>
            <p:nvPr/>
          </p:nvSpPr>
          <p:spPr>
            <a:xfrm>
              <a:off x="1856332" y="2789049"/>
              <a:ext cx="1502003" cy="0"/>
            </a:xfrm>
            <a:custGeom>
              <a:avLst/>
              <a:gdLst/>
              <a:ahLst/>
              <a:cxnLst/>
              <a:rect l="l" t="t" r="r" b="b"/>
              <a:pathLst>
                <a:path w="1199514">
                  <a:moveTo>
                    <a:pt x="0" y="0"/>
                  </a:moveTo>
                  <a:lnTo>
                    <a:pt x="1199349" y="0"/>
                  </a:lnTo>
                </a:path>
              </a:pathLst>
            </a:custGeom>
            <a:ln w="1270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296" name="object 24">
              <a:extLst>
                <a:ext uri="{FF2B5EF4-FFF2-40B4-BE49-F238E27FC236}">
                  <a16:creationId xmlns:a16="http://schemas.microsoft.com/office/drawing/2014/main" id="{1B81463B-E676-4D6A-B988-E889A00C504D}"/>
                </a:ext>
              </a:extLst>
            </p:cNvPr>
            <p:cNvSpPr/>
            <p:nvPr/>
          </p:nvSpPr>
          <p:spPr>
            <a:xfrm>
              <a:off x="1961460" y="3236442"/>
              <a:ext cx="540689" cy="1170430"/>
            </a:xfrm>
            <a:custGeom>
              <a:avLst/>
              <a:gdLst/>
              <a:ahLst/>
              <a:cxnLst/>
              <a:rect l="l" t="t" r="r" b="b"/>
              <a:pathLst>
                <a:path w="431800" h="934719">
                  <a:moveTo>
                    <a:pt x="0" y="0"/>
                  </a:moveTo>
                  <a:lnTo>
                    <a:pt x="431761" y="0"/>
                  </a:lnTo>
                  <a:lnTo>
                    <a:pt x="431761" y="934110"/>
                  </a:lnTo>
                  <a:lnTo>
                    <a:pt x="0" y="934110"/>
                  </a:lnTo>
                  <a:lnTo>
                    <a:pt x="0" y="0"/>
                  </a:lnTo>
                  <a:close/>
                </a:path>
              </a:pathLst>
            </a:custGeom>
            <a:ln w="6350">
              <a:solidFill>
                <a:srgbClr val="389E9E"/>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297" name="object 26">
              <a:extLst>
                <a:ext uri="{FF2B5EF4-FFF2-40B4-BE49-F238E27FC236}">
                  <a16:creationId xmlns:a16="http://schemas.microsoft.com/office/drawing/2014/main" id="{E9811270-7447-4E4A-8456-701A938E317C}"/>
                </a:ext>
              </a:extLst>
            </p:cNvPr>
            <p:cNvSpPr/>
            <p:nvPr/>
          </p:nvSpPr>
          <p:spPr>
            <a:xfrm>
              <a:off x="2712349" y="3230652"/>
              <a:ext cx="540689" cy="1175997"/>
            </a:xfrm>
            <a:custGeom>
              <a:avLst/>
              <a:gdLst/>
              <a:ahLst/>
              <a:cxnLst/>
              <a:rect l="l" t="t" r="r" b="b"/>
              <a:pathLst>
                <a:path w="431800" h="939164">
                  <a:moveTo>
                    <a:pt x="0" y="0"/>
                  </a:moveTo>
                  <a:lnTo>
                    <a:pt x="431774" y="0"/>
                  </a:lnTo>
                  <a:lnTo>
                    <a:pt x="431774" y="938745"/>
                  </a:lnTo>
                  <a:lnTo>
                    <a:pt x="0" y="938745"/>
                  </a:lnTo>
                  <a:lnTo>
                    <a:pt x="0" y="0"/>
                  </a:lnTo>
                  <a:close/>
                </a:path>
              </a:pathLst>
            </a:custGeom>
            <a:ln w="6350">
              <a:solidFill>
                <a:srgbClr val="389E9E"/>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298" name="object 27">
              <a:extLst>
                <a:ext uri="{FF2B5EF4-FFF2-40B4-BE49-F238E27FC236}">
                  <a16:creationId xmlns:a16="http://schemas.microsoft.com/office/drawing/2014/main" id="{6F1F4AF8-9F17-4273-8F56-C3BCE4436F8F}"/>
                </a:ext>
              </a:extLst>
            </p:cNvPr>
            <p:cNvSpPr txBox="1"/>
            <p:nvPr/>
          </p:nvSpPr>
          <p:spPr>
            <a:xfrm>
              <a:off x="1175658" y="2665622"/>
              <a:ext cx="658989" cy="1773751"/>
            </a:xfrm>
            <a:prstGeom prst="rect">
              <a:avLst/>
            </a:prstGeom>
          </p:spPr>
          <p:txBody>
            <a:bodyPr vert="horz" wrap="square" lIns="0" tIns="16698" rIns="0" bIns="0" rtlCol="0">
              <a:spAutoFit/>
            </a:bodyPr>
            <a:lstStyle/>
            <a:p>
              <a:pPr marR="28627" algn="r">
                <a:spcBef>
                  <a:spcPts val="131"/>
                </a:spcBef>
              </a:pPr>
              <a:r>
                <a:rPr sz="1000" spc="19" dirty="0">
                  <a:solidFill>
                    <a:srgbClr val="231F20"/>
                  </a:solidFill>
                  <a:latin typeface="メイリオ" panose="020B0604030504040204" pitchFamily="50" charset="-128"/>
                  <a:ea typeface="メイリオ" panose="020B0604030504040204" pitchFamily="50" charset="-128"/>
                  <a:cs typeface="SimSun"/>
                </a:rPr>
                <a:t>100,000</a:t>
              </a:r>
              <a:endParaRPr sz="1000" dirty="0">
                <a:latin typeface="メイリオ" panose="020B0604030504040204" pitchFamily="50" charset="-128"/>
                <a:ea typeface="メイリオ" panose="020B0604030504040204" pitchFamily="50" charset="-128"/>
                <a:cs typeface="SimSun"/>
              </a:endParaRPr>
            </a:p>
            <a:p>
              <a:pPr marR="28627" algn="r">
                <a:spcBef>
                  <a:spcPts val="1271"/>
                </a:spcBef>
              </a:pPr>
              <a:r>
                <a:rPr sz="1000" spc="13" dirty="0">
                  <a:solidFill>
                    <a:srgbClr val="231F20"/>
                  </a:solidFill>
                  <a:latin typeface="メイリオ" panose="020B0604030504040204" pitchFamily="50" charset="-128"/>
                  <a:ea typeface="メイリオ" panose="020B0604030504040204" pitchFamily="50" charset="-128"/>
                  <a:cs typeface="SimSun"/>
                </a:rPr>
                <a:t>80,000</a:t>
              </a:r>
              <a:endParaRPr sz="1000" dirty="0">
                <a:latin typeface="メイリオ" panose="020B0604030504040204" pitchFamily="50" charset="-128"/>
                <a:ea typeface="メイリオ" panose="020B0604030504040204" pitchFamily="50" charset="-128"/>
                <a:cs typeface="SimSun"/>
              </a:endParaRPr>
            </a:p>
            <a:p>
              <a:pPr marR="28627" algn="r">
                <a:spcBef>
                  <a:spcPts val="1271"/>
                </a:spcBef>
              </a:pPr>
              <a:r>
                <a:rPr sz="1000" spc="13" dirty="0">
                  <a:solidFill>
                    <a:srgbClr val="231F20"/>
                  </a:solidFill>
                  <a:latin typeface="メイリオ" panose="020B0604030504040204" pitchFamily="50" charset="-128"/>
                  <a:ea typeface="メイリオ" panose="020B0604030504040204" pitchFamily="50" charset="-128"/>
                  <a:cs typeface="SimSun"/>
                </a:rPr>
                <a:t>60,000</a:t>
              </a:r>
              <a:endParaRPr sz="1000" dirty="0">
                <a:latin typeface="メイリオ" panose="020B0604030504040204" pitchFamily="50" charset="-128"/>
                <a:ea typeface="メイリオ" panose="020B0604030504040204" pitchFamily="50" charset="-128"/>
                <a:cs typeface="SimSun"/>
              </a:endParaRPr>
            </a:p>
            <a:p>
              <a:pPr marR="28627" algn="r">
                <a:spcBef>
                  <a:spcPts val="1271"/>
                </a:spcBef>
              </a:pPr>
              <a:r>
                <a:rPr sz="1000" spc="13" dirty="0">
                  <a:solidFill>
                    <a:srgbClr val="231F20"/>
                  </a:solidFill>
                  <a:latin typeface="メイリオ" panose="020B0604030504040204" pitchFamily="50" charset="-128"/>
                  <a:ea typeface="メイリオ" panose="020B0604030504040204" pitchFamily="50" charset="-128"/>
                  <a:cs typeface="SimSun"/>
                </a:rPr>
                <a:t>40,000</a:t>
              </a:r>
              <a:endParaRPr sz="1000" dirty="0">
                <a:latin typeface="メイリオ" panose="020B0604030504040204" pitchFamily="50" charset="-128"/>
                <a:ea typeface="メイリオ" panose="020B0604030504040204" pitchFamily="50" charset="-128"/>
                <a:cs typeface="SimSun"/>
              </a:endParaRPr>
            </a:p>
            <a:p>
              <a:pPr marR="28627" algn="r">
                <a:spcBef>
                  <a:spcPts val="1265"/>
                </a:spcBef>
              </a:pPr>
              <a:r>
                <a:rPr sz="1000" spc="13" dirty="0">
                  <a:solidFill>
                    <a:srgbClr val="231F20"/>
                  </a:solidFill>
                  <a:latin typeface="メイリオ" panose="020B0604030504040204" pitchFamily="50" charset="-128"/>
                  <a:ea typeface="メイリオ" panose="020B0604030504040204" pitchFamily="50" charset="-128"/>
                  <a:cs typeface="SimSun"/>
                </a:rPr>
                <a:t>20,000</a:t>
              </a:r>
              <a:endParaRPr sz="1000" dirty="0">
                <a:latin typeface="メイリオ" panose="020B0604030504040204" pitchFamily="50" charset="-128"/>
                <a:ea typeface="メイリオ" panose="020B0604030504040204" pitchFamily="50" charset="-128"/>
                <a:cs typeface="SimSun"/>
              </a:endParaRPr>
            </a:p>
            <a:p>
              <a:pPr marR="6361" algn="r">
                <a:spcBef>
                  <a:spcPts val="1271"/>
                </a:spcBef>
              </a:pPr>
              <a:r>
                <a:rPr sz="1000" spc="63" dirty="0">
                  <a:solidFill>
                    <a:srgbClr val="231F20"/>
                  </a:solidFill>
                  <a:latin typeface="メイリオ" panose="020B0604030504040204" pitchFamily="50" charset="-128"/>
                  <a:ea typeface="メイリオ" panose="020B0604030504040204" pitchFamily="50" charset="-128"/>
                  <a:cs typeface="SimSun"/>
                </a:rPr>
                <a:t>0</a:t>
              </a:r>
              <a:endParaRPr sz="1000" dirty="0">
                <a:latin typeface="メイリオ" panose="020B0604030504040204" pitchFamily="50" charset="-128"/>
                <a:ea typeface="メイリオ" panose="020B0604030504040204" pitchFamily="50" charset="-128"/>
                <a:cs typeface="SimSun"/>
              </a:endParaRPr>
            </a:p>
          </p:txBody>
        </p:sp>
        <p:grpSp>
          <p:nvGrpSpPr>
            <p:cNvPr id="299" name="object 28">
              <a:extLst>
                <a:ext uri="{FF2B5EF4-FFF2-40B4-BE49-F238E27FC236}">
                  <a16:creationId xmlns:a16="http://schemas.microsoft.com/office/drawing/2014/main" id="{84681F08-6C0A-4244-BBE1-9456146F3809}"/>
                </a:ext>
              </a:extLst>
            </p:cNvPr>
            <p:cNvGrpSpPr/>
            <p:nvPr/>
          </p:nvGrpSpPr>
          <p:grpSpPr>
            <a:xfrm>
              <a:off x="1493074" y="2389080"/>
              <a:ext cx="158231" cy="159821"/>
              <a:chOff x="372360" y="837509"/>
              <a:chExt cx="126364" cy="127635"/>
            </a:xfrm>
          </p:grpSpPr>
          <p:sp>
            <p:nvSpPr>
              <p:cNvPr id="379" name="object 29">
                <a:extLst>
                  <a:ext uri="{FF2B5EF4-FFF2-40B4-BE49-F238E27FC236}">
                    <a16:creationId xmlns:a16="http://schemas.microsoft.com/office/drawing/2014/main" id="{BC1EBBF5-9373-40C1-BC00-9597BA60F896}"/>
                  </a:ext>
                </a:extLst>
              </p:cNvPr>
              <p:cNvSpPr/>
              <p:nvPr/>
            </p:nvSpPr>
            <p:spPr>
              <a:xfrm>
                <a:off x="375530" y="840684"/>
                <a:ext cx="120014" cy="121285"/>
              </a:xfrm>
              <a:custGeom>
                <a:avLst/>
                <a:gdLst/>
                <a:ahLst/>
                <a:cxnLst/>
                <a:rect l="l" t="t" r="r" b="b"/>
                <a:pathLst>
                  <a:path w="120015" h="121284">
                    <a:moveTo>
                      <a:pt x="119938" y="0"/>
                    </a:moveTo>
                    <a:lnTo>
                      <a:pt x="0" y="0"/>
                    </a:lnTo>
                    <a:lnTo>
                      <a:pt x="0" y="121069"/>
                    </a:lnTo>
                    <a:lnTo>
                      <a:pt x="119938" y="121069"/>
                    </a:lnTo>
                    <a:lnTo>
                      <a:pt x="119938" y="0"/>
                    </a:lnTo>
                    <a:close/>
                  </a:path>
                </a:pathLst>
              </a:custGeom>
              <a:solidFill>
                <a:srgbClr val="FAA74A"/>
              </a:solidFill>
            </p:spPr>
            <p:txBody>
              <a:bodyPr wrap="square" lIns="0" tIns="0" rIns="0" bIns="0" rtlCol="0"/>
              <a:lstStyle/>
              <a:p>
                <a:endParaRPr sz="3817">
                  <a:latin typeface="メイリオ" panose="020B0604030504040204" pitchFamily="50" charset="-128"/>
                  <a:ea typeface="メイリオ" panose="020B0604030504040204" pitchFamily="50" charset="-128"/>
                </a:endParaRPr>
              </a:p>
            </p:txBody>
          </p:sp>
          <p:sp>
            <p:nvSpPr>
              <p:cNvPr id="380" name="object 30">
                <a:extLst>
                  <a:ext uri="{FF2B5EF4-FFF2-40B4-BE49-F238E27FC236}">
                    <a16:creationId xmlns:a16="http://schemas.microsoft.com/office/drawing/2014/main" id="{8EDA394D-C1DE-456C-B5DD-86914EAAC2B2}"/>
                  </a:ext>
                </a:extLst>
              </p:cNvPr>
              <p:cNvSpPr/>
              <p:nvPr/>
            </p:nvSpPr>
            <p:spPr>
              <a:xfrm>
                <a:off x="375535" y="840684"/>
                <a:ext cx="120014" cy="121285"/>
              </a:xfrm>
              <a:custGeom>
                <a:avLst/>
                <a:gdLst/>
                <a:ahLst/>
                <a:cxnLst/>
                <a:rect l="l" t="t" r="r" b="b"/>
                <a:pathLst>
                  <a:path w="120015" h="121284">
                    <a:moveTo>
                      <a:pt x="0" y="0"/>
                    </a:moveTo>
                    <a:lnTo>
                      <a:pt x="119938" y="0"/>
                    </a:lnTo>
                    <a:lnTo>
                      <a:pt x="119938" y="121069"/>
                    </a:lnTo>
                    <a:lnTo>
                      <a:pt x="0" y="121069"/>
                    </a:lnTo>
                    <a:lnTo>
                      <a:pt x="0" y="0"/>
                    </a:lnTo>
                    <a:close/>
                  </a:path>
                </a:pathLst>
              </a:custGeom>
              <a:ln w="6350">
                <a:solidFill>
                  <a:srgbClr val="FAA74A"/>
                </a:solidFill>
              </a:ln>
            </p:spPr>
            <p:txBody>
              <a:bodyPr wrap="square" lIns="0" tIns="0" rIns="0" bIns="0" rtlCol="0"/>
              <a:lstStyle/>
              <a:p>
                <a:endParaRPr sz="3817">
                  <a:latin typeface="メイリオ" panose="020B0604030504040204" pitchFamily="50" charset="-128"/>
                  <a:ea typeface="メイリオ" panose="020B0604030504040204" pitchFamily="50" charset="-128"/>
                </a:endParaRPr>
              </a:p>
            </p:txBody>
          </p:sp>
        </p:grpSp>
        <p:grpSp>
          <p:nvGrpSpPr>
            <p:cNvPr id="300" name="object 31">
              <a:extLst>
                <a:ext uri="{FF2B5EF4-FFF2-40B4-BE49-F238E27FC236}">
                  <a16:creationId xmlns:a16="http://schemas.microsoft.com/office/drawing/2014/main" id="{7F563A05-A7A3-4D9E-A330-01B0AD727568}"/>
                </a:ext>
              </a:extLst>
            </p:cNvPr>
            <p:cNvGrpSpPr/>
            <p:nvPr/>
          </p:nvGrpSpPr>
          <p:grpSpPr>
            <a:xfrm>
              <a:off x="2514717" y="2389080"/>
              <a:ext cx="158231" cy="159821"/>
              <a:chOff x="1130601" y="837509"/>
              <a:chExt cx="126364" cy="127635"/>
            </a:xfrm>
          </p:grpSpPr>
          <p:sp>
            <p:nvSpPr>
              <p:cNvPr id="377" name="object 32">
                <a:extLst>
                  <a:ext uri="{FF2B5EF4-FFF2-40B4-BE49-F238E27FC236}">
                    <a16:creationId xmlns:a16="http://schemas.microsoft.com/office/drawing/2014/main" id="{8B1FCBFE-166E-4CA7-A47D-32FDEE6A1F46}"/>
                  </a:ext>
                </a:extLst>
              </p:cNvPr>
              <p:cNvSpPr/>
              <p:nvPr/>
            </p:nvSpPr>
            <p:spPr>
              <a:xfrm>
                <a:off x="1133771" y="840684"/>
                <a:ext cx="120014" cy="121285"/>
              </a:xfrm>
              <a:custGeom>
                <a:avLst/>
                <a:gdLst/>
                <a:ahLst/>
                <a:cxnLst/>
                <a:rect l="l" t="t" r="r" b="b"/>
                <a:pathLst>
                  <a:path w="120015" h="121284">
                    <a:moveTo>
                      <a:pt x="119926" y="0"/>
                    </a:moveTo>
                    <a:lnTo>
                      <a:pt x="0" y="0"/>
                    </a:lnTo>
                    <a:lnTo>
                      <a:pt x="0" y="121069"/>
                    </a:lnTo>
                    <a:lnTo>
                      <a:pt x="119926" y="121069"/>
                    </a:lnTo>
                    <a:lnTo>
                      <a:pt x="119926" y="0"/>
                    </a:lnTo>
                    <a:close/>
                  </a:path>
                </a:pathLst>
              </a:custGeom>
              <a:solidFill>
                <a:srgbClr val="389E9E"/>
              </a:solidFill>
            </p:spPr>
            <p:txBody>
              <a:bodyPr wrap="square" lIns="0" tIns="0" rIns="0" bIns="0" rtlCol="0"/>
              <a:lstStyle/>
              <a:p>
                <a:endParaRPr sz="3817">
                  <a:latin typeface="メイリオ" panose="020B0604030504040204" pitchFamily="50" charset="-128"/>
                  <a:ea typeface="メイリオ" panose="020B0604030504040204" pitchFamily="50" charset="-128"/>
                </a:endParaRPr>
              </a:p>
            </p:txBody>
          </p:sp>
          <p:sp>
            <p:nvSpPr>
              <p:cNvPr id="378" name="object 33">
                <a:extLst>
                  <a:ext uri="{FF2B5EF4-FFF2-40B4-BE49-F238E27FC236}">
                    <a16:creationId xmlns:a16="http://schemas.microsoft.com/office/drawing/2014/main" id="{4E02BD39-FD47-4CA3-9702-3EF93AC10298}"/>
                  </a:ext>
                </a:extLst>
              </p:cNvPr>
              <p:cNvSpPr/>
              <p:nvPr/>
            </p:nvSpPr>
            <p:spPr>
              <a:xfrm>
                <a:off x="1133776" y="840684"/>
                <a:ext cx="120014" cy="121285"/>
              </a:xfrm>
              <a:custGeom>
                <a:avLst/>
                <a:gdLst/>
                <a:ahLst/>
                <a:cxnLst/>
                <a:rect l="l" t="t" r="r" b="b"/>
                <a:pathLst>
                  <a:path w="120015" h="121284">
                    <a:moveTo>
                      <a:pt x="0" y="0"/>
                    </a:moveTo>
                    <a:lnTo>
                      <a:pt x="119926" y="0"/>
                    </a:lnTo>
                    <a:lnTo>
                      <a:pt x="119926" y="121069"/>
                    </a:lnTo>
                    <a:lnTo>
                      <a:pt x="0" y="121069"/>
                    </a:lnTo>
                    <a:lnTo>
                      <a:pt x="0" y="0"/>
                    </a:lnTo>
                    <a:close/>
                  </a:path>
                </a:pathLst>
              </a:custGeom>
              <a:ln w="6350">
                <a:solidFill>
                  <a:srgbClr val="389E9E"/>
                </a:solidFill>
              </a:ln>
            </p:spPr>
            <p:txBody>
              <a:bodyPr wrap="square" lIns="0" tIns="0" rIns="0" bIns="0" rtlCol="0"/>
              <a:lstStyle/>
              <a:p>
                <a:endParaRPr sz="3817">
                  <a:latin typeface="メイリオ" panose="020B0604030504040204" pitchFamily="50" charset="-128"/>
                  <a:ea typeface="メイリオ" panose="020B0604030504040204" pitchFamily="50" charset="-128"/>
                </a:endParaRPr>
              </a:p>
            </p:txBody>
          </p:sp>
        </p:grpSp>
        <p:sp>
          <p:nvSpPr>
            <p:cNvPr id="301" name="object 35">
              <a:extLst>
                <a:ext uri="{FF2B5EF4-FFF2-40B4-BE49-F238E27FC236}">
                  <a16:creationId xmlns:a16="http://schemas.microsoft.com/office/drawing/2014/main" id="{60B8D849-080C-42AB-BE52-521CAD41133E}"/>
                </a:ext>
              </a:extLst>
            </p:cNvPr>
            <p:cNvSpPr/>
            <p:nvPr/>
          </p:nvSpPr>
          <p:spPr>
            <a:xfrm>
              <a:off x="4136222" y="4402136"/>
              <a:ext cx="1502003" cy="7951"/>
            </a:xfrm>
            <a:custGeom>
              <a:avLst/>
              <a:gdLst/>
              <a:ahLst/>
              <a:cxnLst/>
              <a:rect l="l" t="t" r="r" b="b"/>
              <a:pathLst>
                <a:path w="1199514" h="6350">
                  <a:moveTo>
                    <a:pt x="0" y="0"/>
                  </a:moveTo>
                  <a:lnTo>
                    <a:pt x="683623" y="0"/>
                  </a:lnTo>
                </a:path>
                <a:path w="1199514" h="6350">
                  <a:moveTo>
                    <a:pt x="1115397" y="0"/>
                  </a:moveTo>
                  <a:lnTo>
                    <a:pt x="1199349" y="0"/>
                  </a:lnTo>
                </a:path>
                <a:path w="1199514" h="6350">
                  <a:moveTo>
                    <a:pt x="0" y="6350"/>
                  </a:moveTo>
                  <a:lnTo>
                    <a:pt x="1199349" y="6350"/>
                  </a:lnTo>
                </a:path>
              </a:pathLst>
            </a:custGeom>
            <a:ln w="6347">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02" name="object 36">
              <a:extLst>
                <a:ext uri="{FF2B5EF4-FFF2-40B4-BE49-F238E27FC236}">
                  <a16:creationId xmlns:a16="http://schemas.microsoft.com/office/drawing/2014/main" id="{BC17528B-6681-4181-BCDD-C7DD8304DDE3}"/>
                </a:ext>
              </a:extLst>
            </p:cNvPr>
            <p:cNvSpPr/>
            <p:nvPr/>
          </p:nvSpPr>
          <p:spPr>
            <a:xfrm>
              <a:off x="4136222" y="4365689"/>
              <a:ext cx="0" cy="40550"/>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03" name="object 37">
              <a:extLst>
                <a:ext uri="{FF2B5EF4-FFF2-40B4-BE49-F238E27FC236}">
                  <a16:creationId xmlns:a16="http://schemas.microsoft.com/office/drawing/2014/main" id="{1B1329DA-DB4C-44B4-92D0-CC433164ADFF}"/>
                </a:ext>
              </a:extLst>
            </p:cNvPr>
            <p:cNvSpPr/>
            <p:nvPr/>
          </p:nvSpPr>
          <p:spPr>
            <a:xfrm>
              <a:off x="4887115" y="4365689"/>
              <a:ext cx="0" cy="40550"/>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04" name="object 38">
              <a:extLst>
                <a:ext uri="{FF2B5EF4-FFF2-40B4-BE49-F238E27FC236}">
                  <a16:creationId xmlns:a16="http://schemas.microsoft.com/office/drawing/2014/main" id="{18337E8F-A88B-417E-A0DA-10338172018A}"/>
                </a:ext>
              </a:extLst>
            </p:cNvPr>
            <p:cNvSpPr/>
            <p:nvPr/>
          </p:nvSpPr>
          <p:spPr>
            <a:xfrm>
              <a:off x="5638017" y="4365689"/>
              <a:ext cx="0" cy="40550"/>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05" name="object 39">
              <a:extLst>
                <a:ext uri="{FF2B5EF4-FFF2-40B4-BE49-F238E27FC236}">
                  <a16:creationId xmlns:a16="http://schemas.microsoft.com/office/drawing/2014/main" id="{045BE202-2E28-4C73-871F-D988BC5AAAE1}"/>
                </a:ext>
              </a:extLst>
            </p:cNvPr>
            <p:cNvSpPr/>
            <p:nvPr/>
          </p:nvSpPr>
          <p:spPr>
            <a:xfrm>
              <a:off x="4136222" y="2789041"/>
              <a:ext cx="0" cy="1617295"/>
            </a:xfrm>
            <a:custGeom>
              <a:avLst/>
              <a:gdLst/>
              <a:ahLst/>
              <a:cxnLst/>
              <a:rect l="l" t="t" r="r" b="b"/>
              <a:pathLst>
                <a:path h="1291589">
                  <a:moveTo>
                    <a:pt x="0" y="1291412"/>
                  </a:moveTo>
                  <a:lnTo>
                    <a:pt x="0" y="0"/>
                  </a:lnTo>
                </a:path>
              </a:pathLst>
            </a:custGeom>
            <a:ln w="1270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06" name="object 40">
              <a:extLst>
                <a:ext uri="{FF2B5EF4-FFF2-40B4-BE49-F238E27FC236}">
                  <a16:creationId xmlns:a16="http://schemas.microsoft.com/office/drawing/2014/main" id="{A1F3DBC8-9D38-4BEF-B294-C00115A9E810}"/>
                </a:ext>
              </a:extLst>
            </p:cNvPr>
            <p:cNvSpPr/>
            <p:nvPr/>
          </p:nvSpPr>
          <p:spPr>
            <a:xfrm>
              <a:off x="4136222" y="4402136"/>
              <a:ext cx="1502003" cy="7951"/>
            </a:xfrm>
            <a:custGeom>
              <a:avLst/>
              <a:gdLst/>
              <a:ahLst/>
              <a:cxnLst/>
              <a:rect l="l" t="t" r="r" b="b"/>
              <a:pathLst>
                <a:path w="1199514" h="6350">
                  <a:moveTo>
                    <a:pt x="0" y="0"/>
                  </a:moveTo>
                  <a:lnTo>
                    <a:pt x="683623" y="0"/>
                  </a:lnTo>
                </a:path>
                <a:path w="1199514" h="6350">
                  <a:moveTo>
                    <a:pt x="1115397" y="0"/>
                  </a:moveTo>
                  <a:lnTo>
                    <a:pt x="1199349" y="0"/>
                  </a:lnTo>
                </a:path>
                <a:path w="1199514" h="6350">
                  <a:moveTo>
                    <a:pt x="0" y="6350"/>
                  </a:moveTo>
                  <a:lnTo>
                    <a:pt x="1199349" y="6350"/>
                  </a:lnTo>
                </a:path>
              </a:pathLst>
            </a:custGeom>
            <a:ln w="6347">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07" name="object 41">
              <a:extLst>
                <a:ext uri="{FF2B5EF4-FFF2-40B4-BE49-F238E27FC236}">
                  <a16:creationId xmlns:a16="http://schemas.microsoft.com/office/drawing/2014/main" id="{046C8815-F7A1-4FD2-A461-7C1FB3CE8152}"/>
                </a:ext>
              </a:extLst>
            </p:cNvPr>
            <p:cNvSpPr/>
            <p:nvPr/>
          </p:nvSpPr>
          <p:spPr>
            <a:xfrm>
              <a:off x="4136222" y="3435877"/>
              <a:ext cx="1502003" cy="647236"/>
            </a:xfrm>
            <a:custGeom>
              <a:avLst/>
              <a:gdLst/>
              <a:ahLst/>
              <a:cxnLst/>
              <a:rect l="l" t="t" r="r" b="b"/>
              <a:pathLst>
                <a:path w="1199514" h="516889">
                  <a:moveTo>
                    <a:pt x="0" y="516563"/>
                  </a:moveTo>
                  <a:lnTo>
                    <a:pt x="83941" y="516563"/>
                  </a:lnTo>
                </a:path>
                <a:path w="1199514" h="516889">
                  <a:moveTo>
                    <a:pt x="515716" y="516563"/>
                  </a:moveTo>
                  <a:lnTo>
                    <a:pt x="683623" y="516563"/>
                  </a:lnTo>
                </a:path>
                <a:path w="1199514" h="516889">
                  <a:moveTo>
                    <a:pt x="1115397" y="516563"/>
                  </a:moveTo>
                  <a:lnTo>
                    <a:pt x="1199349" y="516563"/>
                  </a:lnTo>
                </a:path>
                <a:path w="1199514" h="516889">
                  <a:moveTo>
                    <a:pt x="0" y="258278"/>
                  </a:moveTo>
                  <a:lnTo>
                    <a:pt x="83941" y="258278"/>
                  </a:lnTo>
                </a:path>
                <a:path w="1199514" h="516889">
                  <a:moveTo>
                    <a:pt x="515716" y="258278"/>
                  </a:moveTo>
                  <a:lnTo>
                    <a:pt x="683623" y="258278"/>
                  </a:lnTo>
                </a:path>
                <a:path w="1199514" h="516889">
                  <a:moveTo>
                    <a:pt x="1115397" y="258278"/>
                  </a:moveTo>
                  <a:lnTo>
                    <a:pt x="1199349" y="258278"/>
                  </a:lnTo>
                </a:path>
                <a:path w="1199514" h="516889">
                  <a:moveTo>
                    <a:pt x="0" y="0"/>
                  </a:moveTo>
                  <a:lnTo>
                    <a:pt x="83941" y="0"/>
                  </a:lnTo>
                </a:path>
                <a:path w="1199514" h="516889">
                  <a:moveTo>
                    <a:pt x="515716" y="0"/>
                  </a:moveTo>
                  <a:lnTo>
                    <a:pt x="683623" y="0"/>
                  </a:lnTo>
                </a:path>
                <a:path w="1199514" h="516889">
                  <a:moveTo>
                    <a:pt x="1115397" y="0"/>
                  </a:moveTo>
                  <a:lnTo>
                    <a:pt x="1199349" y="0"/>
                  </a:lnTo>
                </a:path>
              </a:pathLst>
            </a:custGeom>
            <a:ln w="16510">
              <a:solidFill>
                <a:srgbClr val="939598"/>
              </a:solidFill>
              <a:prstDash val="dash"/>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08" name="object 42">
              <a:extLst>
                <a:ext uri="{FF2B5EF4-FFF2-40B4-BE49-F238E27FC236}">
                  <a16:creationId xmlns:a16="http://schemas.microsoft.com/office/drawing/2014/main" id="{F28B17E4-7E0B-446A-B2DF-44EBA14564CE}"/>
                </a:ext>
              </a:extLst>
            </p:cNvPr>
            <p:cNvSpPr/>
            <p:nvPr/>
          </p:nvSpPr>
          <p:spPr>
            <a:xfrm>
              <a:off x="4136222" y="3112459"/>
              <a:ext cx="1502003" cy="0"/>
            </a:xfrm>
            <a:custGeom>
              <a:avLst/>
              <a:gdLst/>
              <a:ahLst/>
              <a:cxnLst/>
              <a:rect l="l" t="t" r="r" b="b"/>
              <a:pathLst>
                <a:path w="1199514">
                  <a:moveTo>
                    <a:pt x="0" y="0"/>
                  </a:moveTo>
                  <a:lnTo>
                    <a:pt x="83941" y="0"/>
                  </a:lnTo>
                </a:path>
                <a:path w="1199514">
                  <a:moveTo>
                    <a:pt x="515716" y="0"/>
                  </a:moveTo>
                  <a:lnTo>
                    <a:pt x="1199349" y="0"/>
                  </a:lnTo>
                </a:path>
              </a:pathLst>
            </a:custGeom>
            <a:ln w="16509">
              <a:solidFill>
                <a:srgbClr val="939598"/>
              </a:solidFill>
              <a:prstDash val="dash"/>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09" name="object 43">
              <a:extLst>
                <a:ext uri="{FF2B5EF4-FFF2-40B4-BE49-F238E27FC236}">
                  <a16:creationId xmlns:a16="http://schemas.microsoft.com/office/drawing/2014/main" id="{1A27A666-7BD9-4ED2-B6F0-0A8DDDDAC681}"/>
                </a:ext>
              </a:extLst>
            </p:cNvPr>
            <p:cNvSpPr/>
            <p:nvPr/>
          </p:nvSpPr>
          <p:spPr>
            <a:xfrm>
              <a:off x="4136222" y="2789049"/>
              <a:ext cx="1502003" cy="0"/>
            </a:xfrm>
            <a:custGeom>
              <a:avLst/>
              <a:gdLst/>
              <a:ahLst/>
              <a:cxnLst/>
              <a:rect l="l" t="t" r="r" b="b"/>
              <a:pathLst>
                <a:path w="1199514">
                  <a:moveTo>
                    <a:pt x="0" y="0"/>
                  </a:moveTo>
                  <a:lnTo>
                    <a:pt x="1199349" y="0"/>
                  </a:lnTo>
                </a:path>
              </a:pathLst>
            </a:custGeom>
            <a:ln w="1270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10" name="object 44">
              <a:extLst>
                <a:ext uri="{FF2B5EF4-FFF2-40B4-BE49-F238E27FC236}">
                  <a16:creationId xmlns:a16="http://schemas.microsoft.com/office/drawing/2014/main" id="{B6CC2253-BE44-4D99-8C8B-FED9E160EBC0}"/>
                </a:ext>
              </a:extLst>
            </p:cNvPr>
            <p:cNvSpPr/>
            <p:nvPr/>
          </p:nvSpPr>
          <p:spPr>
            <a:xfrm>
              <a:off x="4241332" y="3221445"/>
              <a:ext cx="540690" cy="1184743"/>
            </a:xfrm>
            <a:custGeom>
              <a:avLst/>
              <a:gdLst/>
              <a:ahLst/>
              <a:cxnLst/>
              <a:rect l="l" t="t" r="r" b="b"/>
              <a:pathLst>
                <a:path w="431800" h="946150">
                  <a:moveTo>
                    <a:pt x="431774" y="0"/>
                  </a:moveTo>
                  <a:lnTo>
                    <a:pt x="0" y="0"/>
                  </a:lnTo>
                  <a:lnTo>
                    <a:pt x="0" y="946086"/>
                  </a:lnTo>
                  <a:lnTo>
                    <a:pt x="431774" y="946086"/>
                  </a:lnTo>
                  <a:lnTo>
                    <a:pt x="431774" y="0"/>
                  </a:lnTo>
                  <a:close/>
                </a:path>
              </a:pathLst>
            </a:custGeom>
            <a:solidFill>
              <a:srgbClr val="389E9E"/>
            </a:solidFill>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11" name="object 45">
              <a:extLst>
                <a:ext uri="{FF2B5EF4-FFF2-40B4-BE49-F238E27FC236}">
                  <a16:creationId xmlns:a16="http://schemas.microsoft.com/office/drawing/2014/main" id="{6CAD6526-24C0-4071-8970-41EDE4144398}"/>
                </a:ext>
              </a:extLst>
            </p:cNvPr>
            <p:cNvSpPr/>
            <p:nvPr/>
          </p:nvSpPr>
          <p:spPr>
            <a:xfrm>
              <a:off x="4241338" y="3221445"/>
              <a:ext cx="540690" cy="1184743"/>
            </a:xfrm>
            <a:custGeom>
              <a:avLst/>
              <a:gdLst/>
              <a:ahLst/>
              <a:cxnLst/>
              <a:rect l="l" t="t" r="r" b="b"/>
              <a:pathLst>
                <a:path w="431800" h="946150">
                  <a:moveTo>
                    <a:pt x="0" y="0"/>
                  </a:moveTo>
                  <a:lnTo>
                    <a:pt x="431774" y="0"/>
                  </a:lnTo>
                  <a:lnTo>
                    <a:pt x="431774" y="946086"/>
                  </a:lnTo>
                  <a:lnTo>
                    <a:pt x="0" y="946086"/>
                  </a:lnTo>
                  <a:lnTo>
                    <a:pt x="0" y="0"/>
                  </a:lnTo>
                  <a:close/>
                </a:path>
              </a:pathLst>
            </a:custGeom>
            <a:ln w="6350">
              <a:solidFill>
                <a:srgbClr val="389E9E"/>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12" name="object 47">
              <a:extLst>
                <a:ext uri="{FF2B5EF4-FFF2-40B4-BE49-F238E27FC236}">
                  <a16:creationId xmlns:a16="http://schemas.microsoft.com/office/drawing/2014/main" id="{8DC8FE02-FF4C-473D-ADA3-7E62DBC6DF0B}"/>
                </a:ext>
              </a:extLst>
            </p:cNvPr>
            <p:cNvSpPr/>
            <p:nvPr/>
          </p:nvSpPr>
          <p:spPr>
            <a:xfrm>
              <a:off x="4992244" y="3533772"/>
              <a:ext cx="540690" cy="873052"/>
            </a:xfrm>
            <a:custGeom>
              <a:avLst/>
              <a:gdLst/>
              <a:ahLst/>
              <a:cxnLst/>
              <a:rect l="l" t="t" r="r" b="b"/>
              <a:pathLst>
                <a:path w="431800" h="697230">
                  <a:moveTo>
                    <a:pt x="0" y="0"/>
                  </a:moveTo>
                  <a:lnTo>
                    <a:pt x="431774" y="0"/>
                  </a:lnTo>
                  <a:lnTo>
                    <a:pt x="431774" y="696658"/>
                  </a:lnTo>
                  <a:lnTo>
                    <a:pt x="0" y="696658"/>
                  </a:lnTo>
                  <a:lnTo>
                    <a:pt x="0" y="0"/>
                  </a:lnTo>
                  <a:close/>
                </a:path>
              </a:pathLst>
            </a:custGeom>
            <a:ln w="6350">
              <a:solidFill>
                <a:srgbClr val="389E9E"/>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13" name="object 48">
              <a:extLst>
                <a:ext uri="{FF2B5EF4-FFF2-40B4-BE49-F238E27FC236}">
                  <a16:creationId xmlns:a16="http://schemas.microsoft.com/office/drawing/2014/main" id="{6EED4F13-8598-46BC-91C4-7313EA886932}"/>
                </a:ext>
              </a:extLst>
            </p:cNvPr>
            <p:cNvSpPr txBox="1"/>
            <p:nvPr/>
          </p:nvSpPr>
          <p:spPr>
            <a:xfrm>
              <a:off x="3455538" y="2665622"/>
              <a:ext cx="658989" cy="1773751"/>
            </a:xfrm>
            <a:prstGeom prst="rect">
              <a:avLst/>
            </a:prstGeom>
          </p:spPr>
          <p:txBody>
            <a:bodyPr vert="horz" wrap="square" lIns="0" tIns="16698" rIns="0" bIns="0" rtlCol="0">
              <a:spAutoFit/>
            </a:bodyPr>
            <a:lstStyle/>
            <a:p>
              <a:pPr marR="28627" algn="r">
                <a:spcBef>
                  <a:spcPts val="131"/>
                </a:spcBef>
              </a:pPr>
              <a:r>
                <a:rPr sz="1000" spc="19" dirty="0">
                  <a:solidFill>
                    <a:srgbClr val="231F20"/>
                  </a:solidFill>
                  <a:latin typeface="メイリオ" panose="020B0604030504040204" pitchFamily="50" charset="-128"/>
                  <a:ea typeface="メイリオ" panose="020B0604030504040204" pitchFamily="50" charset="-128"/>
                  <a:cs typeface="SimSun"/>
                </a:rPr>
                <a:t>100,000</a:t>
              </a:r>
              <a:endParaRPr sz="1000" dirty="0">
                <a:latin typeface="メイリオ" panose="020B0604030504040204" pitchFamily="50" charset="-128"/>
                <a:ea typeface="メイリオ" panose="020B0604030504040204" pitchFamily="50" charset="-128"/>
                <a:cs typeface="SimSun"/>
              </a:endParaRPr>
            </a:p>
            <a:p>
              <a:pPr marR="28627" algn="r">
                <a:spcBef>
                  <a:spcPts val="1271"/>
                </a:spcBef>
              </a:pPr>
              <a:r>
                <a:rPr sz="1000" spc="13" dirty="0">
                  <a:solidFill>
                    <a:srgbClr val="231F20"/>
                  </a:solidFill>
                  <a:latin typeface="メイリオ" panose="020B0604030504040204" pitchFamily="50" charset="-128"/>
                  <a:ea typeface="メイリオ" panose="020B0604030504040204" pitchFamily="50" charset="-128"/>
                  <a:cs typeface="SimSun"/>
                </a:rPr>
                <a:t>80,000</a:t>
              </a:r>
              <a:endParaRPr sz="1000" dirty="0">
                <a:latin typeface="メイリオ" panose="020B0604030504040204" pitchFamily="50" charset="-128"/>
                <a:ea typeface="メイリオ" panose="020B0604030504040204" pitchFamily="50" charset="-128"/>
                <a:cs typeface="SimSun"/>
              </a:endParaRPr>
            </a:p>
            <a:p>
              <a:pPr marR="28627" algn="r">
                <a:spcBef>
                  <a:spcPts val="1271"/>
                </a:spcBef>
              </a:pPr>
              <a:r>
                <a:rPr sz="1000" spc="13" dirty="0">
                  <a:solidFill>
                    <a:srgbClr val="231F20"/>
                  </a:solidFill>
                  <a:latin typeface="メイリオ" panose="020B0604030504040204" pitchFamily="50" charset="-128"/>
                  <a:ea typeface="メイリオ" panose="020B0604030504040204" pitchFamily="50" charset="-128"/>
                  <a:cs typeface="SimSun"/>
                </a:rPr>
                <a:t>60,000</a:t>
              </a:r>
              <a:endParaRPr sz="1000" dirty="0">
                <a:latin typeface="メイリオ" panose="020B0604030504040204" pitchFamily="50" charset="-128"/>
                <a:ea typeface="メイリオ" panose="020B0604030504040204" pitchFamily="50" charset="-128"/>
                <a:cs typeface="SimSun"/>
              </a:endParaRPr>
            </a:p>
            <a:p>
              <a:pPr marR="28627" algn="r">
                <a:spcBef>
                  <a:spcPts val="1271"/>
                </a:spcBef>
              </a:pPr>
              <a:r>
                <a:rPr sz="1000" spc="13" dirty="0">
                  <a:solidFill>
                    <a:srgbClr val="231F20"/>
                  </a:solidFill>
                  <a:latin typeface="メイリオ" panose="020B0604030504040204" pitchFamily="50" charset="-128"/>
                  <a:ea typeface="メイリオ" panose="020B0604030504040204" pitchFamily="50" charset="-128"/>
                  <a:cs typeface="SimSun"/>
                </a:rPr>
                <a:t>40,000</a:t>
              </a:r>
              <a:endParaRPr sz="1000" dirty="0">
                <a:latin typeface="メイリオ" panose="020B0604030504040204" pitchFamily="50" charset="-128"/>
                <a:ea typeface="メイリオ" panose="020B0604030504040204" pitchFamily="50" charset="-128"/>
                <a:cs typeface="SimSun"/>
              </a:endParaRPr>
            </a:p>
            <a:p>
              <a:pPr marR="28627" algn="r">
                <a:spcBef>
                  <a:spcPts val="1265"/>
                </a:spcBef>
              </a:pPr>
              <a:r>
                <a:rPr sz="1000" spc="13" dirty="0">
                  <a:solidFill>
                    <a:srgbClr val="231F20"/>
                  </a:solidFill>
                  <a:latin typeface="メイリオ" panose="020B0604030504040204" pitchFamily="50" charset="-128"/>
                  <a:ea typeface="メイリオ" panose="020B0604030504040204" pitchFamily="50" charset="-128"/>
                  <a:cs typeface="SimSun"/>
                </a:rPr>
                <a:t>20,000</a:t>
              </a:r>
              <a:endParaRPr sz="1000" dirty="0">
                <a:latin typeface="メイリオ" panose="020B0604030504040204" pitchFamily="50" charset="-128"/>
                <a:ea typeface="メイリオ" panose="020B0604030504040204" pitchFamily="50" charset="-128"/>
                <a:cs typeface="SimSun"/>
              </a:endParaRPr>
            </a:p>
            <a:p>
              <a:pPr marR="6361" algn="r">
                <a:spcBef>
                  <a:spcPts val="1271"/>
                </a:spcBef>
              </a:pPr>
              <a:r>
                <a:rPr sz="1000" spc="63" dirty="0">
                  <a:solidFill>
                    <a:srgbClr val="231F20"/>
                  </a:solidFill>
                  <a:latin typeface="メイリオ" panose="020B0604030504040204" pitchFamily="50" charset="-128"/>
                  <a:ea typeface="メイリオ" panose="020B0604030504040204" pitchFamily="50" charset="-128"/>
                  <a:cs typeface="SimSun"/>
                </a:rPr>
                <a:t>0</a:t>
              </a:r>
              <a:endParaRPr sz="1000" dirty="0">
                <a:latin typeface="メイリオ" panose="020B0604030504040204" pitchFamily="50" charset="-128"/>
                <a:ea typeface="メイリオ" panose="020B0604030504040204" pitchFamily="50" charset="-128"/>
                <a:cs typeface="SimSun"/>
              </a:endParaRPr>
            </a:p>
          </p:txBody>
        </p:sp>
        <p:grpSp>
          <p:nvGrpSpPr>
            <p:cNvPr id="314" name="object 49">
              <a:extLst>
                <a:ext uri="{FF2B5EF4-FFF2-40B4-BE49-F238E27FC236}">
                  <a16:creationId xmlns:a16="http://schemas.microsoft.com/office/drawing/2014/main" id="{3294FE82-9780-433A-A276-9C66E7823983}"/>
                </a:ext>
              </a:extLst>
            </p:cNvPr>
            <p:cNvGrpSpPr/>
            <p:nvPr/>
          </p:nvGrpSpPr>
          <p:grpSpPr>
            <a:xfrm>
              <a:off x="3772951" y="2389080"/>
              <a:ext cx="158231" cy="159821"/>
              <a:chOff x="2193095" y="837509"/>
              <a:chExt cx="126364" cy="127635"/>
            </a:xfrm>
          </p:grpSpPr>
          <p:sp>
            <p:nvSpPr>
              <p:cNvPr id="375" name="object 50">
                <a:extLst>
                  <a:ext uri="{FF2B5EF4-FFF2-40B4-BE49-F238E27FC236}">
                    <a16:creationId xmlns:a16="http://schemas.microsoft.com/office/drawing/2014/main" id="{06040DA3-E534-4DB8-A53E-17AB3D525C77}"/>
                  </a:ext>
                </a:extLst>
              </p:cNvPr>
              <p:cNvSpPr/>
              <p:nvPr/>
            </p:nvSpPr>
            <p:spPr>
              <a:xfrm>
                <a:off x="2196265" y="840684"/>
                <a:ext cx="120014" cy="121285"/>
              </a:xfrm>
              <a:custGeom>
                <a:avLst/>
                <a:gdLst/>
                <a:ahLst/>
                <a:cxnLst/>
                <a:rect l="l" t="t" r="r" b="b"/>
                <a:pathLst>
                  <a:path w="120014" h="121284">
                    <a:moveTo>
                      <a:pt x="119926" y="0"/>
                    </a:moveTo>
                    <a:lnTo>
                      <a:pt x="0" y="0"/>
                    </a:lnTo>
                    <a:lnTo>
                      <a:pt x="0" y="121069"/>
                    </a:lnTo>
                    <a:lnTo>
                      <a:pt x="119926" y="121069"/>
                    </a:lnTo>
                    <a:lnTo>
                      <a:pt x="119926" y="0"/>
                    </a:lnTo>
                    <a:close/>
                  </a:path>
                </a:pathLst>
              </a:custGeom>
              <a:solidFill>
                <a:srgbClr val="FAA74A"/>
              </a:solidFill>
            </p:spPr>
            <p:txBody>
              <a:bodyPr wrap="square" lIns="0" tIns="0" rIns="0" bIns="0" rtlCol="0"/>
              <a:lstStyle/>
              <a:p>
                <a:endParaRPr sz="3817">
                  <a:latin typeface="メイリオ" panose="020B0604030504040204" pitchFamily="50" charset="-128"/>
                  <a:ea typeface="メイリオ" panose="020B0604030504040204" pitchFamily="50" charset="-128"/>
                </a:endParaRPr>
              </a:p>
            </p:txBody>
          </p:sp>
          <p:sp>
            <p:nvSpPr>
              <p:cNvPr id="376" name="object 51">
                <a:extLst>
                  <a:ext uri="{FF2B5EF4-FFF2-40B4-BE49-F238E27FC236}">
                    <a16:creationId xmlns:a16="http://schemas.microsoft.com/office/drawing/2014/main" id="{55EA337E-6E8F-407B-904A-31A52726F994}"/>
                  </a:ext>
                </a:extLst>
              </p:cNvPr>
              <p:cNvSpPr/>
              <p:nvPr/>
            </p:nvSpPr>
            <p:spPr>
              <a:xfrm>
                <a:off x="2196270" y="840684"/>
                <a:ext cx="120014" cy="121285"/>
              </a:xfrm>
              <a:custGeom>
                <a:avLst/>
                <a:gdLst/>
                <a:ahLst/>
                <a:cxnLst/>
                <a:rect l="l" t="t" r="r" b="b"/>
                <a:pathLst>
                  <a:path w="120014" h="121284">
                    <a:moveTo>
                      <a:pt x="0" y="0"/>
                    </a:moveTo>
                    <a:lnTo>
                      <a:pt x="119926" y="0"/>
                    </a:lnTo>
                    <a:lnTo>
                      <a:pt x="119926" y="121069"/>
                    </a:lnTo>
                    <a:lnTo>
                      <a:pt x="0" y="121069"/>
                    </a:lnTo>
                    <a:lnTo>
                      <a:pt x="0" y="0"/>
                    </a:lnTo>
                    <a:close/>
                  </a:path>
                </a:pathLst>
              </a:custGeom>
              <a:ln w="6350">
                <a:solidFill>
                  <a:srgbClr val="FAA74A"/>
                </a:solidFill>
              </a:ln>
            </p:spPr>
            <p:txBody>
              <a:bodyPr wrap="square" lIns="0" tIns="0" rIns="0" bIns="0" rtlCol="0"/>
              <a:lstStyle/>
              <a:p>
                <a:endParaRPr sz="3817">
                  <a:latin typeface="メイリオ" panose="020B0604030504040204" pitchFamily="50" charset="-128"/>
                  <a:ea typeface="メイリオ" panose="020B0604030504040204" pitchFamily="50" charset="-128"/>
                </a:endParaRPr>
              </a:p>
            </p:txBody>
          </p:sp>
        </p:grpSp>
        <p:grpSp>
          <p:nvGrpSpPr>
            <p:cNvPr id="315" name="object 52">
              <a:extLst>
                <a:ext uri="{FF2B5EF4-FFF2-40B4-BE49-F238E27FC236}">
                  <a16:creationId xmlns:a16="http://schemas.microsoft.com/office/drawing/2014/main" id="{D4B4844F-2053-4784-8EDD-AE9226A6C390}"/>
                </a:ext>
              </a:extLst>
            </p:cNvPr>
            <p:cNvGrpSpPr/>
            <p:nvPr/>
          </p:nvGrpSpPr>
          <p:grpSpPr>
            <a:xfrm>
              <a:off x="4794593" y="2389080"/>
              <a:ext cx="158231" cy="159821"/>
              <a:chOff x="2951336" y="837509"/>
              <a:chExt cx="126364" cy="127635"/>
            </a:xfrm>
          </p:grpSpPr>
          <p:sp>
            <p:nvSpPr>
              <p:cNvPr id="373" name="object 53">
                <a:extLst>
                  <a:ext uri="{FF2B5EF4-FFF2-40B4-BE49-F238E27FC236}">
                    <a16:creationId xmlns:a16="http://schemas.microsoft.com/office/drawing/2014/main" id="{9B3B11AC-3E55-477B-A8DE-19E1F18B53AA}"/>
                  </a:ext>
                </a:extLst>
              </p:cNvPr>
              <p:cNvSpPr/>
              <p:nvPr/>
            </p:nvSpPr>
            <p:spPr>
              <a:xfrm>
                <a:off x="2954506" y="840684"/>
                <a:ext cx="120014" cy="121285"/>
              </a:xfrm>
              <a:custGeom>
                <a:avLst/>
                <a:gdLst/>
                <a:ahLst/>
                <a:cxnLst/>
                <a:rect l="l" t="t" r="r" b="b"/>
                <a:pathLst>
                  <a:path w="120014" h="121284">
                    <a:moveTo>
                      <a:pt x="119926" y="0"/>
                    </a:moveTo>
                    <a:lnTo>
                      <a:pt x="0" y="0"/>
                    </a:lnTo>
                    <a:lnTo>
                      <a:pt x="0" y="121069"/>
                    </a:lnTo>
                    <a:lnTo>
                      <a:pt x="119926" y="121069"/>
                    </a:lnTo>
                    <a:lnTo>
                      <a:pt x="119926" y="0"/>
                    </a:lnTo>
                    <a:close/>
                  </a:path>
                </a:pathLst>
              </a:custGeom>
              <a:solidFill>
                <a:srgbClr val="389E9E"/>
              </a:solidFill>
            </p:spPr>
            <p:txBody>
              <a:bodyPr wrap="square" lIns="0" tIns="0" rIns="0" bIns="0" rtlCol="0"/>
              <a:lstStyle/>
              <a:p>
                <a:endParaRPr sz="3817">
                  <a:latin typeface="メイリオ" panose="020B0604030504040204" pitchFamily="50" charset="-128"/>
                  <a:ea typeface="メイリオ" panose="020B0604030504040204" pitchFamily="50" charset="-128"/>
                </a:endParaRPr>
              </a:p>
            </p:txBody>
          </p:sp>
          <p:sp>
            <p:nvSpPr>
              <p:cNvPr id="374" name="object 54">
                <a:extLst>
                  <a:ext uri="{FF2B5EF4-FFF2-40B4-BE49-F238E27FC236}">
                    <a16:creationId xmlns:a16="http://schemas.microsoft.com/office/drawing/2014/main" id="{1C55D56B-A20A-4B89-842A-211FDCAC2EE6}"/>
                  </a:ext>
                </a:extLst>
              </p:cNvPr>
              <p:cNvSpPr/>
              <p:nvPr/>
            </p:nvSpPr>
            <p:spPr>
              <a:xfrm>
                <a:off x="2954511" y="840684"/>
                <a:ext cx="120014" cy="121285"/>
              </a:xfrm>
              <a:custGeom>
                <a:avLst/>
                <a:gdLst/>
                <a:ahLst/>
                <a:cxnLst/>
                <a:rect l="l" t="t" r="r" b="b"/>
                <a:pathLst>
                  <a:path w="120014" h="121284">
                    <a:moveTo>
                      <a:pt x="0" y="0"/>
                    </a:moveTo>
                    <a:lnTo>
                      <a:pt x="119926" y="0"/>
                    </a:lnTo>
                    <a:lnTo>
                      <a:pt x="119926" y="121069"/>
                    </a:lnTo>
                    <a:lnTo>
                      <a:pt x="0" y="121069"/>
                    </a:lnTo>
                    <a:lnTo>
                      <a:pt x="0" y="0"/>
                    </a:lnTo>
                    <a:close/>
                  </a:path>
                </a:pathLst>
              </a:custGeom>
              <a:ln w="6350">
                <a:solidFill>
                  <a:srgbClr val="389E9E"/>
                </a:solidFill>
              </a:ln>
            </p:spPr>
            <p:txBody>
              <a:bodyPr wrap="square" lIns="0" tIns="0" rIns="0" bIns="0" rtlCol="0"/>
              <a:lstStyle/>
              <a:p>
                <a:endParaRPr sz="3817">
                  <a:latin typeface="メイリオ" panose="020B0604030504040204" pitchFamily="50" charset="-128"/>
                  <a:ea typeface="メイリオ" panose="020B0604030504040204" pitchFamily="50" charset="-128"/>
                </a:endParaRPr>
              </a:p>
            </p:txBody>
          </p:sp>
        </p:grpSp>
        <p:grpSp>
          <p:nvGrpSpPr>
            <p:cNvPr id="316" name="object 55">
              <a:extLst>
                <a:ext uri="{FF2B5EF4-FFF2-40B4-BE49-F238E27FC236}">
                  <a16:creationId xmlns:a16="http://schemas.microsoft.com/office/drawing/2014/main" id="{0AA9A41B-B177-40E9-A98E-7C8A6FE7520C}"/>
                </a:ext>
              </a:extLst>
            </p:cNvPr>
            <p:cNvGrpSpPr/>
            <p:nvPr/>
          </p:nvGrpSpPr>
          <p:grpSpPr>
            <a:xfrm>
              <a:off x="6408098" y="4357742"/>
              <a:ext cx="1517904" cy="56454"/>
              <a:chOff x="4278331" y="2380879"/>
              <a:chExt cx="1212215" cy="45085"/>
            </a:xfrm>
          </p:grpSpPr>
          <p:sp>
            <p:nvSpPr>
              <p:cNvPr id="369" name="object 56">
                <a:extLst>
                  <a:ext uri="{FF2B5EF4-FFF2-40B4-BE49-F238E27FC236}">
                    <a16:creationId xmlns:a16="http://schemas.microsoft.com/office/drawing/2014/main" id="{7AD314A0-77BB-4E2E-BADB-28349330FF23}"/>
                  </a:ext>
                </a:extLst>
              </p:cNvPr>
              <p:cNvSpPr/>
              <p:nvPr/>
            </p:nvSpPr>
            <p:spPr>
              <a:xfrm>
                <a:off x="4284681" y="2416336"/>
                <a:ext cx="1199515" cy="6350"/>
              </a:xfrm>
              <a:custGeom>
                <a:avLst/>
                <a:gdLst/>
                <a:ahLst/>
                <a:cxnLst/>
                <a:rect l="l" t="t" r="r" b="b"/>
                <a:pathLst>
                  <a:path w="1199514" h="6350">
                    <a:moveTo>
                      <a:pt x="0" y="0"/>
                    </a:moveTo>
                    <a:lnTo>
                      <a:pt x="683625" y="0"/>
                    </a:lnTo>
                  </a:path>
                  <a:path w="1199514" h="6350">
                    <a:moveTo>
                      <a:pt x="1115387" y="0"/>
                    </a:moveTo>
                    <a:lnTo>
                      <a:pt x="1199349" y="0"/>
                    </a:lnTo>
                  </a:path>
                  <a:path w="1199514" h="6350">
                    <a:moveTo>
                      <a:pt x="0" y="6350"/>
                    </a:moveTo>
                    <a:lnTo>
                      <a:pt x="1199349" y="6350"/>
                    </a:lnTo>
                  </a:path>
                </a:pathLst>
              </a:custGeom>
              <a:ln w="6347">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70" name="object 57">
                <a:extLst>
                  <a:ext uri="{FF2B5EF4-FFF2-40B4-BE49-F238E27FC236}">
                    <a16:creationId xmlns:a16="http://schemas.microsoft.com/office/drawing/2014/main" id="{941E7BF7-67C2-4217-B1E9-880B1AD1E864}"/>
                  </a:ext>
                </a:extLst>
              </p:cNvPr>
              <p:cNvSpPr/>
              <p:nvPr/>
            </p:nvSpPr>
            <p:spPr>
              <a:xfrm>
                <a:off x="4284681" y="2387229"/>
                <a:ext cx="0" cy="32384"/>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71" name="object 58">
                <a:extLst>
                  <a:ext uri="{FF2B5EF4-FFF2-40B4-BE49-F238E27FC236}">
                    <a16:creationId xmlns:a16="http://schemas.microsoft.com/office/drawing/2014/main" id="{AF3119DC-18F5-4B30-ADA2-3F4AD200ED91}"/>
                  </a:ext>
                </a:extLst>
              </p:cNvPr>
              <p:cNvSpPr/>
              <p:nvPr/>
            </p:nvSpPr>
            <p:spPr>
              <a:xfrm>
                <a:off x="4884359" y="2387229"/>
                <a:ext cx="0" cy="32384"/>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72" name="object 59">
                <a:extLst>
                  <a:ext uri="{FF2B5EF4-FFF2-40B4-BE49-F238E27FC236}">
                    <a16:creationId xmlns:a16="http://schemas.microsoft.com/office/drawing/2014/main" id="{C54DA7E4-390D-4B8A-8938-A939D76FE0B4}"/>
                  </a:ext>
                </a:extLst>
              </p:cNvPr>
              <p:cNvSpPr/>
              <p:nvPr/>
            </p:nvSpPr>
            <p:spPr>
              <a:xfrm>
                <a:off x="5484025" y="2387229"/>
                <a:ext cx="0" cy="32384"/>
              </a:xfrm>
              <a:custGeom>
                <a:avLst/>
                <a:gdLst/>
                <a:ahLst/>
                <a:cxnLst/>
                <a:rect l="l" t="t" r="r" b="b"/>
                <a:pathLst>
                  <a:path h="32385">
                    <a:moveTo>
                      <a:pt x="0" y="32283"/>
                    </a:moveTo>
                    <a:lnTo>
                      <a:pt x="0" y="0"/>
                    </a:lnTo>
                  </a:path>
                </a:pathLst>
              </a:custGeom>
              <a:ln w="1270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grpSp>
        <p:sp>
          <p:nvSpPr>
            <p:cNvPr id="317" name="object 60">
              <a:extLst>
                <a:ext uri="{FF2B5EF4-FFF2-40B4-BE49-F238E27FC236}">
                  <a16:creationId xmlns:a16="http://schemas.microsoft.com/office/drawing/2014/main" id="{BCD33B9B-FD65-4DC5-86FF-871E4DD3093A}"/>
                </a:ext>
              </a:extLst>
            </p:cNvPr>
            <p:cNvSpPr txBox="1"/>
            <p:nvPr/>
          </p:nvSpPr>
          <p:spPr>
            <a:xfrm>
              <a:off x="5735374" y="2665637"/>
              <a:ext cx="658989" cy="1773751"/>
            </a:xfrm>
            <a:prstGeom prst="rect">
              <a:avLst/>
            </a:prstGeom>
          </p:spPr>
          <p:txBody>
            <a:bodyPr vert="horz" wrap="square" lIns="0" tIns="16698" rIns="0" bIns="0" rtlCol="0">
              <a:spAutoFit/>
            </a:bodyPr>
            <a:lstStyle/>
            <a:p>
              <a:pPr marR="28627" algn="r">
                <a:spcBef>
                  <a:spcPts val="131"/>
                </a:spcBef>
              </a:pPr>
              <a:r>
                <a:rPr sz="1000" spc="19" dirty="0">
                  <a:solidFill>
                    <a:srgbClr val="231F20"/>
                  </a:solidFill>
                  <a:latin typeface="メイリオ" panose="020B0604030504040204" pitchFamily="50" charset="-128"/>
                  <a:ea typeface="メイリオ" panose="020B0604030504040204" pitchFamily="50" charset="-128"/>
                  <a:cs typeface="SimSun"/>
                </a:rPr>
                <a:t>100,000</a:t>
              </a:r>
              <a:endParaRPr sz="1000" dirty="0">
                <a:latin typeface="メイリオ" panose="020B0604030504040204" pitchFamily="50" charset="-128"/>
                <a:ea typeface="メイリオ" panose="020B0604030504040204" pitchFamily="50" charset="-128"/>
                <a:cs typeface="SimSun"/>
              </a:endParaRPr>
            </a:p>
            <a:p>
              <a:pPr marR="28627" algn="r">
                <a:spcBef>
                  <a:spcPts val="1271"/>
                </a:spcBef>
              </a:pPr>
              <a:r>
                <a:rPr sz="1000" spc="13" dirty="0">
                  <a:solidFill>
                    <a:srgbClr val="231F20"/>
                  </a:solidFill>
                  <a:latin typeface="メイリオ" panose="020B0604030504040204" pitchFamily="50" charset="-128"/>
                  <a:ea typeface="メイリオ" panose="020B0604030504040204" pitchFamily="50" charset="-128"/>
                  <a:cs typeface="SimSun"/>
                </a:rPr>
                <a:t>80,000</a:t>
              </a:r>
              <a:endParaRPr sz="1000" dirty="0">
                <a:latin typeface="メイリオ" panose="020B0604030504040204" pitchFamily="50" charset="-128"/>
                <a:ea typeface="メイリオ" panose="020B0604030504040204" pitchFamily="50" charset="-128"/>
                <a:cs typeface="SimSun"/>
              </a:endParaRPr>
            </a:p>
            <a:p>
              <a:pPr marR="28627" algn="r">
                <a:spcBef>
                  <a:spcPts val="1271"/>
                </a:spcBef>
              </a:pPr>
              <a:r>
                <a:rPr sz="1000" spc="13" dirty="0">
                  <a:solidFill>
                    <a:srgbClr val="231F20"/>
                  </a:solidFill>
                  <a:latin typeface="メイリオ" panose="020B0604030504040204" pitchFamily="50" charset="-128"/>
                  <a:ea typeface="メイリオ" panose="020B0604030504040204" pitchFamily="50" charset="-128"/>
                  <a:cs typeface="SimSun"/>
                </a:rPr>
                <a:t>60,000</a:t>
              </a:r>
              <a:endParaRPr sz="1000" dirty="0">
                <a:latin typeface="メイリオ" panose="020B0604030504040204" pitchFamily="50" charset="-128"/>
                <a:ea typeface="メイリオ" panose="020B0604030504040204" pitchFamily="50" charset="-128"/>
                <a:cs typeface="SimSun"/>
              </a:endParaRPr>
            </a:p>
            <a:p>
              <a:pPr marR="28627" algn="r">
                <a:spcBef>
                  <a:spcPts val="1271"/>
                </a:spcBef>
              </a:pPr>
              <a:r>
                <a:rPr sz="1000" spc="13" dirty="0">
                  <a:solidFill>
                    <a:srgbClr val="231F20"/>
                  </a:solidFill>
                  <a:latin typeface="メイリオ" panose="020B0604030504040204" pitchFamily="50" charset="-128"/>
                  <a:ea typeface="メイリオ" panose="020B0604030504040204" pitchFamily="50" charset="-128"/>
                  <a:cs typeface="SimSun"/>
                </a:rPr>
                <a:t>40,000</a:t>
              </a:r>
              <a:endParaRPr sz="1000" dirty="0">
                <a:latin typeface="メイリオ" panose="020B0604030504040204" pitchFamily="50" charset="-128"/>
                <a:ea typeface="メイリオ" panose="020B0604030504040204" pitchFamily="50" charset="-128"/>
                <a:cs typeface="SimSun"/>
              </a:endParaRPr>
            </a:p>
            <a:p>
              <a:pPr marR="28627" algn="r">
                <a:spcBef>
                  <a:spcPts val="1265"/>
                </a:spcBef>
              </a:pPr>
              <a:r>
                <a:rPr sz="1000" spc="13" dirty="0">
                  <a:solidFill>
                    <a:srgbClr val="231F20"/>
                  </a:solidFill>
                  <a:latin typeface="メイリオ" panose="020B0604030504040204" pitchFamily="50" charset="-128"/>
                  <a:ea typeface="メイリオ" panose="020B0604030504040204" pitchFamily="50" charset="-128"/>
                  <a:cs typeface="SimSun"/>
                </a:rPr>
                <a:t>20,000</a:t>
              </a:r>
              <a:endParaRPr sz="1000" dirty="0">
                <a:latin typeface="メイリオ" panose="020B0604030504040204" pitchFamily="50" charset="-128"/>
                <a:ea typeface="メイリオ" panose="020B0604030504040204" pitchFamily="50" charset="-128"/>
                <a:cs typeface="SimSun"/>
              </a:endParaRPr>
            </a:p>
            <a:p>
              <a:pPr marR="6361" algn="r">
                <a:spcBef>
                  <a:spcPts val="1271"/>
                </a:spcBef>
              </a:pPr>
              <a:r>
                <a:rPr sz="1000" spc="63" dirty="0">
                  <a:solidFill>
                    <a:srgbClr val="231F20"/>
                  </a:solidFill>
                  <a:latin typeface="メイリオ" panose="020B0604030504040204" pitchFamily="50" charset="-128"/>
                  <a:ea typeface="メイリオ" panose="020B0604030504040204" pitchFamily="50" charset="-128"/>
                  <a:cs typeface="SimSun"/>
                </a:rPr>
                <a:t>0</a:t>
              </a:r>
              <a:endParaRPr sz="1000" dirty="0">
                <a:latin typeface="メイリオ" panose="020B0604030504040204" pitchFamily="50" charset="-128"/>
                <a:ea typeface="メイリオ" panose="020B0604030504040204" pitchFamily="50" charset="-128"/>
                <a:cs typeface="SimSun"/>
              </a:endParaRPr>
            </a:p>
          </p:txBody>
        </p:sp>
        <p:sp>
          <p:nvSpPr>
            <p:cNvPr id="318" name="object 62">
              <a:extLst>
                <a:ext uri="{FF2B5EF4-FFF2-40B4-BE49-F238E27FC236}">
                  <a16:creationId xmlns:a16="http://schemas.microsoft.com/office/drawing/2014/main" id="{529AF2FD-2C8B-49B0-AD71-21E968E2235A}"/>
                </a:ext>
              </a:extLst>
            </p:cNvPr>
            <p:cNvSpPr/>
            <p:nvPr/>
          </p:nvSpPr>
          <p:spPr>
            <a:xfrm>
              <a:off x="6416049" y="2789041"/>
              <a:ext cx="0" cy="1617295"/>
            </a:xfrm>
            <a:custGeom>
              <a:avLst/>
              <a:gdLst/>
              <a:ahLst/>
              <a:cxnLst/>
              <a:rect l="l" t="t" r="r" b="b"/>
              <a:pathLst>
                <a:path h="1291589">
                  <a:moveTo>
                    <a:pt x="0" y="1291412"/>
                  </a:moveTo>
                  <a:lnTo>
                    <a:pt x="0" y="0"/>
                  </a:lnTo>
                </a:path>
              </a:pathLst>
            </a:custGeom>
            <a:ln w="1270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19" name="object 63">
              <a:extLst>
                <a:ext uri="{FF2B5EF4-FFF2-40B4-BE49-F238E27FC236}">
                  <a16:creationId xmlns:a16="http://schemas.microsoft.com/office/drawing/2014/main" id="{6479E2D3-B595-4AAC-B26D-B46AAD78E558}"/>
                </a:ext>
              </a:extLst>
            </p:cNvPr>
            <p:cNvSpPr/>
            <p:nvPr/>
          </p:nvSpPr>
          <p:spPr>
            <a:xfrm>
              <a:off x="6416049" y="4402136"/>
              <a:ext cx="1502003" cy="7951"/>
            </a:xfrm>
            <a:custGeom>
              <a:avLst/>
              <a:gdLst/>
              <a:ahLst/>
              <a:cxnLst/>
              <a:rect l="l" t="t" r="r" b="b"/>
              <a:pathLst>
                <a:path w="1199514" h="6350">
                  <a:moveTo>
                    <a:pt x="0" y="0"/>
                  </a:moveTo>
                  <a:lnTo>
                    <a:pt x="683625" y="0"/>
                  </a:lnTo>
                </a:path>
                <a:path w="1199514" h="6350">
                  <a:moveTo>
                    <a:pt x="1115387" y="0"/>
                  </a:moveTo>
                  <a:lnTo>
                    <a:pt x="1199349" y="0"/>
                  </a:lnTo>
                </a:path>
                <a:path w="1199514" h="6350">
                  <a:moveTo>
                    <a:pt x="0" y="6350"/>
                  </a:moveTo>
                  <a:lnTo>
                    <a:pt x="1199349" y="6350"/>
                  </a:lnTo>
                </a:path>
              </a:pathLst>
            </a:custGeom>
            <a:ln w="6347">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20" name="object 64">
              <a:extLst>
                <a:ext uri="{FF2B5EF4-FFF2-40B4-BE49-F238E27FC236}">
                  <a16:creationId xmlns:a16="http://schemas.microsoft.com/office/drawing/2014/main" id="{39B2B42A-12E7-4670-8FA2-935E655A21A3}"/>
                </a:ext>
              </a:extLst>
            </p:cNvPr>
            <p:cNvSpPr/>
            <p:nvPr/>
          </p:nvSpPr>
          <p:spPr>
            <a:xfrm>
              <a:off x="6416049" y="3435877"/>
              <a:ext cx="1502003" cy="647236"/>
            </a:xfrm>
            <a:custGeom>
              <a:avLst/>
              <a:gdLst/>
              <a:ahLst/>
              <a:cxnLst/>
              <a:rect l="l" t="t" r="r" b="b"/>
              <a:pathLst>
                <a:path w="1199514" h="516889">
                  <a:moveTo>
                    <a:pt x="0" y="516563"/>
                  </a:moveTo>
                  <a:lnTo>
                    <a:pt x="83944" y="516563"/>
                  </a:lnTo>
                </a:path>
                <a:path w="1199514" h="516889">
                  <a:moveTo>
                    <a:pt x="515719" y="516563"/>
                  </a:moveTo>
                  <a:lnTo>
                    <a:pt x="683625" y="516563"/>
                  </a:lnTo>
                </a:path>
                <a:path w="1199514" h="516889">
                  <a:moveTo>
                    <a:pt x="1115387" y="516563"/>
                  </a:moveTo>
                  <a:lnTo>
                    <a:pt x="1199349" y="516563"/>
                  </a:lnTo>
                </a:path>
                <a:path w="1199514" h="516889">
                  <a:moveTo>
                    <a:pt x="0" y="258278"/>
                  </a:moveTo>
                  <a:lnTo>
                    <a:pt x="83944" y="258278"/>
                  </a:lnTo>
                </a:path>
                <a:path w="1199514" h="516889">
                  <a:moveTo>
                    <a:pt x="515719" y="258278"/>
                  </a:moveTo>
                  <a:lnTo>
                    <a:pt x="683625" y="258278"/>
                  </a:lnTo>
                </a:path>
                <a:path w="1199514" h="516889">
                  <a:moveTo>
                    <a:pt x="1115387" y="258278"/>
                  </a:moveTo>
                  <a:lnTo>
                    <a:pt x="1199349" y="258278"/>
                  </a:lnTo>
                </a:path>
                <a:path w="1199514" h="516889">
                  <a:moveTo>
                    <a:pt x="0" y="0"/>
                  </a:moveTo>
                  <a:lnTo>
                    <a:pt x="83944" y="0"/>
                  </a:lnTo>
                </a:path>
                <a:path w="1199514" h="516889">
                  <a:moveTo>
                    <a:pt x="515719" y="0"/>
                  </a:moveTo>
                  <a:lnTo>
                    <a:pt x="683625" y="0"/>
                  </a:lnTo>
                </a:path>
                <a:path w="1199514" h="516889">
                  <a:moveTo>
                    <a:pt x="1115387" y="0"/>
                  </a:moveTo>
                  <a:lnTo>
                    <a:pt x="1199349" y="0"/>
                  </a:lnTo>
                </a:path>
              </a:pathLst>
            </a:custGeom>
            <a:ln w="16510">
              <a:solidFill>
                <a:srgbClr val="939598"/>
              </a:solidFill>
              <a:prstDash val="dash"/>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21" name="object 65">
              <a:extLst>
                <a:ext uri="{FF2B5EF4-FFF2-40B4-BE49-F238E27FC236}">
                  <a16:creationId xmlns:a16="http://schemas.microsoft.com/office/drawing/2014/main" id="{AD7F5353-AB02-476D-969F-1778C206D194}"/>
                </a:ext>
              </a:extLst>
            </p:cNvPr>
            <p:cNvSpPr/>
            <p:nvPr/>
          </p:nvSpPr>
          <p:spPr>
            <a:xfrm>
              <a:off x="6416049" y="3112459"/>
              <a:ext cx="1502003" cy="0"/>
            </a:xfrm>
            <a:custGeom>
              <a:avLst/>
              <a:gdLst/>
              <a:ahLst/>
              <a:cxnLst/>
              <a:rect l="l" t="t" r="r" b="b"/>
              <a:pathLst>
                <a:path w="1199514">
                  <a:moveTo>
                    <a:pt x="0" y="0"/>
                  </a:moveTo>
                  <a:lnTo>
                    <a:pt x="683625" y="0"/>
                  </a:lnTo>
                </a:path>
                <a:path w="1199514">
                  <a:moveTo>
                    <a:pt x="1115387" y="0"/>
                  </a:moveTo>
                  <a:lnTo>
                    <a:pt x="1199349" y="0"/>
                  </a:lnTo>
                </a:path>
              </a:pathLst>
            </a:custGeom>
            <a:ln w="16509">
              <a:solidFill>
                <a:srgbClr val="939598"/>
              </a:solidFill>
              <a:prstDash val="dash"/>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22" name="object 66">
              <a:extLst>
                <a:ext uri="{FF2B5EF4-FFF2-40B4-BE49-F238E27FC236}">
                  <a16:creationId xmlns:a16="http://schemas.microsoft.com/office/drawing/2014/main" id="{3DB9BBE8-8B97-4A2E-A740-7E8B785B789B}"/>
                </a:ext>
              </a:extLst>
            </p:cNvPr>
            <p:cNvSpPr/>
            <p:nvPr/>
          </p:nvSpPr>
          <p:spPr>
            <a:xfrm>
              <a:off x="6416049" y="2789049"/>
              <a:ext cx="1502003" cy="0"/>
            </a:xfrm>
            <a:custGeom>
              <a:avLst/>
              <a:gdLst/>
              <a:ahLst/>
              <a:cxnLst/>
              <a:rect l="l" t="t" r="r" b="b"/>
              <a:pathLst>
                <a:path w="1199514">
                  <a:moveTo>
                    <a:pt x="0" y="0"/>
                  </a:moveTo>
                  <a:lnTo>
                    <a:pt x="1199349" y="0"/>
                  </a:lnTo>
                </a:path>
              </a:pathLst>
            </a:custGeom>
            <a:ln w="12700">
              <a:solidFill>
                <a:srgbClr val="939598"/>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23" name="object 68">
              <a:extLst>
                <a:ext uri="{FF2B5EF4-FFF2-40B4-BE49-F238E27FC236}">
                  <a16:creationId xmlns:a16="http://schemas.microsoft.com/office/drawing/2014/main" id="{CE648A6C-5C59-4272-A425-42A8DB1DDFB8}"/>
                </a:ext>
              </a:extLst>
            </p:cNvPr>
            <p:cNvSpPr/>
            <p:nvPr/>
          </p:nvSpPr>
          <p:spPr>
            <a:xfrm>
              <a:off x="6521169" y="3571351"/>
              <a:ext cx="540690" cy="834887"/>
            </a:xfrm>
            <a:custGeom>
              <a:avLst/>
              <a:gdLst/>
              <a:ahLst/>
              <a:cxnLst/>
              <a:rect l="l" t="t" r="r" b="b"/>
              <a:pathLst>
                <a:path w="431800" h="666750">
                  <a:moveTo>
                    <a:pt x="0" y="0"/>
                  </a:moveTo>
                  <a:lnTo>
                    <a:pt x="431774" y="0"/>
                  </a:lnTo>
                  <a:lnTo>
                    <a:pt x="431774" y="666648"/>
                  </a:lnTo>
                  <a:lnTo>
                    <a:pt x="0" y="666648"/>
                  </a:lnTo>
                  <a:lnTo>
                    <a:pt x="0" y="0"/>
                  </a:lnTo>
                  <a:close/>
                </a:path>
              </a:pathLst>
            </a:custGeom>
            <a:ln w="6349">
              <a:solidFill>
                <a:srgbClr val="389E9E"/>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24" name="object 69">
              <a:extLst>
                <a:ext uri="{FF2B5EF4-FFF2-40B4-BE49-F238E27FC236}">
                  <a16:creationId xmlns:a16="http://schemas.microsoft.com/office/drawing/2014/main" id="{987990CA-E8CB-4A74-A33B-FFF74CB20831}"/>
                </a:ext>
              </a:extLst>
            </p:cNvPr>
            <p:cNvSpPr txBox="1"/>
            <p:nvPr/>
          </p:nvSpPr>
          <p:spPr>
            <a:xfrm>
              <a:off x="1976991" y="4425963"/>
              <a:ext cx="5189960" cy="176875"/>
            </a:xfrm>
            <a:prstGeom prst="rect">
              <a:avLst/>
            </a:prstGeom>
          </p:spPr>
          <p:txBody>
            <a:bodyPr vert="horz" wrap="square" lIns="0" tIns="16698" rIns="0" bIns="0" rtlCol="0">
              <a:spAutoFit/>
            </a:bodyPr>
            <a:lstStyle/>
            <a:p>
              <a:pPr marL="15903">
                <a:spcBef>
                  <a:spcPts val="131"/>
                </a:spcBef>
                <a:tabLst>
                  <a:tab pos="725993" algn="l"/>
                  <a:tab pos="2295663" algn="l"/>
                  <a:tab pos="3005752" algn="l"/>
                  <a:tab pos="4575422" algn="l"/>
                </a:tabLst>
              </a:pPr>
              <a:r>
                <a:rPr sz="1000" spc="-326" dirty="0">
                  <a:solidFill>
                    <a:srgbClr val="231F20"/>
                  </a:solidFill>
                  <a:latin typeface="メイリオ" panose="020B0604030504040204" pitchFamily="50" charset="-128"/>
                  <a:ea typeface="メイリオ" panose="020B0604030504040204" pitchFamily="50" charset="-128"/>
                  <a:cs typeface="SimSun"/>
                </a:rPr>
                <a:t>Ｈ</a:t>
              </a:r>
              <a:r>
                <a:rPr sz="1000" spc="-232" dirty="0">
                  <a:solidFill>
                    <a:srgbClr val="231F20"/>
                  </a:solidFill>
                  <a:latin typeface="メイリオ" panose="020B0604030504040204" pitchFamily="50" charset="-128"/>
                  <a:ea typeface="メイリオ" panose="020B0604030504040204" pitchFamily="50" charset="-128"/>
                  <a:cs typeface="SimSun"/>
                </a:rPr>
                <a:t>７</a:t>
              </a:r>
              <a:r>
                <a:rPr sz="1000" spc="-25" dirty="0">
                  <a:solidFill>
                    <a:srgbClr val="231F20"/>
                  </a:solidFill>
                  <a:latin typeface="メイリオ" panose="020B0604030504040204" pitchFamily="50" charset="-128"/>
                  <a:ea typeface="メイリオ" panose="020B0604030504040204" pitchFamily="50" charset="-128"/>
                  <a:cs typeface="SimSun"/>
                </a:rPr>
                <a:t>年度</a:t>
              </a:r>
              <a:r>
                <a:rPr sz="1000" dirty="0">
                  <a:solidFill>
                    <a:srgbClr val="231F20"/>
                  </a:solidFill>
                  <a:latin typeface="メイリオ" panose="020B0604030504040204" pitchFamily="50" charset="-128"/>
                  <a:ea typeface="メイリオ" panose="020B0604030504040204" pitchFamily="50" charset="-128"/>
                  <a:cs typeface="SimSun"/>
                </a:rPr>
                <a:t>	</a:t>
              </a:r>
              <a:r>
                <a:rPr sz="1000" spc="-125" dirty="0">
                  <a:solidFill>
                    <a:srgbClr val="231F20"/>
                  </a:solidFill>
                  <a:latin typeface="メイリオ" panose="020B0604030504040204" pitchFamily="50" charset="-128"/>
                  <a:ea typeface="メイリオ" panose="020B0604030504040204" pitchFamily="50" charset="-128"/>
                  <a:cs typeface="SimSun"/>
                </a:rPr>
                <a:t>Ｈ</a:t>
              </a:r>
              <a:r>
                <a:rPr sz="1000" spc="38" dirty="0">
                  <a:solidFill>
                    <a:srgbClr val="231F20"/>
                  </a:solidFill>
                  <a:latin typeface="メイリオ" panose="020B0604030504040204" pitchFamily="50" charset="-128"/>
                  <a:ea typeface="メイリオ" panose="020B0604030504040204" pitchFamily="50" charset="-128"/>
                  <a:cs typeface="SimSun"/>
                </a:rPr>
                <a:t>21年度</a:t>
              </a:r>
              <a:r>
                <a:rPr sz="1000" dirty="0">
                  <a:solidFill>
                    <a:srgbClr val="231F20"/>
                  </a:solidFill>
                  <a:latin typeface="メイリオ" panose="020B0604030504040204" pitchFamily="50" charset="-128"/>
                  <a:ea typeface="メイリオ" panose="020B0604030504040204" pitchFamily="50" charset="-128"/>
                  <a:cs typeface="SimSun"/>
                </a:rPr>
                <a:t>	</a:t>
              </a:r>
              <a:r>
                <a:rPr sz="1000" spc="-326" dirty="0">
                  <a:solidFill>
                    <a:srgbClr val="231F20"/>
                  </a:solidFill>
                  <a:latin typeface="メイリオ" panose="020B0604030504040204" pitchFamily="50" charset="-128"/>
                  <a:ea typeface="メイリオ" panose="020B0604030504040204" pitchFamily="50" charset="-128"/>
                  <a:cs typeface="SimSun"/>
                </a:rPr>
                <a:t>Ｈ</a:t>
              </a:r>
              <a:r>
                <a:rPr sz="1000" spc="-232" dirty="0">
                  <a:solidFill>
                    <a:srgbClr val="231F20"/>
                  </a:solidFill>
                  <a:latin typeface="メイリオ" panose="020B0604030504040204" pitchFamily="50" charset="-128"/>
                  <a:ea typeface="メイリオ" panose="020B0604030504040204" pitchFamily="50" charset="-128"/>
                  <a:cs typeface="SimSun"/>
                </a:rPr>
                <a:t>７</a:t>
              </a:r>
              <a:r>
                <a:rPr sz="1000" spc="-31" dirty="0">
                  <a:solidFill>
                    <a:srgbClr val="231F20"/>
                  </a:solidFill>
                  <a:latin typeface="メイリオ" panose="020B0604030504040204" pitchFamily="50" charset="-128"/>
                  <a:ea typeface="メイリオ" panose="020B0604030504040204" pitchFamily="50" charset="-128"/>
                  <a:cs typeface="SimSun"/>
                </a:rPr>
                <a:t>年</a:t>
              </a:r>
              <a:r>
                <a:rPr sz="1000" spc="-25" dirty="0">
                  <a:solidFill>
                    <a:srgbClr val="231F20"/>
                  </a:solidFill>
                  <a:latin typeface="メイリオ" panose="020B0604030504040204" pitchFamily="50" charset="-128"/>
                  <a:ea typeface="メイリオ" panose="020B0604030504040204" pitchFamily="50" charset="-128"/>
                  <a:cs typeface="SimSun"/>
                </a:rPr>
                <a:t>度</a:t>
              </a:r>
              <a:r>
                <a:rPr sz="1000" dirty="0">
                  <a:solidFill>
                    <a:srgbClr val="231F20"/>
                  </a:solidFill>
                  <a:latin typeface="メイリオ" panose="020B0604030504040204" pitchFamily="50" charset="-128"/>
                  <a:ea typeface="メイリオ" panose="020B0604030504040204" pitchFamily="50" charset="-128"/>
                  <a:cs typeface="SimSun"/>
                </a:rPr>
                <a:t>	</a:t>
              </a:r>
              <a:r>
                <a:rPr sz="1000" spc="-125" dirty="0">
                  <a:solidFill>
                    <a:srgbClr val="231F20"/>
                  </a:solidFill>
                  <a:latin typeface="メイリオ" panose="020B0604030504040204" pitchFamily="50" charset="-128"/>
                  <a:ea typeface="メイリオ" panose="020B0604030504040204" pitchFamily="50" charset="-128"/>
                  <a:cs typeface="SimSun"/>
                </a:rPr>
                <a:t>Ｈ</a:t>
              </a:r>
              <a:r>
                <a:rPr sz="1000" spc="38" dirty="0">
                  <a:solidFill>
                    <a:srgbClr val="231F20"/>
                  </a:solidFill>
                  <a:latin typeface="メイリオ" panose="020B0604030504040204" pitchFamily="50" charset="-128"/>
                  <a:ea typeface="メイリオ" panose="020B0604030504040204" pitchFamily="50" charset="-128"/>
                  <a:cs typeface="SimSun"/>
                </a:rPr>
                <a:t>21年度</a:t>
              </a:r>
              <a:r>
                <a:rPr lang="ja-JP" altLang="en-US" sz="1000" dirty="0">
                  <a:solidFill>
                    <a:srgbClr val="231F20"/>
                  </a:solidFill>
                  <a:latin typeface="メイリオ" panose="020B0604030504040204" pitchFamily="50" charset="-128"/>
                  <a:ea typeface="メイリオ" panose="020B0604030504040204" pitchFamily="50" charset="-128"/>
                  <a:cs typeface="SimSun"/>
                </a:rPr>
                <a:t>	</a:t>
              </a:r>
              <a:r>
                <a:rPr sz="1000" spc="-326" dirty="0">
                  <a:solidFill>
                    <a:srgbClr val="231F20"/>
                  </a:solidFill>
                  <a:latin typeface="メイリオ" panose="020B0604030504040204" pitchFamily="50" charset="-128"/>
                  <a:ea typeface="メイリオ" panose="020B0604030504040204" pitchFamily="50" charset="-128"/>
                  <a:cs typeface="SimSun"/>
                </a:rPr>
                <a:t>Ｈ</a:t>
              </a:r>
              <a:r>
                <a:rPr sz="1000" spc="-232" dirty="0">
                  <a:solidFill>
                    <a:srgbClr val="231F20"/>
                  </a:solidFill>
                  <a:latin typeface="メイリオ" panose="020B0604030504040204" pitchFamily="50" charset="-128"/>
                  <a:ea typeface="メイリオ" panose="020B0604030504040204" pitchFamily="50" charset="-128"/>
                  <a:cs typeface="SimSun"/>
                </a:rPr>
                <a:t>７</a:t>
              </a:r>
              <a:r>
                <a:rPr sz="1000" spc="-25" dirty="0">
                  <a:solidFill>
                    <a:srgbClr val="231F20"/>
                  </a:solidFill>
                  <a:latin typeface="メイリオ" panose="020B0604030504040204" pitchFamily="50" charset="-128"/>
                  <a:ea typeface="メイリオ" panose="020B0604030504040204" pitchFamily="50" charset="-128"/>
                  <a:cs typeface="SimSun"/>
                </a:rPr>
                <a:t>年度</a:t>
              </a:r>
              <a:endParaRPr sz="1000" dirty="0">
                <a:latin typeface="メイリオ" panose="020B0604030504040204" pitchFamily="50" charset="-128"/>
                <a:ea typeface="メイリオ" panose="020B0604030504040204" pitchFamily="50" charset="-128"/>
                <a:cs typeface="SimSun"/>
              </a:endParaRPr>
            </a:p>
          </p:txBody>
        </p:sp>
        <p:grpSp>
          <p:nvGrpSpPr>
            <p:cNvPr id="325" name="object 70">
              <a:extLst>
                <a:ext uri="{FF2B5EF4-FFF2-40B4-BE49-F238E27FC236}">
                  <a16:creationId xmlns:a16="http://schemas.microsoft.com/office/drawing/2014/main" id="{94508388-F280-4213-A601-8F887722D064}"/>
                </a:ext>
              </a:extLst>
            </p:cNvPr>
            <p:cNvGrpSpPr/>
            <p:nvPr/>
          </p:nvGrpSpPr>
          <p:grpSpPr>
            <a:xfrm>
              <a:off x="6052783" y="2389080"/>
              <a:ext cx="158231" cy="159821"/>
              <a:chOff x="4013793" y="837509"/>
              <a:chExt cx="126364" cy="127635"/>
            </a:xfrm>
          </p:grpSpPr>
          <p:sp>
            <p:nvSpPr>
              <p:cNvPr id="367" name="object 71">
                <a:extLst>
                  <a:ext uri="{FF2B5EF4-FFF2-40B4-BE49-F238E27FC236}">
                    <a16:creationId xmlns:a16="http://schemas.microsoft.com/office/drawing/2014/main" id="{5F7A1130-186A-498C-B6C6-D7CD529C9815}"/>
                  </a:ext>
                </a:extLst>
              </p:cNvPr>
              <p:cNvSpPr/>
              <p:nvPr/>
            </p:nvSpPr>
            <p:spPr>
              <a:xfrm>
                <a:off x="4016963" y="840684"/>
                <a:ext cx="120014" cy="121285"/>
              </a:xfrm>
              <a:custGeom>
                <a:avLst/>
                <a:gdLst/>
                <a:ahLst/>
                <a:cxnLst/>
                <a:rect l="l" t="t" r="r" b="b"/>
                <a:pathLst>
                  <a:path w="120014" h="121284">
                    <a:moveTo>
                      <a:pt x="119938" y="0"/>
                    </a:moveTo>
                    <a:lnTo>
                      <a:pt x="0" y="0"/>
                    </a:lnTo>
                    <a:lnTo>
                      <a:pt x="0" y="121069"/>
                    </a:lnTo>
                    <a:lnTo>
                      <a:pt x="119938" y="121069"/>
                    </a:lnTo>
                    <a:lnTo>
                      <a:pt x="119938" y="0"/>
                    </a:lnTo>
                    <a:close/>
                  </a:path>
                </a:pathLst>
              </a:custGeom>
              <a:solidFill>
                <a:srgbClr val="FAA74A"/>
              </a:solidFill>
            </p:spPr>
            <p:txBody>
              <a:bodyPr wrap="square" lIns="0" tIns="0" rIns="0" bIns="0" rtlCol="0"/>
              <a:lstStyle/>
              <a:p>
                <a:endParaRPr sz="3817">
                  <a:latin typeface="メイリオ" panose="020B0604030504040204" pitchFamily="50" charset="-128"/>
                  <a:ea typeface="メイリオ" panose="020B0604030504040204" pitchFamily="50" charset="-128"/>
                </a:endParaRPr>
              </a:p>
            </p:txBody>
          </p:sp>
          <p:sp>
            <p:nvSpPr>
              <p:cNvPr id="368" name="object 72">
                <a:extLst>
                  <a:ext uri="{FF2B5EF4-FFF2-40B4-BE49-F238E27FC236}">
                    <a16:creationId xmlns:a16="http://schemas.microsoft.com/office/drawing/2014/main" id="{2EC186AF-6964-42E5-8482-EDF5CA4EA15A}"/>
                  </a:ext>
                </a:extLst>
              </p:cNvPr>
              <p:cNvSpPr/>
              <p:nvPr/>
            </p:nvSpPr>
            <p:spPr>
              <a:xfrm>
                <a:off x="4016968" y="840684"/>
                <a:ext cx="120014" cy="121285"/>
              </a:xfrm>
              <a:custGeom>
                <a:avLst/>
                <a:gdLst/>
                <a:ahLst/>
                <a:cxnLst/>
                <a:rect l="l" t="t" r="r" b="b"/>
                <a:pathLst>
                  <a:path w="120014" h="121284">
                    <a:moveTo>
                      <a:pt x="0" y="0"/>
                    </a:moveTo>
                    <a:lnTo>
                      <a:pt x="119938" y="0"/>
                    </a:lnTo>
                    <a:lnTo>
                      <a:pt x="119938" y="121069"/>
                    </a:lnTo>
                    <a:lnTo>
                      <a:pt x="0" y="121069"/>
                    </a:lnTo>
                    <a:lnTo>
                      <a:pt x="0" y="0"/>
                    </a:lnTo>
                    <a:close/>
                  </a:path>
                </a:pathLst>
              </a:custGeom>
              <a:ln w="6350">
                <a:solidFill>
                  <a:srgbClr val="FAA74A"/>
                </a:solidFill>
              </a:ln>
            </p:spPr>
            <p:txBody>
              <a:bodyPr wrap="square" lIns="0" tIns="0" rIns="0" bIns="0" rtlCol="0"/>
              <a:lstStyle/>
              <a:p>
                <a:endParaRPr sz="3817">
                  <a:latin typeface="メイリオ" panose="020B0604030504040204" pitchFamily="50" charset="-128"/>
                  <a:ea typeface="メイリオ" panose="020B0604030504040204" pitchFamily="50" charset="-128"/>
                </a:endParaRPr>
              </a:p>
            </p:txBody>
          </p:sp>
        </p:grpSp>
        <p:grpSp>
          <p:nvGrpSpPr>
            <p:cNvPr id="326" name="object 73">
              <a:extLst>
                <a:ext uri="{FF2B5EF4-FFF2-40B4-BE49-F238E27FC236}">
                  <a16:creationId xmlns:a16="http://schemas.microsoft.com/office/drawing/2014/main" id="{505FCF7D-43D9-4733-AD12-A842AB2EA304}"/>
                </a:ext>
              </a:extLst>
            </p:cNvPr>
            <p:cNvGrpSpPr/>
            <p:nvPr/>
          </p:nvGrpSpPr>
          <p:grpSpPr>
            <a:xfrm>
              <a:off x="7074440" y="2389080"/>
              <a:ext cx="158231" cy="159821"/>
              <a:chOff x="4772046" y="837509"/>
              <a:chExt cx="126364" cy="127635"/>
            </a:xfrm>
          </p:grpSpPr>
          <p:sp>
            <p:nvSpPr>
              <p:cNvPr id="365" name="object 74">
                <a:extLst>
                  <a:ext uri="{FF2B5EF4-FFF2-40B4-BE49-F238E27FC236}">
                    <a16:creationId xmlns:a16="http://schemas.microsoft.com/office/drawing/2014/main" id="{DBBF8762-24CA-4F6A-8889-54EF944F0743}"/>
                  </a:ext>
                </a:extLst>
              </p:cNvPr>
              <p:cNvSpPr/>
              <p:nvPr/>
            </p:nvSpPr>
            <p:spPr>
              <a:xfrm>
                <a:off x="4775216" y="840684"/>
                <a:ext cx="120014" cy="121285"/>
              </a:xfrm>
              <a:custGeom>
                <a:avLst/>
                <a:gdLst/>
                <a:ahLst/>
                <a:cxnLst/>
                <a:rect l="l" t="t" r="r" b="b"/>
                <a:pathLst>
                  <a:path w="120014" h="121284">
                    <a:moveTo>
                      <a:pt x="119926" y="0"/>
                    </a:moveTo>
                    <a:lnTo>
                      <a:pt x="0" y="0"/>
                    </a:lnTo>
                    <a:lnTo>
                      <a:pt x="0" y="121069"/>
                    </a:lnTo>
                    <a:lnTo>
                      <a:pt x="119926" y="121069"/>
                    </a:lnTo>
                    <a:lnTo>
                      <a:pt x="119926" y="0"/>
                    </a:lnTo>
                    <a:close/>
                  </a:path>
                </a:pathLst>
              </a:custGeom>
              <a:solidFill>
                <a:srgbClr val="389E9E"/>
              </a:solidFill>
            </p:spPr>
            <p:txBody>
              <a:bodyPr wrap="square" lIns="0" tIns="0" rIns="0" bIns="0" rtlCol="0"/>
              <a:lstStyle/>
              <a:p>
                <a:endParaRPr sz="3817">
                  <a:latin typeface="メイリオ" panose="020B0604030504040204" pitchFamily="50" charset="-128"/>
                  <a:ea typeface="メイリオ" panose="020B0604030504040204" pitchFamily="50" charset="-128"/>
                </a:endParaRPr>
              </a:p>
            </p:txBody>
          </p:sp>
          <p:sp>
            <p:nvSpPr>
              <p:cNvPr id="366" name="object 75">
                <a:extLst>
                  <a:ext uri="{FF2B5EF4-FFF2-40B4-BE49-F238E27FC236}">
                    <a16:creationId xmlns:a16="http://schemas.microsoft.com/office/drawing/2014/main" id="{E7BC1FD2-F33E-41BE-A40B-B7668D5B59D9}"/>
                  </a:ext>
                </a:extLst>
              </p:cNvPr>
              <p:cNvSpPr/>
              <p:nvPr/>
            </p:nvSpPr>
            <p:spPr>
              <a:xfrm>
                <a:off x="4775221" y="840684"/>
                <a:ext cx="120014" cy="121285"/>
              </a:xfrm>
              <a:custGeom>
                <a:avLst/>
                <a:gdLst/>
                <a:ahLst/>
                <a:cxnLst/>
                <a:rect l="l" t="t" r="r" b="b"/>
                <a:pathLst>
                  <a:path w="120014" h="121284">
                    <a:moveTo>
                      <a:pt x="0" y="0"/>
                    </a:moveTo>
                    <a:lnTo>
                      <a:pt x="119926" y="0"/>
                    </a:lnTo>
                    <a:lnTo>
                      <a:pt x="119926" y="121069"/>
                    </a:lnTo>
                    <a:lnTo>
                      <a:pt x="0" y="121069"/>
                    </a:lnTo>
                    <a:lnTo>
                      <a:pt x="0" y="0"/>
                    </a:lnTo>
                    <a:close/>
                  </a:path>
                </a:pathLst>
              </a:custGeom>
              <a:ln w="6350">
                <a:solidFill>
                  <a:srgbClr val="389E9E"/>
                </a:solidFill>
              </a:ln>
            </p:spPr>
            <p:txBody>
              <a:bodyPr wrap="square" lIns="0" tIns="0" rIns="0" bIns="0" rtlCol="0"/>
              <a:lstStyle/>
              <a:p>
                <a:endParaRPr sz="3817">
                  <a:latin typeface="メイリオ" panose="020B0604030504040204" pitchFamily="50" charset="-128"/>
                  <a:ea typeface="メイリオ" panose="020B0604030504040204" pitchFamily="50" charset="-128"/>
                </a:endParaRPr>
              </a:p>
            </p:txBody>
          </p:sp>
        </p:grpSp>
        <p:sp>
          <p:nvSpPr>
            <p:cNvPr id="327" name="object 77">
              <a:extLst>
                <a:ext uri="{FF2B5EF4-FFF2-40B4-BE49-F238E27FC236}">
                  <a16:creationId xmlns:a16="http://schemas.microsoft.com/office/drawing/2014/main" id="{12FD0CDA-1B28-4521-9D5E-242FF98B837C}"/>
                </a:ext>
              </a:extLst>
            </p:cNvPr>
            <p:cNvSpPr txBox="1"/>
            <p:nvPr/>
          </p:nvSpPr>
          <p:spPr>
            <a:xfrm>
              <a:off x="7247250" y="4425960"/>
              <a:ext cx="578855" cy="170749"/>
            </a:xfrm>
            <a:prstGeom prst="rect">
              <a:avLst/>
            </a:prstGeom>
          </p:spPr>
          <p:txBody>
            <a:bodyPr vert="horz" wrap="square" lIns="0" tIns="16698" rIns="0" bIns="0" rtlCol="0">
              <a:spAutoFit/>
            </a:bodyPr>
            <a:lstStyle/>
            <a:p>
              <a:pPr marL="15903">
                <a:spcBef>
                  <a:spcPts val="131"/>
                </a:spcBef>
              </a:pPr>
              <a:r>
                <a:rPr sz="1000" spc="-125" dirty="0">
                  <a:solidFill>
                    <a:srgbClr val="231F20"/>
                  </a:solidFill>
                  <a:latin typeface="メイリオ" panose="020B0604030504040204" pitchFamily="50" charset="-128"/>
                  <a:ea typeface="メイリオ" panose="020B0604030504040204" pitchFamily="50" charset="-128"/>
                  <a:cs typeface="SimSun"/>
                </a:rPr>
                <a:t>Ｈ</a:t>
              </a:r>
              <a:r>
                <a:rPr sz="1000" spc="38" dirty="0">
                  <a:solidFill>
                    <a:srgbClr val="231F20"/>
                  </a:solidFill>
                  <a:latin typeface="メイリオ" panose="020B0604030504040204" pitchFamily="50" charset="-128"/>
                  <a:ea typeface="メイリオ" panose="020B0604030504040204" pitchFamily="50" charset="-128"/>
                  <a:cs typeface="SimSun"/>
                </a:rPr>
                <a:t>21年度</a:t>
              </a:r>
              <a:endParaRPr sz="1000">
                <a:latin typeface="メイリオ" panose="020B0604030504040204" pitchFamily="50" charset="-128"/>
                <a:ea typeface="メイリオ" panose="020B0604030504040204" pitchFamily="50" charset="-128"/>
                <a:cs typeface="SimSun"/>
              </a:endParaRPr>
            </a:p>
          </p:txBody>
        </p:sp>
        <p:sp>
          <p:nvSpPr>
            <p:cNvPr id="328" name="object 80">
              <a:extLst>
                <a:ext uri="{FF2B5EF4-FFF2-40B4-BE49-F238E27FC236}">
                  <a16:creationId xmlns:a16="http://schemas.microsoft.com/office/drawing/2014/main" id="{D56FEFC5-1A04-4BFC-95F5-E0EB9F5382CC}"/>
                </a:ext>
              </a:extLst>
            </p:cNvPr>
            <p:cNvSpPr txBox="1"/>
            <p:nvPr/>
          </p:nvSpPr>
          <p:spPr>
            <a:xfrm>
              <a:off x="1957483" y="2962759"/>
              <a:ext cx="548640" cy="288000"/>
            </a:xfrm>
            <a:prstGeom prst="rect">
              <a:avLst/>
            </a:prstGeom>
            <a:solidFill>
              <a:srgbClr val="FAA74A"/>
            </a:solidFill>
          </p:spPr>
          <p:txBody>
            <a:bodyPr vert="horz" wrap="square" lIns="0" tIns="40550" rIns="0" bIns="0" rtlCol="0">
              <a:spAutoFit/>
            </a:bodyPr>
            <a:lstStyle/>
            <a:p>
              <a:pPr marL="62024">
                <a:spcBef>
                  <a:spcPts val="318"/>
                </a:spcBef>
              </a:pPr>
              <a:r>
                <a:rPr sz="1000" spc="13" dirty="0">
                  <a:solidFill>
                    <a:srgbClr val="FFFFFF"/>
                  </a:solidFill>
                  <a:latin typeface="メイリオ" panose="020B0604030504040204" pitchFamily="50" charset="-128"/>
                  <a:ea typeface="メイリオ" panose="020B0604030504040204" pitchFamily="50" charset="-128"/>
                  <a:cs typeface="SimSun"/>
                </a:rPr>
                <a:t>17,883</a:t>
              </a:r>
              <a:endParaRPr sz="1000" dirty="0">
                <a:latin typeface="メイリオ" panose="020B0604030504040204" pitchFamily="50" charset="-128"/>
                <a:ea typeface="メイリオ" panose="020B0604030504040204" pitchFamily="50" charset="-128"/>
                <a:cs typeface="SimSun"/>
              </a:endParaRPr>
            </a:p>
          </p:txBody>
        </p:sp>
        <p:sp>
          <p:nvSpPr>
            <p:cNvPr id="329" name="object 81">
              <a:extLst>
                <a:ext uri="{FF2B5EF4-FFF2-40B4-BE49-F238E27FC236}">
                  <a16:creationId xmlns:a16="http://schemas.microsoft.com/office/drawing/2014/main" id="{6987EC73-C09B-4AAB-9DCE-DC0EC11E503C}"/>
                </a:ext>
              </a:extLst>
            </p:cNvPr>
            <p:cNvSpPr/>
            <p:nvPr/>
          </p:nvSpPr>
          <p:spPr>
            <a:xfrm>
              <a:off x="2644427" y="2796291"/>
              <a:ext cx="42937" cy="58045"/>
            </a:xfrm>
            <a:custGeom>
              <a:avLst/>
              <a:gdLst/>
              <a:ahLst/>
              <a:cxnLst/>
              <a:rect l="l" t="t" r="r" b="b"/>
              <a:pathLst>
                <a:path w="34290" h="46355">
                  <a:moveTo>
                    <a:pt x="17106" y="0"/>
                  </a:moveTo>
                  <a:lnTo>
                    <a:pt x="10828" y="1234"/>
                  </a:lnTo>
                  <a:lnTo>
                    <a:pt x="5348" y="5253"/>
                  </a:lnTo>
                  <a:lnTo>
                    <a:pt x="1471" y="12531"/>
                  </a:lnTo>
                  <a:lnTo>
                    <a:pt x="0" y="23545"/>
                  </a:lnTo>
                  <a:lnTo>
                    <a:pt x="1128" y="32758"/>
                  </a:lnTo>
                  <a:lnTo>
                    <a:pt x="4433" y="39962"/>
                  </a:lnTo>
                  <a:lnTo>
                    <a:pt x="9799" y="44653"/>
                  </a:lnTo>
                  <a:lnTo>
                    <a:pt x="17106" y="46329"/>
                  </a:lnTo>
                  <a:lnTo>
                    <a:pt x="23755" y="44936"/>
                  </a:lnTo>
                  <a:lnTo>
                    <a:pt x="29194" y="40689"/>
                  </a:lnTo>
                  <a:lnTo>
                    <a:pt x="32866" y="33486"/>
                  </a:lnTo>
                  <a:lnTo>
                    <a:pt x="34213" y="23228"/>
                  </a:lnTo>
                  <a:lnTo>
                    <a:pt x="32907" y="13035"/>
                  </a:lnTo>
                  <a:lnTo>
                    <a:pt x="29303" y="5780"/>
                  </a:lnTo>
                  <a:lnTo>
                    <a:pt x="23878" y="1441"/>
                  </a:lnTo>
                  <a:lnTo>
                    <a:pt x="17106" y="0"/>
                  </a:lnTo>
                  <a:close/>
                </a:path>
              </a:pathLst>
            </a:custGeom>
            <a:ln w="12700">
              <a:solidFill>
                <a:srgbClr val="FFFFFF"/>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30" name="object 82">
              <a:extLst>
                <a:ext uri="{FF2B5EF4-FFF2-40B4-BE49-F238E27FC236}">
                  <a16:creationId xmlns:a16="http://schemas.microsoft.com/office/drawing/2014/main" id="{2F2DA9D7-7242-4835-A6BE-5F266646519D}"/>
                </a:ext>
              </a:extLst>
            </p:cNvPr>
            <p:cNvSpPr txBox="1"/>
            <p:nvPr/>
          </p:nvSpPr>
          <p:spPr>
            <a:xfrm>
              <a:off x="2708370" y="2962758"/>
              <a:ext cx="548640" cy="288000"/>
            </a:xfrm>
            <a:prstGeom prst="rect">
              <a:avLst/>
            </a:prstGeom>
            <a:solidFill>
              <a:srgbClr val="FAA74A"/>
            </a:solidFill>
          </p:spPr>
          <p:txBody>
            <a:bodyPr vert="horz" wrap="square" lIns="0" tIns="64406" rIns="0" bIns="0" rtlCol="0">
              <a:spAutoFit/>
            </a:bodyPr>
            <a:lstStyle/>
            <a:p>
              <a:pPr marL="73951">
                <a:spcBef>
                  <a:spcPts val="507"/>
                </a:spcBef>
              </a:pPr>
              <a:r>
                <a:rPr sz="1000" spc="13" dirty="0">
                  <a:solidFill>
                    <a:srgbClr val="FFFFFF"/>
                  </a:solidFill>
                  <a:latin typeface="メイリオ" panose="020B0604030504040204" pitchFamily="50" charset="-128"/>
                  <a:ea typeface="メイリオ" panose="020B0604030504040204" pitchFamily="50" charset="-128"/>
                  <a:cs typeface="SimSun"/>
                </a:rPr>
                <a:t>15,116</a:t>
              </a:r>
              <a:endParaRPr sz="1000" dirty="0">
                <a:latin typeface="メイリオ" panose="020B0604030504040204" pitchFamily="50" charset="-128"/>
                <a:ea typeface="メイリオ" panose="020B0604030504040204" pitchFamily="50" charset="-128"/>
                <a:cs typeface="SimSun"/>
              </a:endParaRPr>
            </a:p>
          </p:txBody>
        </p:sp>
        <p:grpSp>
          <p:nvGrpSpPr>
            <p:cNvPr id="331" name="object 83">
              <a:extLst>
                <a:ext uri="{FF2B5EF4-FFF2-40B4-BE49-F238E27FC236}">
                  <a16:creationId xmlns:a16="http://schemas.microsoft.com/office/drawing/2014/main" id="{35045EAE-FC7A-442E-94FD-016E2EACD52C}"/>
                </a:ext>
              </a:extLst>
            </p:cNvPr>
            <p:cNvGrpSpPr/>
            <p:nvPr/>
          </p:nvGrpSpPr>
          <p:grpSpPr>
            <a:xfrm>
              <a:off x="1943621" y="2803216"/>
              <a:ext cx="425395" cy="104945"/>
              <a:chOff x="712950" y="1119090"/>
              <a:chExt cx="339725" cy="104139"/>
            </a:xfrm>
          </p:grpSpPr>
          <p:pic>
            <p:nvPicPr>
              <p:cNvPr id="363" name="object 84">
                <a:extLst>
                  <a:ext uri="{FF2B5EF4-FFF2-40B4-BE49-F238E27FC236}">
                    <a16:creationId xmlns:a16="http://schemas.microsoft.com/office/drawing/2014/main" id="{5BF7E94B-B8E5-4618-B7EC-03951364A497}"/>
                  </a:ext>
                </a:extLst>
              </p:cNvPr>
              <p:cNvPicPr/>
              <p:nvPr/>
            </p:nvPicPr>
            <p:blipFill>
              <a:blip r:embed="rId6" cstate="print"/>
              <a:stretch>
                <a:fillRect/>
              </a:stretch>
            </p:blipFill>
            <p:spPr>
              <a:xfrm>
                <a:off x="712950" y="1119096"/>
                <a:ext cx="126810" cy="104070"/>
              </a:xfrm>
              <a:prstGeom prst="rect">
                <a:avLst/>
              </a:prstGeom>
            </p:spPr>
          </p:pic>
          <p:pic>
            <p:nvPicPr>
              <p:cNvPr id="364" name="object 85">
                <a:extLst>
                  <a:ext uri="{FF2B5EF4-FFF2-40B4-BE49-F238E27FC236}">
                    <a16:creationId xmlns:a16="http://schemas.microsoft.com/office/drawing/2014/main" id="{98FACA4A-526E-4B97-9A9A-35B22B0FAC25}"/>
                  </a:ext>
                </a:extLst>
              </p:cNvPr>
              <p:cNvPicPr/>
              <p:nvPr/>
            </p:nvPicPr>
            <p:blipFill>
              <a:blip r:embed="rId7" cstate="print"/>
              <a:stretch>
                <a:fillRect/>
              </a:stretch>
            </p:blipFill>
            <p:spPr>
              <a:xfrm>
                <a:off x="864086" y="1119090"/>
                <a:ext cx="188144" cy="103966"/>
              </a:xfrm>
              <a:prstGeom prst="rect">
                <a:avLst/>
              </a:prstGeom>
            </p:spPr>
          </p:pic>
        </p:grpSp>
        <p:sp>
          <p:nvSpPr>
            <p:cNvPr id="332" name="object 86">
              <a:extLst>
                <a:ext uri="{FF2B5EF4-FFF2-40B4-BE49-F238E27FC236}">
                  <a16:creationId xmlns:a16="http://schemas.microsoft.com/office/drawing/2014/main" id="{605323BE-DAB7-4919-8A2A-1C972842962B}"/>
                </a:ext>
              </a:extLst>
            </p:cNvPr>
            <p:cNvSpPr txBox="1"/>
            <p:nvPr/>
          </p:nvSpPr>
          <p:spPr>
            <a:xfrm>
              <a:off x="1909214" y="2796279"/>
              <a:ext cx="1378756" cy="169947"/>
            </a:xfrm>
            <a:prstGeom prst="rect">
              <a:avLst/>
            </a:prstGeom>
          </p:spPr>
          <p:txBody>
            <a:bodyPr vert="horz" wrap="square" lIns="0" tIns="15903" rIns="0" bIns="0" rtlCol="0">
              <a:spAutoFit/>
            </a:bodyPr>
            <a:lstStyle/>
            <a:p>
              <a:pPr marL="47710">
                <a:spcBef>
                  <a:spcPts val="125"/>
                </a:spcBef>
              </a:pPr>
              <a:r>
                <a:rPr sz="1200" b="1" spc="19" baseline="3267" dirty="0">
                  <a:solidFill>
                    <a:srgbClr val="231F20"/>
                  </a:solidFill>
                  <a:latin typeface="メイリオ" panose="020B0604030504040204" pitchFamily="50" charset="-128"/>
                  <a:ea typeface="メイリオ" panose="020B0604030504040204" pitchFamily="50" charset="-128"/>
                  <a:cs typeface="SimSun"/>
                </a:rPr>
                <a:t>90,216</a:t>
              </a:r>
              <a:r>
                <a:rPr sz="1200" spc="94" baseline="3267" dirty="0">
                  <a:solidFill>
                    <a:srgbClr val="231F20"/>
                  </a:solidFill>
                  <a:latin typeface="メイリオ" panose="020B0604030504040204" pitchFamily="50" charset="-128"/>
                  <a:ea typeface="メイリオ" panose="020B0604030504040204" pitchFamily="50" charset="-128"/>
                  <a:cs typeface="SimSun"/>
                </a:rPr>
                <a:t> </a:t>
              </a:r>
              <a:r>
                <a:rPr sz="1000" spc="119" dirty="0">
                  <a:solidFill>
                    <a:srgbClr val="935CA5"/>
                  </a:solidFill>
                  <a:latin typeface="メイリオ" panose="020B0604030504040204" pitchFamily="50" charset="-128"/>
                  <a:ea typeface="メイリオ" panose="020B0604030504040204" pitchFamily="50" charset="-128"/>
                  <a:cs typeface="SimSun"/>
                </a:rPr>
                <a:t>▲</a:t>
              </a:r>
              <a:r>
                <a:rPr sz="900" b="1" spc="119" dirty="0">
                  <a:solidFill>
                    <a:srgbClr val="935CA5"/>
                  </a:solidFill>
                  <a:latin typeface="メイリオ" panose="020B0604030504040204" pitchFamily="50" charset="-128"/>
                  <a:ea typeface="メイリオ" panose="020B0604030504040204" pitchFamily="50" charset="-128"/>
                  <a:cs typeface="SimSun"/>
                </a:rPr>
                <a:t>3%</a:t>
              </a:r>
              <a:r>
                <a:rPr sz="900" b="1" spc="-138" dirty="0">
                  <a:solidFill>
                    <a:srgbClr val="935CA5"/>
                  </a:solidFill>
                  <a:latin typeface="メイリオ" panose="020B0604030504040204" pitchFamily="50" charset="-128"/>
                  <a:ea typeface="メイリオ" panose="020B0604030504040204" pitchFamily="50" charset="-128"/>
                  <a:cs typeface="SimSun"/>
                </a:rPr>
                <a:t> </a:t>
              </a:r>
              <a:r>
                <a:rPr sz="1200" b="1" spc="19" baseline="-9803" dirty="0">
                  <a:solidFill>
                    <a:srgbClr val="231F20"/>
                  </a:solidFill>
                  <a:latin typeface="メイリオ" panose="020B0604030504040204" pitchFamily="50" charset="-128"/>
                  <a:ea typeface="メイリオ" panose="020B0604030504040204" pitchFamily="50" charset="-128"/>
                  <a:cs typeface="SimSun"/>
                </a:rPr>
                <a:t>87,807</a:t>
              </a:r>
              <a:endParaRPr sz="1200" b="1" baseline="-9803" dirty="0">
                <a:latin typeface="メイリオ" panose="020B0604030504040204" pitchFamily="50" charset="-128"/>
                <a:ea typeface="メイリオ" panose="020B0604030504040204" pitchFamily="50" charset="-128"/>
                <a:cs typeface="SimSun"/>
              </a:endParaRPr>
            </a:p>
          </p:txBody>
        </p:sp>
        <p:grpSp>
          <p:nvGrpSpPr>
            <p:cNvPr id="333" name="object 87">
              <a:extLst>
                <a:ext uri="{FF2B5EF4-FFF2-40B4-BE49-F238E27FC236}">
                  <a16:creationId xmlns:a16="http://schemas.microsoft.com/office/drawing/2014/main" id="{37EF7D38-2C8A-4C26-B603-0E2F848B314A}"/>
                </a:ext>
              </a:extLst>
            </p:cNvPr>
            <p:cNvGrpSpPr/>
            <p:nvPr/>
          </p:nvGrpSpPr>
          <p:grpSpPr>
            <a:xfrm>
              <a:off x="2507373" y="2943399"/>
              <a:ext cx="197192" cy="63610"/>
              <a:chOff x="1163172" y="1251372"/>
              <a:chExt cx="157480" cy="50800"/>
            </a:xfrm>
          </p:grpSpPr>
          <p:sp>
            <p:nvSpPr>
              <p:cNvPr id="361" name="object 88">
                <a:extLst>
                  <a:ext uri="{FF2B5EF4-FFF2-40B4-BE49-F238E27FC236}">
                    <a16:creationId xmlns:a16="http://schemas.microsoft.com/office/drawing/2014/main" id="{A5729F8E-4155-40BC-8FBA-7A05D9A5762A}"/>
                  </a:ext>
                </a:extLst>
              </p:cNvPr>
              <p:cNvSpPr/>
              <p:nvPr/>
            </p:nvSpPr>
            <p:spPr>
              <a:xfrm>
                <a:off x="1169522" y="1257722"/>
                <a:ext cx="114935" cy="20955"/>
              </a:xfrm>
              <a:custGeom>
                <a:avLst/>
                <a:gdLst/>
                <a:ahLst/>
                <a:cxnLst/>
                <a:rect l="l" t="t" r="r" b="b"/>
                <a:pathLst>
                  <a:path w="114934" h="20955">
                    <a:moveTo>
                      <a:pt x="0" y="0"/>
                    </a:moveTo>
                    <a:lnTo>
                      <a:pt x="114846" y="20713"/>
                    </a:lnTo>
                  </a:path>
                </a:pathLst>
              </a:custGeom>
              <a:ln w="12700">
                <a:solidFill>
                  <a:srgbClr val="935CA5"/>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62" name="object 89">
                <a:extLst>
                  <a:ext uri="{FF2B5EF4-FFF2-40B4-BE49-F238E27FC236}">
                    <a16:creationId xmlns:a16="http://schemas.microsoft.com/office/drawing/2014/main" id="{C5F696F3-E82A-4D8F-BFEB-65F88C0E93C9}"/>
                  </a:ext>
                </a:extLst>
              </p:cNvPr>
              <p:cNvSpPr/>
              <p:nvPr/>
            </p:nvSpPr>
            <p:spPr>
              <a:xfrm>
                <a:off x="1272574" y="1252194"/>
                <a:ext cx="48260" cy="50165"/>
              </a:xfrm>
              <a:custGeom>
                <a:avLst/>
                <a:gdLst/>
                <a:ahLst/>
                <a:cxnLst/>
                <a:rect l="l" t="t" r="r" b="b"/>
                <a:pathLst>
                  <a:path w="48259" h="50165">
                    <a:moveTo>
                      <a:pt x="8991" y="0"/>
                    </a:moveTo>
                    <a:lnTo>
                      <a:pt x="0" y="49860"/>
                    </a:lnTo>
                    <a:lnTo>
                      <a:pt x="47663" y="32715"/>
                    </a:lnTo>
                    <a:lnTo>
                      <a:pt x="8991" y="0"/>
                    </a:lnTo>
                    <a:close/>
                  </a:path>
                </a:pathLst>
              </a:custGeom>
              <a:solidFill>
                <a:srgbClr val="935CA5"/>
              </a:solidFill>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grpSp>
        <p:sp>
          <p:nvSpPr>
            <p:cNvPr id="334" name="object 90">
              <a:extLst>
                <a:ext uri="{FF2B5EF4-FFF2-40B4-BE49-F238E27FC236}">
                  <a16:creationId xmlns:a16="http://schemas.microsoft.com/office/drawing/2014/main" id="{9BCC3FD3-3074-4644-B76C-1CCD7DFE87AF}"/>
                </a:ext>
              </a:extLst>
            </p:cNvPr>
            <p:cNvSpPr txBox="1"/>
            <p:nvPr/>
          </p:nvSpPr>
          <p:spPr>
            <a:xfrm>
              <a:off x="4237359" y="3225441"/>
              <a:ext cx="548640" cy="592470"/>
            </a:xfrm>
            <a:prstGeom prst="rect">
              <a:avLst/>
            </a:prstGeom>
            <a:solidFill>
              <a:srgbClr val="389E9E"/>
            </a:solidFill>
          </p:spPr>
          <p:txBody>
            <a:bodyPr vert="horz" wrap="square" lIns="0" tIns="0" rIns="0" bIns="0" rtlCol="0">
              <a:spAutoFit/>
            </a:bodyPr>
            <a:lstStyle/>
            <a:p>
              <a:pPr>
                <a:lnSpc>
                  <a:spcPct val="100000"/>
                </a:lnSpc>
              </a:pPr>
              <a:endParaRPr sz="1400" dirty="0">
                <a:latin typeface="メイリオ" panose="020B0604030504040204" pitchFamily="50" charset="-128"/>
                <a:ea typeface="メイリオ" panose="020B0604030504040204" pitchFamily="50" charset="-128"/>
                <a:cs typeface="Times New Roman"/>
              </a:endParaRPr>
            </a:p>
            <a:p>
              <a:pPr>
                <a:spcBef>
                  <a:spcPts val="44"/>
                </a:spcBef>
              </a:pPr>
              <a:endParaRPr sz="1400" dirty="0">
                <a:latin typeface="メイリオ" panose="020B0604030504040204" pitchFamily="50" charset="-128"/>
                <a:ea typeface="メイリオ" panose="020B0604030504040204" pitchFamily="50" charset="-128"/>
                <a:cs typeface="Times New Roman"/>
              </a:endParaRPr>
            </a:p>
            <a:p>
              <a:pPr marL="62024"/>
              <a:r>
                <a:rPr sz="1000" spc="13" dirty="0">
                  <a:solidFill>
                    <a:srgbClr val="FFFFFF"/>
                  </a:solidFill>
                  <a:latin typeface="メイリオ" panose="020B0604030504040204" pitchFamily="50" charset="-128"/>
                  <a:ea typeface="メイリオ" panose="020B0604030504040204" pitchFamily="50" charset="-128"/>
                  <a:cs typeface="SimSun"/>
                </a:rPr>
                <a:t>73,260</a:t>
              </a:r>
              <a:endParaRPr sz="1000" dirty="0">
                <a:latin typeface="メイリオ" panose="020B0604030504040204" pitchFamily="50" charset="-128"/>
                <a:ea typeface="メイリオ" panose="020B0604030504040204" pitchFamily="50" charset="-128"/>
                <a:cs typeface="SimSun"/>
              </a:endParaRPr>
            </a:p>
          </p:txBody>
        </p:sp>
        <p:sp>
          <p:nvSpPr>
            <p:cNvPr id="335" name="object 92">
              <a:extLst>
                <a:ext uri="{FF2B5EF4-FFF2-40B4-BE49-F238E27FC236}">
                  <a16:creationId xmlns:a16="http://schemas.microsoft.com/office/drawing/2014/main" id="{E5321988-E6B0-41CC-8912-1C41520CA4CC}"/>
                </a:ext>
              </a:extLst>
            </p:cNvPr>
            <p:cNvSpPr txBox="1"/>
            <p:nvPr/>
          </p:nvSpPr>
          <p:spPr>
            <a:xfrm>
              <a:off x="4237359" y="2978950"/>
              <a:ext cx="548640" cy="251999"/>
            </a:xfrm>
            <a:prstGeom prst="rect">
              <a:avLst/>
            </a:prstGeom>
            <a:solidFill>
              <a:srgbClr val="FAA74A"/>
            </a:solidFill>
          </p:spPr>
          <p:txBody>
            <a:bodyPr vert="horz" wrap="square" lIns="0" tIns="38166" rIns="0" bIns="0" rtlCol="0">
              <a:spAutoFit/>
            </a:bodyPr>
            <a:lstStyle/>
            <a:p>
              <a:pPr marL="69179">
                <a:spcBef>
                  <a:spcPts val="301"/>
                </a:spcBef>
              </a:pPr>
              <a:r>
                <a:rPr sz="1000" spc="13" dirty="0">
                  <a:solidFill>
                    <a:srgbClr val="FFFFFF"/>
                  </a:solidFill>
                  <a:latin typeface="メイリオ" panose="020B0604030504040204" pitchFamily="50" charset="-128"/>
                  <a:ea typeface="メイリオ" panose="020B0604030504040204" pitchFamily="50" charset="-128"/>
                  <a:cs typeface="SimSun"/>
                </a:rPr>
                <a:t>14,751</a:t>
              </a:r>
              <a:endParaRPr sz="1000" dirty="0">
                <a:latin typeface="メイリオ" panose="020B0604030504040204" pitchFamily="50" charset="-128"/>
                <a:ea typeface="メイリオ" panose="020B0604030504040204" pitchFamily="50" charset="-128"/>
                <a:cs typeface="SimSun"/>
              </a:endParaRPr>
            </a:p>
          </p:txBody>
        </p:sp>
        <p:sp>
          <p:nvSpPr>
            <p:cNvPr id="336" name="object 93">
              <a:extLst>
                <a:ext uri="{FF2B5EF4-FFF2-40B4-BE49-F238E27FC236}">
                  <a16:creationId xmlns:a16="http://schemas.microsoft.com/office/drawing/2014/main" id="{6CD39723-0486-4109-B55E-71DB077AE743}"/>
                </a:ext>
              </a:extLst>
            </p:cNvPr>
            <p:cNvSpPr txBox="1"/>
            <p:nvPr/>
          </p:nvSpPr>
          <p:spPr>
            <a:xfrm>
              <a:off x="4785972" y="2919946"/>
              <a:ext cx="751399" cy="154558"/>
            </a:xfrm>
            <a:prstGeom prst="rect">
              <a:avLst/>
            </a:prstGeom>
          </p:spPr>
          <p:txBody>
            <a:bodyPr vert="horz" wrap="square" lIns="0" tIns="15903" rIns="0" bIns="0" rtlCol="0">
              <a:spAutoFit/>
            </a:bodyPr>
            <a:lstStyle/>
            <a:p>
              <a:pPr marL="103373">
                <a:spcBef>
                  <a:spcPts val="125"/>
                </a:spcBef>
              </a:pPr>
              <a:r>
                <a:rPr sz="900" b="1" spc="106" dirty="0">
                  <a:solidFill>
                    <a:srgbClr val="935CA5"/>
                  </a:solidFill>
                  <a:latin typeface="メイリオ" panose="020B0604030504040204" pitchFamily="50" charset="-128"/>
                  <a:ea typeface="メイリオ" panose="020B0604030504040204" pitchFamily="50" charset="-128"/>
                  <a:cs typeface="SimSun"/>
                </a:rPr>
                <a:t>▲23%</a:t>
              </a:r>
              <a:endParaRPr sz="900" b="1" dirty="0">
                <a:latin typeface="メイリオ" panose="020B0604030504040204" pitchFamily="50" charset="-128"/>
                <a:ea typeface="メイリオ" panose="020B0604030504040204" pitchFamily="50" charset="-128"/>
                <a:cs typeface="SimSun"/>
              </a:endParaRPr>
            </a:p>
          </p:txBody>
        </p:sp>
        <p:sp>
          <p:nvSpPr>
            <p:cNvPr id="337" name="object 94">
              <a:extLst>
                <a:ext uri="{FF2B5EF4-FFF2-40B4-BE49-F238E27FC236}">
                  <a16:creationId xmlns:a16="http://schemas.microsoft.com/office/drawing/2014/main" id="{E1D450BD-0F85-4C3B-812A-3E50B02AE656}"/>
                </a:ext>
              </a:extLst>
            </p:cNvPr>
            <p:cNvSpPr txBox="1"/>
            <p:nvPr/>
          </p:nvSpPr>
          <p:spPr>
            <a:xfrm>
              <a:off x="4988266" y="3307258"/>
              <a:ext cx="548640" cy="251999"/>
            </a:xfrm>
            <a:prstGeom prst="rect">
              <a:avLst/>
            </a:prstGeom>
            <a:solidFill>
              <a:srgbClr val="FAA74A"/>
            </a:solidFill>
          </p:spPr>
          <p:txBody>
            <a:bodyPr vert="horz" wrap="square" lIns="0" tIns="29420" rIns="0" bIns="0" rtlCol="0">
              <a:spAutoFit/>
            </a:bodyPr>
            <a:lstStyle/>
            <a:p>
              <a:pPr marL="64408">
                <a:spcBef>
                  <a:spcPts val="232"/>
                </a:spcBef>
              </a:pPr>
              <a:r>
                <a:rPr sz="1000" spc="13" dirty="0">
                  <a:solidFill>
                    <a:srgbClr val="FFFFFF"/>
                  </a:solidFill>
                  <a:latin typeface="メイリオ" panose="020B0604030504040204" pitchFamily="50" charset="-128"/>
                  <a:ea typeface="メイリオ" panose="020B0604030504040204" pitchFamily="50" charset="-128"/>
                  <a:cs typeface="SimSun"/>
                </a:rPr>
                <a:t>13,762</a:t>
              </a:r>
              <a:endParaRPr sz="1000" dirty="0">
                <a:latin typeface="メイリオ" panose="020B0604030504040204" pitchFamily="50" charset="-128"/>
                <a:ea typeface="メイリオ" panose="020B0604030504040204" pitchFamily="50" charset="-128"/>
                <a:cs typeface="SimSun"/>
              </a:endParaRPr>
            </a:p>
          </p:txBody>
        </p:sp>
        <p:pic>
          <p:nvPicPr>
            <p:cNvPr id="338" name="object 95">
              <a:extLst>
                <a:ext uri="{FF2B5EF4-FFF2-40B4-BE49-F238E27FC236}">
                  <a16:creationId xmlns:a16="http://schemas.microsoft.com/office/drawing/2014/main" id="{C3E1D123-4C21-4019-8BDE-842F36842BCF}"/>
                </a:ext>
              </a:extLst>
            </p:cNvPr>
            <p:cNvPicPr/>
            <p:nvPr/>
          </p:nvPicPr>
          <p:blipFill>
            <a:blip r:embed="rId8" cstate="print"/>
            <a:stretch>
              <a:fillRect/>
            </a:stretch>
          </p:blipFill>
          <p:spPr>
            <a:xfrm>
              <a:off x="4534305" y="2788333"/>
              <a:ext cx="129928" cy="130178"/>
            </a:xfrm>
            <a:prstGeom prst="rect">
              <a:avLst/>
            </a:prstGeom>
          </p:spPr>
        </p:pic>
        <p:sp>
          <p:nvSpPr>
            <p:cNvPr id="339" name="object 96">
              <a:extLst>
                <a:ext uri="{FF2B5EF4-FFF2-40B4-BE49-F238E27FC236}">
                  <a16:creationId xmlns:a16="http://schemas.microsoft.com/office/drawing/2014/main" id="{1BE73C9E-46AF-48AA-9959-B961378ED981}"/>
                </a:ext>
              </a:extLst>
            </p:cNvPr>
            <p:cNvSpPr txBox="1"/>
            <p:nvPr/>
          </p:nvSpPr>
          <p:spPr>
            <a:xfrm>
              <a:off x="4319705" y="2834258"/>
              <a:ext cx="451634" cy="139169"/>
            </a:xfrm>
            <a:prstGeom prst="rect">
              <a:avLst/>
            </a:prstGeom>
          </p:spPr>
          <p:txBody>
            <a:bodyPr vert="horz" wrap="square" lIns="0" tIns="15903" rIns="0" bIns="0" rtlCol="0">
              <a:spAutoFit/>
            </a:bodyPr>
            <a:lstStyle/>
            <a:p>
              <a:pPr marL="15903">
                <a:spcBef>
                  <a:spcPts val="125"/>
                </a:spcBef>
              </a:pPr>
              <a:r>
                <a:rPr sz="800" b="1" spc="13" dirty="0">
                  <a:solidFill>
                    <a:srgbClr val="231F20"/>
                  </a:solidFill>
                  <a:latin typeface="メイリオ" panose="020B0604030504040204" pitchFamily="50" charset="-128"/>
                  <a:ea typeface="メイリオ" panose="020B0604030504040204" pitchFamily="50" charset="-128"/>
                  <a:cs typeface="SimSun"/>
                </a:rPr>
                <a:t>88,011</a:t>
              </a:r>
              <a:endParaRPr sz="800" b="1" dirty="0">
                <a:latin typeface="メイリオ" panose="020B0604030504040204" pitchFamily="50" charset="-128"/>
                <a:ea typeface="メイリオ" panose="020B0604030504040204" pitchFamily="50" charset="-128"/>
                <a:cs typeface="SimSun"/>
              </a:endParaRPr>
            </a:p>
          </p:txBody>
        </p:sp>
        <p:sp>
          <p:nvSpPr>
            <p:cNvPr id="340" name="object 97">
              <a:extLst>
                <a:ext uri="{FF2B5EF4-FFF2-40B4-BE49-F238E27FC236}">
                  <a16:creationId xmlns:a16="http://schemas.microsoft.com/office/drawing/2014/main" id="{B4695339-A65C-494F-BEEE-D8BD7F2A38B7}"/>
                </a:ext>
              </a:extLst>
            </p:cNvPr>
            <p:cNvSpPr txBox="1"/>
            <p:nvPr/>
          </p:nvSpPr>
          <p:spPr>
            <a:xfrm>
              <a:off x="4770070" y="3150647"/>
              <a:ext cx="751399" cy="154558"/>
            </a:xfrm>
            <a:prstGeom prst="rect">
              <a:avLst/>
            </a:prstGeom>
          </p:spPr>
          <p:txBody>
            <a:bodyPr vert="horz" wrap="square" lIns="0" tIns="15903" rIns="0" bIns="0" rtlCol="0">
              <a:spAutoFit/>
            </a:bodyPr>
            <a:lstStyle/>
            <a:p>
              <a:pPr marL="280694">
                <a:spcBef>
                  <a:spcPts val="125"/>
                </a:spcBef>
              </a:pPr>
              <a:r>
                <a:rPr sz="900" b="1" spc="13" dirty="0">
                  <a:solidFill>
                    <a:srgbClr val="231F20"/>
                  </a:solidFill>
                  <a:latin typeface="メイリオ" panose="020B0604030504040204" pitchFamily="50" charset="-128"/>
                  <a:ea typeface="メイリオ" panose="020B0604030504040204" pitchFamily="50" charset="-128"/>
                  <a:cs typeface="SimSun"/>
                </a:rPr>
                <a:t>67,708</a:t>
              </a:r>
              <a:endParaRPr sz="900" b="1" dirty="0">
                <a:latin typeface="メイリオ" panose="020B0604030504040204" pitchFamily="50" charset="-128"/>
                <a:ea typeface="メイリオ" panose="020B0604030504040204" pitchFamily="50" charset="-128"/>
                <a:cs typeface="SimSun"/>
              </a:endParaRPr>
            </a:p>
          </p:txBody>
        </p:sp>
        <p:grpSp>
          <p:nvGrpSpPr>
            <p:cNvPr id="341" name="object 98">
              <a:extLst>
                <a:ext uri="{FF2B5EF4-FFF2-40B4-BE49-F238E27FC236}">
                  <a16:creationId xmlns:a16="http://schemas.microsoft.com/office/drawing/2014/main" id="{F605EF13-0305-4E89-BB55-7AB43F174C3C}"/>
                </a:ext>
              </a:extLst>
            </p:cNvPr>
            <p:cNvGrpSpPr/>
            <p:nvPr/>
          </p:nvGrpSpPr>
          <p:grpSpPr>
            <a:xfrm>
              <a:off x="4787253" y="2977440"/>
              <a:ext cx="198783" cy="329184"/>
              <a:chOff x="2983910" y="1278558"/>
              <a:chExt cx="158750" cy="262890"/>
            </a:xfrm>
          </p:grpSpPr>
          <p:sp>
            <p:nvSpPr>
              <p:cNvPr id="359" name="object 99">
                <a:extLst>
                  <a:ext uri="{FF2B5EF4-FFF2-40B4-BE49-F238E27FC236}">
                    <a16:creationId xmlns:a16="http://schemas.microsoft.com/office/drawing/2014/main" id="{4458E4A9-B821-44E5-994A-20884B652003}"/>
                  </a:ext>
                </a:extLst>
              </p:cNvPr>
              <p:cNvSpPr/>
              <p:nvPr/>
            </p:nvSpPr>
            <p:spPr>
              <a:xfrm>
                <a:off x="2990260" y="1284908"/>
                <a:ext cx="133985" cy="225425"/>
              </a:xfrm>
              <a:custGeom>
                <a:avLst/>
                <a:gdLst/>
                <a:ahLst/>
                <a:cxnLst/>
                <a:rect l="l" t="t" r="r" b="b"/>
                <a:pathLst>
                  <a:path w="133985" h="225425">
                    <a:moveTo>
                      <a:pt x="0" y="0"/>
                    </a:moveTo>
                    <a:lnTo>
                      <a:pt x="133477" y="224904"/>
                    </a:lnTo>
                  </a:path>
                </a:pathLst>
              </a:custGeom>
              <a:ln w="12700">
                <a:solidFill>
                  <a:srgbClr val="935CA5"/>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60" name="object 100">
                <a:extLst>
                  <a:ext uri="{FF2B5EF4-FFF2-40B4-BE49-F238E27FC236}">
                    <a16:creationId xmlns:a16="http://schemas.microsoft.com/office/drawing/2014/main" id="{47D1F23B-2F31-4308-BC33-D7A7B49042E2}"/>
                  </a:ext>
                </a:extLst>
              </p:cNvPr>
              <p:cNvSpPr/>
              <p:nvPr/>
            </p:nvSpPr>
            <p:spPr>
              <a:xfrm>
                <a:off x="3098161" y="1490503"/>
                <a:ext cx="44450" cy="50800"/>
              </a:xfrm>
              <a:custGeom>
                <a:avLst/>
                <a:gdLst/>
                <a:ahLst/>
                <a:cxnLst/>
                <a:rect l="l" t="t" r="r" b="b"/>
                <a:pathLst>
                  <a:path w="44450" h="50800">
                    <a:moveTo>
                      <a:pt x="43573" y="0"/>
                    </a:moveTo>
                    <a:lnTo>
                      <a:pt x="0" y="25857"/>
                    </a:lnTo>
                    <a:lnTo>
                      <a:pt x="44183" y="50660"/>
                    </a:lnTo>
                    <a:lnTo>
                      <a:pt x="43573" y="0"/>
                    </a:lnTo>
                    <a:close/>
                  </a:path>
                </a:pathLst>
              </a:custGeom>
              <a:solidFill>
                <a:srgbClr val="935CA5"/>
              </a:solidFill>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grpSp>
        <p:sp>
          <p:nvSpPr>
            <p:cNvPr id="342" name="object 102">
              <a:extLst>
                <a:ext uri="{FF2B5EF4-FFF2-40B4-BE49-F238E27FC236}">
                  <a16:creationId xmlns:a16="http://schemas.microsoft.com/office/drawing/2014/main" id="{20F07FC3-3B06-4055-A180-A34485575B1E}"/>
                </a:ext>
              </a:extLst>
            </p:cNvPr>
            <p:cNvSpPr txBox="1"/>
            <p:nvPr/>
          </p:nvSpPr>
          <p:spPr>
            <a:xfrm>
              <a:off x="7268096" y="3294654"/>
              <a:ext cx="548640" cy="1115999"/>
            </a:xfrm>
            <a:prstGeom prst="rect">
              <a:avLst/>
            </a:prstGeom>
            <a:solidFill>
              <a:srgbClr val="389E9E"/>
            </a:solidFill>
          </p:spPr>
          <p:txBody>
            <a:bodyPr vert="horz" wrap="square" lIns="0" tIns="0" rIns="0" bIns="0" rtlCol="0">
              <a:spAutoFit/>
            </a:bodyPr>
            <a:lstStyle/>
            <a:p>
              <a:pPr>
                <a:lnSpc>
                  <a:spcPct val="100000"/>
                </a:lnSpc>
              </a:pPr>
              <a:endParaRPr sz="1400" dirty="0">
                <a:latin typeface="メイリオ" panose="020B0604030504040204" pitchFamily="50" charset="-128"/>
                <a:ea typeface="メイリオ" panose="020B0604030504040204" pitchFamily="50" charset="-128"/>
                <a:cs typeface="Times New Roman"/>
              </a:endParaRPr>
            </a:p>
            <a:p>
              <a:pPr>
                <a:spcBef>
                  <a:spcPts val="69"/>
                </a:spcBef>
              </a:pPr>
              <a:endParaRPr sz="1100" dirty="0">
                <a:latin typeface="メイリオ" panose="020B0604030504040204" pitchFamily="50" charset="-128"/>
                <a:ea typeface="メイリオ" panose="020B0604030504040204" pitchFamily="50" charset="-128"/>
                <a:cs typeface="Times New Roman"/>
              </a:endParaRPr>
            </a:p>
            <a:p>
              <a:pPr marL="73155"/>
              <a:r>
                <a:rPr sz="1000" spc="13" dirty="0">
                  <a:solidFill>
                    <a:srgbClr val="FFFFFF"/>
                  </a:solidFill>
                  <a:latin typeface="メイリオ" panose="020B0604030504040204" pitchFamily="50" charset="-128"/>
                  <a:ea typeface="メイリオ" panose="020B0604030504040204" pitchFamily="50" charset="-128"/>
                  <a:cs typeface="SimSun"/>
                </a:rPr>
                <a:t>68,921</a:t>
              </a:r>
              <a:endParaRPr sz="1000" dirty="0">
                <a:latin typeface="メイリオ" panose="020B0604030504040204" pitchFamily="50" charset="-128"/>
                <a:ea typeface="メイリオ" panose="020B0604030504040204" pitchFamily="50" charset="-128"/>
                <a:cs typeface="SimSun"/>
              </a:endParaRPr>
            </a:p>
          </p:txBody>
        </p:sp>
        <p:sp>
          <p:nvSpPr>
            <p:cNvPr id="343" name="object 103">
              <a:extLst>
                <a:ext uri="{FF2B5EF4-FFF2-40B4-BE49-F238E27FC236}">
                  <a16:creationId xmlns:a16="http://schemas.microsoft.com/office/drawing/2014/main" id="{F3B44D52-0022-4916-9E16-000E8979209B}"/>
                </a:ext>
              </a:extLst>
            </p:cNvPr>
            <p:cNvSpPr txBox="1"/>
            <p:nvPr/>
          </p:nvSpPr>
          <p:spPr>
            <a:xfrm>
              <a:off x="6517190" y="3294653"/>
              <a:ext cx="548640" cy="324000"/>
            </a:xfrm>
            <a:prstGeom prst="rect">
              <a:avLst/>
            </a:prstGeom>
            <a:solidFill>
              <a:srgbClr val="FAA74A"/>
            </a:solidFill>
          </p:spPr>
          <p:txBody>
            <a:bodyPr vert="horz" wrap="square" lIns="0" tIns="60430" rIns="0" bIns="0" rtlCol="0">
              <a:spAutoFit/>
            </a:bodyPr>
            <a:lstStyle/>
            <a:p>
              <a:pPr marL="62024">
                <a:spcBef>
                  <a:spcPts val="476"/>
                </a:spcBef>
              </a:pPr>
              <a:r>
                <a:rPr sz="1000" spc="13" dirty="0">
                  <a:solidFill>
                    <a:srgbClr val="FFFFFF"/>
                  </a:solidFill>
                  <a:latin typeface="メイリオ" panose="020B0604030504040204" pitchFamily="50" charset="-128"/>
                  <a:ea typeface="メイリオ" panose="020B0604030504040204" pitchFamily="50" charset="-128"/>
                  <a:cs typeface="SimSun"/>
                </a:rPr>
                <a:t>16,923</a:t>
              </a:r>
              <a:endParaRPr sz="1000" dirty="0">
                <a:latin typeface="メイリオ" panose="020B0604030504040204" pitchFamily="50" charset="-128"/>
                <a:ea typeface="メイリオ" panose="020B0604030504040204" pitchFamily="50" charset="-128"/>
                <a:cs typeface="SimSun"/>
              </a:endParaRPr>
            </a:p>
          </p:txBody>
        </p:sp>
        <p:sp>
          <p:nvSpPr>
            <p:cNvPr id="344" name="object 104">
              <a:extLst>
                <a:ext uri="{FF2B5EF4-FFF2-40B4-BE49-F238E27FC236}">
                  <a16:creationId xmlns:a16="http://schemas.microsoft.com/office/drawing/2014/main" id="{E281CF8B-A3EB-411A-8D15-0457DAF1C455}"/>
                </a:ext>
              </a:extLst>
            </p:cNvPr>
            <p:cNvSpPr/>
            <p:nvPr/>
          </p:nvSpPr>
          <p:spPr>
            <a:xfrm>
              <a:off x="7236414" y="2956410"/>
              <a:ext cx="50888" cy="69175"/>
            </a:xfrm>
            <a:custGeom>
              <a:avLst/>
              <a:gdLst/>
              <a:ahLst/>
              <a:cxnLst/>
              <a:rect l="l" t="t" r="r" b="b"/>
              <a:pathLst>
                <a:path w="40639" h="55244">
                  <a:moveTo>
                    <a:pt x="20065" y="0"/>
                  </a:moveTo>
                  <a:lnTo>
                    <a:pt x="12435" y="1531"/>
                  </a:lnTo>
                  <a:lnTo>
                    <a:pt x="6037" y="6392"/>
                  </a:lnTo>
                  <a:lnTo>
                    <a:pt x="1636" y="14985"/>
                  </a:lnTo>
                  <a:lnTo>
                    <a:pt x="0" y="27711"/>
                  </a:lnTo>
                  <a:lnTo>
                    <a:pt x="1222" y="38200"/>
                  </a:lnTo>
                  <a:lnTo>
                    <a:pt x="4932" y="46775"/>
                  </a:lnTo>
                  <a:lnTo>
                    <a:pt x="11192" y="52562"/>
                  </a:lnTo>
                  <a:lnTo>
                    <a:pt x="20065" y="54686"/>
                  </a:lnTo>
                  <a:lnTo>
                    <a:pt x="28246" y="52930"/>
                  </a:lnTo>
                  <a:lnTo>
                    <a:pt x="34629" y="47725"/>
                  </a:lnTo>
                  <a:lnTo>
                    <a:pt x="38779" y="39164"/>
                  </a:lnTo>
                  <a:lnTo>
                    <a:pt x="40258" y="27343"/>
                  </a:lnTo>
                  <a:lnTo>
                    <a:pt x="38811" y="15575"/>
                  </a:lnTo>
                  <a:lnTo>
                    <a:pt x="34715" y="7008"/>
                  </a:lnTo>
                  <a:lnTo>
                    <a:pt x="28343" y="1773"/>
                  </a:lnTo>
                  <a:lnTo>
                    <a:pt x="20065" y="0"/>
                  </a:lnTo>
                  <a:close/>
                </a:path>
              </a:pathLst>
            </a:custGeom>
            <a:ln w="12700">
              <a:solidFill>
                <a:srgbClr val="FFFFFF"/>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45" name="object 105">
              <a:extLst>
                <a:ext uri="{FF2B5EF4-FFF2-40B4-BE49-F238E27FC236}">
                  <a16:creationId xmlns:a16="http://schemas.microsoft.com/office/drawing/2014/main" id="{1B69C3F4-787C-414A-8A0E-46ECD6F23AB3}"/>
                </a:ext>
              </a:extLst>
            </p:cNvPr>
            <p:cNvSpPr txBox="1"/>
            <p:nvPr/>
          </p:nvSpPr>
          <p:spPr>
            <a:xfrm>
              <a:off x="7268096" y="3022852"/>
              <a:ext cx="548640" cy="360000"/>
            </a:xfrm>
            <a:prstGeom prst="rect">
              <a:avLst/>
            </a:prstGeom>
            <a:solidFill>
              <a:srgbClr val="FAA74A"/>
            </a:solidFill>
          </p:spPr>
          <p:txBody>
            <a:bodyPr vert="horz" wrap="square" lIns="0" tIns="58840" rIns="0" bIns="0" rtlCol="0">
              <a:spAutoFit/>
            </a:bodyPr>
            <a:lstStyle/>
            <a:p>
              <a:pPr marL="73155">
                <a:spcBef>
                  <a:spcPts val="463"/>
                </a:spcBef>
              </a:pPr>
              <a:r>
                <a:rPr sz="1000" spc="13" dirty="0">
                  <a:solidFill>
                    <a:srgbClr val="FFFFFF"/>
                  </a:solidFill>
                  <a:latin typeface="メイリオ" panose="020B0604030504040204" pitchFamily="50" charset="-128"/>
                  <a:ea typeface="メイリオ" panose="020B0604030504040204" pitchFamily="50" charset="-128"/>
                  <a:cs typeface="SimSun"/>
                </a:rPr>
                <a:t>16,374</a:t>
              </a:r>
              <a:endParaRPr sz="1000" dirty="0">
                <a:latin typeface="メイリオ" panose="020B0604030504040204" pitchFamily="50" charset="-128"/>
                <a:ea typeface="メイリオ" panose="020B0604030504040204" pitchFamily="50" charset="-128"/>
                <a:cs typeface="SimSun"/>
              </a:endParaRPr>
            </a:p>
          </p:txBody>
        </p:sp>
        <p:sp>
          <p:nvSpPr>
            <p:cNvPr id="346" name="object 106">
              <a:extLst>
                <a:ext uri="{FF2B5EF4-FFF2-40B4-BE49-F238E27FC236}">
                  <a16:creationId xmlns:a16="http://schemas.microsoft.com/office/drawing/2014/main" id="{CE96160F-35D5-4671-9C30-A7E85A97263E}"/>
                </a:ext>
              </a:extLst>
            </p:cNvPr>
            <p:cNvSpPr txBox="1"/>
            <p:nvPr/>
          </p:nvSpPr>
          <p:spPr>
            <a:xfrm>
              <a:off x="6423997" y="3141835"/>
              <a:ext cx="844429" cy="154558"/>
            </a:xfrm>
            <a:prstGeom prst="rect">
              <a:avLst/>
            </a:prstGeom>
          </p:spPr>
          <p:txBody>
            <a:bodyPr vert="horz" wrap="square" lIns="0" tIns="15903" rIns="0" bIns="0" rtlCol="0">
              <a:spAutoFit/>
            </a:bodyPr>
            <a:lstStyle/>
            <a:p>
              <a:pPr marL="155854">
                <a:spcBef>
                  <a:spcPts val="125"/>
                </a:spcBef>
              </a:pPr>
              <a:r>
                <a:rPr sz="900" b="1" spc="13" dirty="0">
                  <a:solidFill>
                    <a:srgbClr val="231F20"/>
                  </a:solidFill>
                  <a:latin typeface="メイリオ" panose="020B0604030504040204" pitchFamily="50" charset="-128"/>
                  <a:ea typeface="メイリオ" panose="020B0604030504040204" pitchFamily="50" charset="-128"/>
                  <a:cs typeface="SimSun"/>
                </a:rPr>
                <a:t>68,545</a:t>
              </a:r>
              <a:endParaRPr sz="900" b="1" dirty="0">
                <a:latin typeface="メイリオ" panose="020B0604030504040204" pitchFamily="50" charset="-128"/>
                <a:ea typeface="メイリオ" panose="020B0604030504040204" pitchFamily="50" charset="-128"/>
                <a:cs typeface="SimSun"/>
              </a:endParaRPr>
            </a:p>
          </p:txBody>
        </p:sp>
        <p:sp>
          <p:nvSpPr>
            <p:cNvPr id="347" name="object 107">
              <a:extLst>
                <a:ext uri="{FF2B5EF4-FFF2-40B4-BE49-F238E27FC236}">
                  <a16:creationId xmlns:a16="http://schemas.microsoft.com/office/drawing/2014/main" id="{C0730A94-7626-4A26-97B8-5D7A54CD98D8}"/>
                </a:ext>
              </a:extLst>
            </p:cNvPr>
            <p:cNvSpPr txBox="1"/>
            <p:nvPr/>
          </p:nvSpPr>
          <p:spPr>
            <a:xfrm>
              <a:off x="6757717" y="2848129"/>
              <a:ext cx="1456679" cy="185006"/>
            </a:xfrm>
            <a:prstGeom prst="rect">
              <a:avLst/>
            </a:prstGeom>
          </p:spPr>
          <p:txBody>
            <a:bodyPr vert="horz" wrap="square" lIns="0" tIns="14312" rIns="0" bIns="0" rtlCol="0">
              <a:spAutoFit/>
            </a:bodyPr>
            <a:lstStyle/>
            <a:p>
              <a:pPr marL="465176">
                <a:spcBef>
                  <a:spcPts val="113"/>
                </a:spcBef>
              </a:pPr>
              <a:r>
                <a:rPr lang="ja-JP" altLang="en-US" sz="1600" b="1" spc="-272" baseline="-25000" dirty="0">
                  <a:solidFill>
                    <a:srgbClr val="F04E3E"/>
                  </a:solidFill>
                  <a:latin typeface="メイリオ" panose="020B0604030504040204" pitchFamily="50" charset="-128"/>
                  <a:ea typeface="メイリオ" panose="020B0604030504040204" pitchFamily="50" charset="-128"/>
                  <a:cs typeface="Tahoma"/>
                </a:rPr>
                <a:t>　</a:t>
              </a:r>
              <a:r>
                <a:rPr sz="900" b="1" spc="13" dirty="0">
                  <a:solidFill>
                    <a:srgbClr val="231F20"/>
                  </a:solidFill>
                  <a:latin typeface="メイリオ" panose="020B0604030504040204" pitchFamily="50" charset="-128"/>
                  <a:ea typeface="メイリオ" panose="020B0604030504040204" pitchFamily="50" charset="-128"/>
                  <a:cs typeface="SimSun"/>
                </a:rPr>
                <a:t>85,295</a:t>
              </a:r>
              <a:endParaRPr sz="1000" b="1" dirty="0">
                <a:latin typeface="メイリオ" panose="020B0604030504040204" pitchFamily="50" charset="-128"/>
                <a:ea typeface="メイリオ" panose="020B0604030504040204" pitchFamily="50" charset="-128"/>
                <a:cs typeface="SimSun"/>
              </a:endParaRPr>
            </a:p>
          </p:txBody>
        </p:sp>
        <p:grpSp>
          <p:nvGrpSpPr>
            <p:cNvPr id="348" name="object 108">
              <a:extLst>
                <a:ext uri="{FF2B5EF4-FFF2-40B4-BE49-F238E27FC236}">
                  <a16:creationId xmlns:a16="http://schemas.microsoft.com/office/drawing/2014/main" id="{92ABCDC3-96C0-4FB8-A98A-4FDE434AFF03}"/>
                </a:ext>
              </a:extLst>
            </p:cNvPr>
            <p:cNvGrpSpPr/>
            <p:nvPr/>
          </p:nvGrpSpPr>
          <p:grpSpPr>
            <a:xfrm>
              <a:off x="7067095" y="3035516"/>
              <a:ext cx="186856" cy="263982"/>
              <a:chOff x="4804612" y="1324938"/>
              <a:chExt cx="149225" cy="210820"/>
            </a:xfrm>
          </p:grpSpPr>
          <p:sp>
            <p:nvSpPr>
              <p:cNvPr id="357" name="object 109">
                <a:extLst>
                  <a:ext uri="{FF2B5EF4-FFF2-40B4-BE49-F238E27FC236}">
                    <a16:creationId xmlns:a16="http://schemas.microsoft.com/office/drawing/2014/main" id="{63F2E418-C699-4312-9CFB-BB32A1441434}"/>
                  </a:ext>
                </a:extLst>
              </p:cNvPr>
              <p:cNvSpPr/>
              <p:nvPr/>
            </p:nvSpPr>
            <p:spPr>
              <a:xfrm>
                <a:off x="4810962" y="1354836"/>
                <a:ext cx="121920" cy="174625"/>
              </a:xfrm>
              <a:custGeom>
                <a:avLst/>
                <a:gdLst/>
                <a:ahLst/>
                <a:cxnLst/>
                <a:rect l="l" t="t" r="r" b="b"/>
                <a:pathLst>
                  <a:path w="121920" h="174625">
                    <a:moveTo>
                      <a:pt x="0" y="174231"/>
                    </a:moveTo>
                    <a:lnTo>
                      <a:pt x="121564" y="0"/>
                    </a:lnTo>
                  </a:path>
                </a:pathLst>
              </a:custGeom>
              <a:ln w="12700">
                <a:solidFill>
                  <a:srgbClr val="F04E3E"/>
                </a:solidFill>
              </a:ln>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58" name="object 110">
                <a:extLst>
                  <a:ext uri="{FF2B5EF4-FFF2-40B4-BE49-F238E27FC236}">
                    <a16:creationId xmlns:a16="http://schemas.microsoft.com/office/drawing/2014/main" id="{257E7834-50BB-44EC-B14E-C85F5C48E77E}"/>
                  </a:ext>
                </a:extLst>
              </p:cNvPr>
              <p:cNvSpPr/>
              <p:nvPr/>
            </p:nvSpPr>
            <p:spPr>
              <a:xfrm>
                <a:off x="4907520" y="1324938"/>
                <a:ext cx="46355" cy="50800"/>
              </a:xfrm>
              <a:custGeom>
                <a:avLst/>
                <a:gdLst/>
                <a:ahLst/>
                <a:cxnLst/>
                <a:rect l="l" t="t" r="r" b="b"/>
                <a:pathLst>
                  <a:path w="46354" h="50800">
                    <a:moveTo>
                      <a:pt x="45885" y="0"/>
                    </a:moveTo>
                    <a:lnTo>
                      <a:pt x="0" y="21488"/>
                    </a:lnTo>
                    <a:lnTo>
                      <a:pt x="41541" y="50469"/>
                    </a:lnTo>
                    <a:lnTo>
                      <a:pt x="45885" y="0"/>
                    </a:lnTo>
                    <a:close/>
                  </a:path>
                </a:pathLst>
              </a:custGeom>
              <a:solidFill>
                <a:srgbClr val="F04E3E"/>
              </a:solidFill>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grpSp>
        <p:sp>
          <p:nvSpPr>
            <p:cNvPr id="349" name="object 23">
              <a:extLst>
                <a:ext uri="{FF2B5EF4-FFF2-40B4-BE49-F238E27FC236}">
                  <a16:creationId xmlns:a16="http://schemas.microsoft.com/office/drawing/2014/main" id="{3A937173-013E-47DD-AC74-10904D1964DF}"/>
                </a:ext>
              </a:extLst>
            </p:cNvPr>
            <p:cNvSpPr/>
            <p:nvPr/>
          </p:nvSpPr>
          <p:spPr>
            <a:xfrm>
              <a:off x="1961455" y="3236440"/>
              <a:ext cx="540690" cy="1170430"/>
            </a:xfrm>
            <a:custGeom>
              <a:avLst/>
              <a:gdLst/>
              <a:ahLst/>
              <a:cxnLst/>
              <a:rect l="l" t="t" r="r" b="b"/>
              <a:pathLst>
                <a:path w="431800" h="934719">
                  <a:moveTo>
                    <a:pt x="431761" y="0"/>
                  </a:moveTo>
                  <a:lnTo>
                    <a:pt x="0" y="0"/>
                  </a:lnTo>
                  <a:lnTo>
                    <a:pt x="0" y="934110"/>
                  </a:lnTo>
                  <a:lnTo>
                    <a:pt x="431761" y="934110"/>
                  </a:lnTo>
                  <a:lnTo>
                    <a:pt x="431761" y="0"/>
                  </a:lnTo>
                  <a:close/>
                </a:path>
              </a:pathLst>
            </a:custGeom>
            <a:solidFill>
              <a:srgbClr val="389E9E"/>
            </a:solidFill>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50" name="object 78">
              <a:extLst>
                <a:ext uri="{FF2B5EF4-FFF2-40B4-BE49-F238E27FC236}">
                  <a16:creationId xmlns:a16="http://schemas.microsoft.com/office/drawing/2014/main" id="{A0CDDE6C-3F51-4799-9C66-267DEC79BE4D}"/>
                </a:ext>
              </a:extLst>
            </p:cNvPr>
            <p:cNvSpPr txBox="1"/>
            <p:nvPr/>
          </p:nvSpPr>
          <p:spPr>
            <a:xfrm>
              <a:off x="2020052" y="3726615"/>
              <a:ext cx="518225" cy="169947"/>
            </a:xfrm>
            <a:prstGeom prst="rect">
              <a:avLst/>
            </a:prstGeom>
          </p:spPr>
          <p:txBody>
            <a:bodyPr vert="horz" wrap="square" lIns="0" tIns="15903" rIns="0" bIns="0" rtlCol="0">
              <a:spAutoFit/>
            </a:bodyPr>
            <a:lstStyle/>
            <a:p>
              <a:pPr>
                <a:spcBef>
                  <a:spcPts val="125"/>
                </a:spcBef>
              </a:pPr>
              <a:r>
                <a:rPr sz="1000" spc="13" dirty="0">
                  <a:solidFill>
                    <a:srgbClr val="FFFFFF"/>
                  </a:solidFill>
                  <a:latin typeface="メイリオ" panose="020B0604030504040204" pitchFamily="50" charset="-128"/>
                  <a:ea typeface="メイリオ" panose="020B0604030504040204" pitchFamily="50" charset="-128"/>
                  <a:cs typeface="SimSun"/>
                </a:rPr>
                <a:t>72,333</a:t>
              </a:r>
              <a:endParaRPr sz="1000" dirty="0">
                <a:latin typeface="メイリオ" panose="020B0604030504040204" pitchFamily="50" charset="-128"/>
                <a:ea typeface="メイリオ" panose="020B0604030504040204" pitchFamily="50" charset="-128"/>
                <a:cs typeface="SimSun"/>
              </a:endParaRPr>
            </a:p>
          </p:txBody>
        </p:sp>
        <p:sp>
          <p:nvSpPr>
            <p:cNvPr id="351" name="object 25">
              <a:extLst>
                <a:ext uri="{FF2B5EF4-FFF2-40B4-BE49-F238E27FC236}">
                  <a16:creationId xmlns:a16="http://schemas.microsoft.com/office/drawing/2014/main" id="{A888438E-3D69-471D-BC95-4C4322CB7C52}"/>
                </a:ext>
              </a:extLst>
            </p:cNvPr>
            <p:cNvSpPr/>
            <p:nvPr/>
          </p:nvSpPr>
          <p:spPr>
            <a:xfrm>
              <a:off x="2712344" y="3230649"/>
              <a:ext cx="540690" cy="1175997"/>
            </a:xfrm>
            <a:custGeom>
              <a:avLst/>
              <a:gdLst/>
              <a:ahLst/>
              <a:cxnLst/>
              <a:rect l="l" t="t" r="r" b="b"/>
              <a:pathLst>
                <a:path w="431800" h="939164">
                  <a:moveTo>
                    <a:pt x="431774" y="0"/>
                  </a:moveTo>
                  <a:lnTo>
                    <a:pt x="0" y="0"/>
                  </a:lnTo>
                  <a:lnTo>
                    <a:pt x="0" y="938745"/>
                  </a:lnTo>
                  <a:lnTo>
                    <a:pt x="431774" y="938745"/>
                  </a:lnTo>
                  <a:lnTo>
                    <a:pt x="431774" y="0"/>
                  </a:lnTo>
                  <a:close/>
                </a:path>
              </a:pathLst>
            </a:custGeom>
            <a:solidFill>
              <a:srgbClr val="389E9E"/>
            </a:solidFill>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52" name="object 79">
              <a:extLst>
                <a:ext uri="{FF2B5EF4-FFF2-40B4-BE49-F238E27FC236}">
                  <a16:creationId xmlns:a16="http://schemas.microsoft.com/office/drawing/2014/main" id="{2D3F2A98-DABE-403D-A75A-1EFD76D6430C}"/>
                </a:ext>
              </a:extLst>
            </p:cNvPr>
            <p:cNvSpPr txBox="1"/>
            <p:nvPr/>
          </p:nvSpPr>
          <p:spPr>
            <a:xfrm>
              <a:off x="2757612" y="3730144"/>
              <a:ext cx="518225" cy="169947"/>
            </a:xfrm>
            <a:prstGeom prst="rect">
              <a:avLst/>
            </a:prstGeom>
          </p:spPr>
          <p:txBody>
            <a:bodyPr vert="horz" wrap="square" lIns="0" tIns="15903" rIns="0" bIns="0" rtlCol="0">
              <a:spAutoFit/>
            </a:bodyPr>
            <a:lstStyle/>
            <a:p>
              <a:pPr>
                <a:spcBef>
                  <a:spcPts val="125"/>
                </a:spcBef>
              </a:pPr>
              <a:r>
                <a:rPr sz="1000" spc="13" dirty="0">
                  <a:solidFill>
                    <a:srgbClr val="FFFFFF"/>
                  </a:solidFill>
                  <a:latin typeface="メイリオ" panose="020B0604030504040204" pitchFamily="50" charset="-128"/>
                  <a:ea typeface="メイリオ" panose="020B0604030504040204" pitchFamily="50" charset="-128"/>
                  <a:cs typeface="SimSun"/>
                </a:rPr>
                <a:t>72,691</a:t>
              </a:r>
              <a:endParaRPr sz="1000" dirty="0">
                <a:latin typeface="メイリオ" panose="020B0604030504040204" pitchFamily="50" charset="-128"/>
                <a:ea typeface="メイリオ" panose="020B0604030504040204" pitchFamily="50" charset="-128"/>
                <a:cs typeface="SimSun"/>
              </a:endParaRPr>
            </a:p>
          </p:txBody>
        </p:sp>
        <p:sp>
          <p:nvSpPr>
            <p:cNvPr id="353" name="object 46">
              <a:extLst>
                <a:ext uri="{FF2B5EF4-FFF2-40B4-BE49-F238E27FC236}">
                  <a16:creationId xmlns:a16="http://schemas.microsoft.com/office/drawing/2014/main" id="{B4F41E6B-7483-4057-977A-0A787DC2DFFA}"/>
                </a:ext>
              </a:extLst>
            </p:cNvPr>
            <p:cNvSpPr/>
            <p:nvPr/>
          </p:nvSpPr>
          <p:spPr>
            <a:xfrm>
              <a:off x="4992237" y="3533769"/>
              <a:ext cx="540689" cy="873052"/>
            </a:xfrm>
            <a:custGeom>
              <a:avLst/>
              <a:gdLst/>
              <a:ahLst/>
              <a:cxnLst/>
              <a:rect l="l" t="t" r="r" b="b"/>
              <a:pathLst>
                <a:path w="431800" h="697230">
                  <a:moveTo>
                    <a:pt x="431774" y="0"/>
                  </a:moveTo>
                  <a:lnTo>
                    <a:pt x="0" y="0"/>
                  </a:lnTo>
                  <a:lnTo>
                    <a:pt x="0" y="696658"/>
                  </a:lnTo>
                  <a:lnTo>
                    <a:pt x="431774" y="696658"/>
                  </a:lnTo>
                  <a:lnTo>
                    <a:pt x="431774" y="0"/>
                  </a:lnTo>
                  <a:close/>
                </a:path>
              </a:pathLst>
            </a:custGeom>
            <a:solidFill>
              <a:srgbClr val="389E9E"/>
            </a:solidFill>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54" name="object 91">
              <a:extLst>
                <a:ext uri="{FF2B5EF4-FFF2-40B4-BE49-F238E27FC236}">
                  <a16:creationId xmlns:a16="http://schemas.microsoft.com/office/drawing/2014/main" id="{B27C7818-DA16-46DD-AD86-868646BC860B}"/>
                </a:ext>
              </a:extLst>
            </p:cNvPr>
            <p:cNvSpPr txBox="1"/>
            <p:nvPr/>
          </p:nvSpPr>
          <p:spPr>
            <a:xfrm>
              <a:off x="5016356" y="3872890"/>
              <a:ext cx="501112" cy="169947"/>
            </a:xfrm>
            <a:prstGeom prst="rect">
              <a:avLst/>
            </a:prstGeom>
          </p:spPr>
          <p:txBody>
            <a:bodyPr vert="horz" wrap="square" lIns="0" tIns="15903" rIns="0" bIns="0" rtlCol="0">
              <a:spAutoFit/>
            </a:bodyPr>
            <a:lstStyle/>
            <a:p>
              <a:pPr marL="15903">
                <a:spcBef>
                  <a:spcPts val="125"/>
                </a:spcBef>
              </a:pPr>
              <a:r>
                <a:rPr sz="1000" spc="13" dirty="0">
                  <a:solidFill>
                    <a:srgbClr val="FFFFFF"/>
                  </a:solidFill>
                  <a:latin typeface="メイリオ" panose="020B0604030504040204" pitchFamily="50" charset="-128"/>
                  <a:ea typeface="メイリオ" panose="020B0604030504040204" pitchFamily="50" charset="-128"/>
                  <a:cs typeface="SimSun"/>
                </a:rPr>
                <a:t>53,946</a:t>
              </a:r>
              <a:endParaRPr sz="1000" dirty="0">
                <a:latin typeface="メイリオ" panose="020B0604030504040204" pitchFamily="50" charset="-128"/>
                <a:ea typeface="メイリオ" panose="020B0604030504040204" pitchFamily="50" charset="-128"/>
                <a:cs typeface="SimSun"/>
              </a:endParaRPr>
            </a:p>
          </p:txBody>
        </p:sp>
        <p:sp>
          <p:nvSpPr>
            <p:cNvPr id="355" name="object 67">
              <a:extLst>
                <a:ext uri="{FF2B5EF4-FFF2-40B4-BE49-F238E27FC236}">
                  <a16:creationId xmlns:a16="http://schemas.microsoft.com/office/drawing/2014/main" id="{45751D00-8EEB-4A9E-B36D-03398F846E37}"/>
                </a:ext>
              </a:extLst>
            </p:cNvPr>
            <p:cNvSpPr/>
            <p:nvPr/>
          </p:nvSpPr>
          <p:spPr>
            <a:xfrm>
              <a:off x="6521160" y="3571348"/>
              <a:ext cx="540689" cy="834886"/>
            </a:xfrm>
            <a:custGeom>
              <a:avLst/>
              <a:gdLst/>
              <a:ahLst/>
              <a:cxnLst/>
              <a:rect l="l" t="t" r="r" b="b"/>
              <a:pathLst>
                <a:path w="431800" h="666750">
                  <a:moveTo>
                    <a:pt x="431774" y="0"/>
                  </a:moveTo>
                  <a:lnTo>
                    <a:pt x="0" y="0"/>
                  </a:lnTo>
                  <a:lnTo>
                    <a:pt x="0" y="666648"/>
                  </a:lnTo>
                  <a:lnTo>
                    <a:pt x="431774" y="666648"/>
                  </a:lnTo>
                  <a:lnTo>
                    <a:pt x="431774" y="0"/>
                  </a:lnTo>
                  <a:close/>
                </a:path>
              </a:pathLst>
            </a:custGeom>
            <a:solidFill>
              <a:srgbClr val="389E9E"/>
            </a:solidFill>
          </p:spPr>
          <p:txBody>
            <a:bodyPr wrap="square" lIns="0" tIns="0" rIns="0" bIns="0" rtlCol="0"/>
            <a:lstStyle/>
            <a:p>
              <a:endParaRPr sz="3200">
                <a:latin typeface="メイリオ" panose="020B0604030504040204" pitchFamily="50" charset="-128"/>
                <a:ea typeface="メイリオ" panose="020B0604030504040204" pitchFamily="50" charset="-128"/>
              </a:endParaRPr>
            </a:p>
          </p:txBody>
        </p:sp>
        <p:sp>
          <p:nvSpPr>
            <p:cNvPr id="356" name="object 101">
              <a:extLst>
                <a:ext uri="{FF2B5EF4-FFF2-40B4-BE49-F238E27FC236}">
                  <a16:creationId xmlns:a16="http://schemas.microsoft.com/office/drawing/2014/main" id="{A9B0416E-DE41-474C-B228-0B9BF0C22D96}"/>
                </a:ext>
              </a:extLst>
            </p:cNvPr>
            <p:cNvSpPr txBox="1"/>
            <p:nvPr/>
          </p:nvSpPr>
          <p:spPr>
            <a:xfrm>
              <a:off x="6517188" y="3575331"/>
              <a:ext cx="548640" cy="443399"/>
            </a:xfrm>
            <a:prstGeom prst="rect">
              <a:avLst/>
            </a:prstGeom>
            <a:solidFill>
              <a:srgbClr val="389E9E"/>
            </a:solidFill>
          </p:spPr>
          <p:txBody>
            <a:bodyPr vert="horz" wrap="square" lIns="0" tIns="4771" rIns="0" bIns="0" rtlCol="0">
              <a:spAutoFit/>
            </a:bodyPr>
            <a:lstStyle/>
            <a:p>
              <a:pPr>
                <a:spcBef>
                  <a:spcPts val="38"/>
                </a:spcBef>
              </a:pPr>
              <a:endParaRPr dirty="0">
                <a:latin typeface="メイリオ" panose="020B0604030504040204" pitchFamily="50" charset="-128"/>
                <a:ea typeface="メイリオ" panose="020B0604030504040204" pitchFamily="50" charset="-128"/>
                <a:cs typeface="Times New Roman"/>
              </a:endParaRPr>
            </a:p>
            <a:p>
              <a:pPr marL="62024"/>
              <a:r>
                <a:rPr sz="1000" spc="13" dirty="0">
                  <a:solidFill>
                    <a:srgbClr val="FFFFFF"/>
                  </a:solidFill>
                  <a:latin typeface="メイリオ" panose="020B0604030504040204" pitchFamily="50" charset="-128"/>
                  <a:ea typeface="メイリオ" panose="020B0604030504040204" pitchFamily="50" charset="-128"/>
                  <a:cs typeface="SimSun"/>
                </a:rPr>
                <a:t>51,622</a:t>
              </a:r>
              <a:endParaRPr sz="1000" dirty="0">
                <a:latin typeface="メイリオ" panose="020B0604030504040204" pitchFamily="50" charset="-128"/>
                <a:ea typeface="メイリオ" panose="020B0604030504040204" pitchFamily="50" charset="-128"/>
                <a:cs typeface="SimSun"/>
              </a:endParaRPr>
            </a:p>
          </p:txBody>
        </p:sp>
      </p:grpSp>
      <p:sp>
        <p:nvSpPr>
          <p:cNvPr id="381" name="object 2">
            <a:extLst>
              <a:ext uri="{FF2B5EF4-FFF2-40B4-BE49-F238E27FC236}">
                <a16:creationId xmlns:a16="http://schemas.microsoft.com/office/drawing/2014/main" id="{D48E188E-58AC-4A3B-8CBD-C14CE095DB7E}"/>
              </a:ext>
            </a:extLst>
          </p:cNvPr>
          <p:cNvSpPr txBox="1"/>
          <p:nvPr/>
        </p:nvSpPr>
        <p:spPr>
          <a:xfrm>
            <a:off x="401402" y="5562600"/>
            <a:ext cx="6440869" cy="623889"/>
          </a:xfrm>
          <a:prstGeom prst="rect">
            <a:avLst/>
          </a:prstGeom>
        </p:spPr>
        <p:txBody>
          <a:bodyPr vert="horz" wrap="square" lIns="0" tIns="160655" rIns="0" bIns="0" rtlCol="0">
            <a:spAutoFit/>
          </a:bodyPr>
          <a:lstStyle/>
          <a:p>
            <a:pPr marL="12065">
              <a:spcBef>
                <a:spcPts val="600"/>
              </a:spcBef>
              <a:tabLst>
                <a:tab pos="193040" algn="l"/>
              </a:tabLst>
            </a:pPr>
            <a:r>
              <a:rPr lang="ja-JP" altLang="en-US" sz="1100" b="1" spc="10" dirty="0">
                <a:solidFill>
                  <a:srgbClr val="231F20"/>
                </a:solidFill>
                <a:latin typeface="メイリオ" panose="020B0604030504040204" pitchFamily="50" charset="-128"/>
                <a:ea typeface="メイリオ" panose="020B0604030504040204" pitchFamily="50" charset="-128"/>
                <a:cs typeface="Microsoft JhengHei"/>
              </a:rPr>
              <a:t>　</a:t>
            </a:r>
            <a:r>
              <a:rPr lang="zh-TW" altLang="en-US" sz="1100" b="1" spc="10" dirty="0">
                <a:solidFill>
                  <a:srgbClr val="231F20"/>
                </a:solidFill>
                <a:latin typeface="メイリオ" panose="020B0604030504040204" pitchFamily="50" charset="-128"/>
                <a:ea typeface="メイリオ" panose="020B0604030504040204" pitchFamily="50" charset="-128"/>
                <a:cs typeface="Microsoft JhengHei"/>
              </a:rPr>
              <a:t>歯科医療費</a:t>
            </a:r>
            <a:r>
              <a:rPr lang="zh-TW" altLang="en-US" sz="800" b="1" spc="10" dirty="0">
                <a:solidFill>
                  <a:srgbClr val="231F20"/>
                </a:solidFill>
                <a:latin typeface="メイリオ" panose="020B0604030504040204" pitchFamily="50" charset="-128"/>
                <a:ea typeface="メイリオ" panose="020B0604030504040204" pitchFamily="50" charset="-128"/>
                <a:cs typeface="Microsoft JhengHei"/>
              </a:rPr>
              <a:t>	</a:t>
            </a:r>
            <a:r>
              <a:rPr lang="ja-JP" altLang="en-US" sz="800" b="1" spc="10" dirty="0">
                <a:solidFill>
                  <a:srgbClr val="231F20"/>
                </a:solidFill>
                <a:latin typeface="メイリオ" panose="020B0604030504040204" pitchFamily="50" charset="-128"/>
                <a:ea typeface="メイリオ" panose="020B0604030504040204" pitchFamily="50" charset="-128"/>
                <a:cs typeface="Microsoft JhengHei"/>
              </a:rPr>
              <a:t>　　</a:t>
            </a:r>
            <a:r>
              <a:rPr lang="zh-TW" altLang="en-US" sz="1100" b="1" spc="10" dirty="0">
                <a:solidFill>
                  <a:srgbClr val="231F20"/>
                </a:solidFill>
                <a:latin typeface="メイリオ" panose="020B0604030504040204" pitchFamily="50" charset="-128"/>
                <a:ea typeface="メイリオ" panose="020B0604030504040204" pitchFamily="50" charset="-128"/>
                <a:cs typeface="Microsoft JhengHei"/>
              </a:rPr>
              <a:t>医科医療費	      </a:t>
            </a:r>
            <a:r>
              <a:rPr lang="ja-JP" altLang="en-US" sz="1100" b="1" spc="10" dirty="0">
                <a:solidFill>
                  <a:srgbClr val="231F20"/>
                </a:solidFill>
                <a:latin typeface="メイリオ" panose="020B0604030504040204" pitchFamily="50" charset="-128"/>
                <a:ea typeface="メイリオ" panose="020B0604030504040204" pitchFamily="50" charset="-128"/>
                <a:cs typeface="Microsoft JhengHei"/>
              </a:rPr>
              <a:t>　 </a:t>
            </a:r>
            <a:r>
              <a:rPr lang="en-US" altLang="zh-TW" sz="1100" b="1" spc="10" dirty="0">
                <a:solidFill>
                  <a:srgbClr val="231F20"/>
                </a:solidFill>
                <a:latin typeface="メイリオ" panose="020B0604030504040204" pitchFamily="50" charset="-128"/>
                <a:ea typeface="メイリオ" panose="020B0604030504040204" pitchFamily="50" charset="-128"/>
                <a:cs typeface="Microsoft JhengHei"/>
              </a:rPr>
              <a:t> </a:t>
            </a:r>
            <a:r>
              <a:rPr lang="zh-TW" altLang="en-US" sz="1100" b="1" spc="10" dirty="0">
                <a:solidFill>
                  <a:srgbClr val="231F20"/>
                </a:solidFill>
                <a:latin typeface="メイリオ" panose="020B0604030504040204" pitchFamily="50" charset="-128"/>
                <a:ea typeface="メイリオ" panose="020B0604030504040204" pitchFamily="50" charset="-128"/>
                <a:cs typeface="Microsoft JhengHei"/>
              </a:rPr>
              <a:t>歯科医療費       医科医療費</a:t>
            </a:r>
            <a:r>
              <a:rPr lang="ja-JP" altLang="en-US" sz="1100" b="1" spc="10" dirty="0">
                <a:solidFill>
                  <a:srgbClr val="231F20"/>
                </a:solidFill>
                <a:latin typeface="メイリオ" panose="020B0604030504040204" pitchFamily="50" charset="-128"/>
                <a:ea typeface="メイリオ" panose="020B0604030504040204" pitchFamily="50" charset="-128"/>
                <a:cs typeface="Microsoft JhengHei"/>
              </a:rPr>
              <a:t>　</a:t>
            </a:r>
            <a:r>
              <a:rPr lang="zh-TW" altLang="en-US" sz="1100" b="1" spc="10" dirty="0">
                <a:solidFill>
                  <a:srgbClr val="231F20"/>
                </a:solidFill>
                <a:latin typeface="メイリオ" panose="020B0604030504040204" pitchFamily="50" charset="-128"/>
                <a:ea typeface="メイリオ" panose="020B0604030504040204" pitchFamily="50" charset="-128"/>
                <a:cs typeface="Microsoft JhengHei"/>
              </a:rPr>
              <a:t>	 歯科医療費      医科医療費</a:t>
            </a:r>
          </a:p>
          <a:p>
            <a:pPr marL="228600">
              <a:spcBef>
                <a:spcPts val="600"/>
              </a:spcBef>
            </a:pPr>
            <a:endParaRPr lang="ja-JP" altLang="en-US" sz="1400" dirty="0">
              <a:latin typeface="メイリオ" panose="020B0604030504040204" pitchFamily="50" charset="-128"/>
              <a:ea typeface="メイリオ" panose="020B0604030504040204" pitchFamily="50" charset="-128"/>
              <a:cs typeface="Microsoft JhengHei"/>
            </a:endParaRPr>
          </a:p>
        </p:txBody>
      </p:sp>
      <p:sp>
        <p:nvSpPr>
          <p:cNvPr id="382" name="object 2">
            <a:extLst>
              <a:ext uri="{FF2B5EF4-FFF2-40B4-BE49-F238E27FC236}">
                <a16:creationId xmlns:a16="http://schemas.microsoft.com/office/drawing/2014/main" id="{A68F1E9A-C974-47D9-B705-8E59BEA5B296}"/>
              </a:ext>
            </a:extLst>
          </p:cNvPr>
          <p:cNvSpPr txBox="1"/>
          <p:nvPr/>
        </p:nvSpPr>
        <p:spPr>
          <a:xfrm>
            <a:off x="1261329" y="7958265"/>
            <a:ext cx="4733410" cy="511902"/>
          </a:xfrm>
          <a:prstGeom prst="rect">
            <a:avLst/>
          </a:prstGeom>
          <a:ln w="28575">
            <a:solidFill>
              <a:schemeClr val="accent2">
                <a:lumMod val="75000"/>
              </a:schemeClr>
            </a:solidFill>
          </a:ln>
        </p:spPr>
        <p:txBody>
          <a:bodyPr vert="horz" wrap="square" lIns="0" tIns="54069" rIns="0" bIns="0" rtlCol="0">
            <a:spAutoFit/>
          </a:bodyPr>
          <a:lstStyle/>
          <a:p>
            <a:pPr marL="485055" marR="350671" indent="-124842">
              <a:lnSpc>
                <a:spcPct val="112500"/>
              </a:lnSpc>
              <a:spcBef>
                <a:spcPts val="426"/>
              </a:spcBef>
            </a:pPr>
            <a:r>
              <a:rPr sz="1315" b="1" spc="13" dirty="0">
                <a:solidFill>
                  <a:srgbClr val="231F20"/>
                </a:solidFill>
                <a:latin typeface="メイリオ" panose="020B0604030504040204" pitchFamily="50" charset="-128"/>
                <a:ea typeface="メイリオ" panose="020B0604030504040204" pitchFamily="50" charset="-128"/>
                <a:cs typeface="SimSun"/>
              </a:rPr>
              <a:t>歯科健</a:t>
            </a:r>
            <a:r>
              <a:rPr sz="1315" b="1" spc="-13" dirty="0">
                <a:solidFill>
                  <a:srgbClr val="231F20"/>
                </a:solidFill>
                <a:latin typeface="メイリオ" panose="020B0604030504040204" pitchFamily="50" charset="-128"/>
                <a:ea typeface="メイリオ" panose="020B0604030504040204" pitchFamily="50" charset="-128"/>
                <a:cs typeface="SimSun"/>
              </a:rPr>
              <a:t>診を</a:t>
            </a:r>
            <a:r>
              <a:rPr sz="1315" b="1" spc="-113" dirty="0">
                <a:solidFill>
                  <a:srgbClr val="231F20"/>
                </a:solidFill>
                <a:latin typeface="メイリオ" panose="020B0604030504040204" pitchFamily="50" charset="-128"/>
                <a:ea typeface="メイリオ" panose="020B0604030504040204" pitchFamily="50" charset="-128"/>
                <a:cs typeface="SimSun"/>
              </a:rPr>
              <a:t>行</a:t>
            </a:r>
            <a:r>
              <a:rPr sz="1315" b="1" spc="-125" dirty="0">
                <a:solidFill>
                  <a:srgbClr val="231F20"/>
                </a:solidFill>
                <a:latin typeface="メイリオ" panose="020B0604030504040204" pitchFamily="50" charset="-128"/>
                <a:ea typeface="メイリオ" panose="020B0604030504040204" pitchFamily="50" charset="-128"/>
                <a:cs typeface="SimSun"/>
              </a:rPr>
              <a:t>っ</a:t>
            </a:r>
            <a:r>
              <a:rPr sz="1315" b="1" spc="-6" dirty="0">
                <a:solidFill>
                  <a:srgbClr val="231F20"/>
                </a:solidFill>
                <a:latin typeface="メイリオ" panose="020B0604030504040204" pitchFamily="50" charset="-128"/>
                <a:ea typeface="メイリオ" panose="020B0604030504040204" pitchFamily="50" charset="-128"/>
                <a:cs typeface="SimSun"/>
              </a:rPr>
              <a:t>た</a:t>
            </a:r>
            <a:r>
              <a:rPr sz="1315" b="1" spc="13" dirty="0">
                <a:solidFill>
                  <a:srgbClr val="231F20"/>
                </a:solidFill>
                <a:latin typeface="メイリオ" panose="020B0604030504040204" pitchFamily="50" charset="-128"/>
                <a:ea typeface="メイリオ" panose="020B0604030504040204" pitchFamily="50" charset="-128"/>
                <a:cs typeface="SimSun"/>
              </a:rPr>
              <a:t>事業所</a:t>
            </a:r>
            <a:r>
              <a:rPr sz="1315" b="1" spc="-19" dirty="0">
                <a:solidFill>
                  <a:srgbClr val="231F20"/>
                </a:solidFill>
                <a:latin typeface="メイリオ" panose="020B0604030504040204" pitchFamily="50" charset="-128"/>
                <a:ea typeface="メイリオ" panose="020B0604030504040204" pitchFamily="50" charset="-128"/>
                <a:cs typeface="SimSun"/>
              </a:rPr>
              <a:t>は</a:t>
            </a:r>
            <a:r>
              <a:rPr sz="1315" b="1" spc="13" dirty="0">
                <a:solidFill>
                  <a:srgbClr val="231F20"/>
                </a:solidFill>
                <a:latin typeface="メイリオ" panose="020B0604030504040204" pitchFamily="50" charset="-128"/>
                <a:ea typeface="メイリオ" panose="020B0604030504040204" pitchFamily="50" charset="-128"/>
                <a:cs typeface="SimSun"/>
              </a:rPr>
              <a:t>年間医科歯科医療</a:t>
            </a:r>
            <a:r>
              <a:rPr sz="1315" b="1" spc="6" dirty="0">
                <a:solidFill>
                  <a:srgbClr val="231F20"/>
                </a:solidFill>
                <a:latin typeface="メイリオ" panose="020B0604030504040204" pitchFamily="50" charset="-128"/>
                <a:ea typeface="メイリオ" panose="020B0604030504040204" pitchFamily="50" charset="-128"/>
                <a:cs typeface="SimSun"/>
              </a:rPr>
              <a:t>費</a:t>
            </a:r>
            <a:r>
              <a:rPr sz="1315" b="1" dirty="0">
                <a:solidFill>
                  <a:srgbClr val="231F20"/>
                </a:solidFill>
                <a:latin typeface="メイリオ" panose="020B0604030504040204" pitchFamily="50" charset="-128"/>
                <a:ea typeface="メイリオ" panose="020B0604030504040204" pitchFamily="50" charset="-128"/>
                <a:cs typeface="SimSun"/>
              </a:rPr>
              <a:t>が</a:t>
            </a:r>
            <a:r>
              <a:rPr sz="1315" b="1" spc="13" dirty="0">
                <a:solidFill>
                  <a:srgbClr val="231F20"/>
                </a:solidFill>
                <a:latin typeface="メイリオ" panose="020B0604030504040204" pitchFamily="50" charset="-128"/>
                <a:ea typeface="メイリオ" panose="020B0604030504040204" pitchFamily="50" charset="-128"/>
                <a:cs typeface="SimSun"/>
              </a:rPr>
              <a:t>減少 一方</a:t>
            </a:r>
            <a:r>
              <a:rPr sz="1315" b="1" spc="-557" dirty="0">
                <a:solidFill>
                  <a:srgbClr val="231F20"/>
                </a:solidFill>
                <a:latin typeface="メイリオ" panose="020B0604030504040204" pitchFamily="50" charset="-128"/>
                <a:ea typeface="メイリオ" panose="020B0604030504040204" pitchFamily="50" charset="-128"/>
                <a:cs typeface="SimSun"/>
              </a:rPr>
              <a:t>、</a:t>
            </a:r>
            <a:r>
              <a:rPr sz="1315" b="1" spc="13" dirty="0">
                <a:solidFill>
                  <a:srgbClr val="231F20"/>
                </a:solidFill>
                <a:latin typeface="メイリオ" panose="020B0604030504040204" pitchFamily="50" charset="-128"/>
                <a:ea typeface="メイリオ" panose="020B0604030504040204" pitchFamily="50" charset="-128"/>
                <a:cs typeface="SimSun"/>
              </a:rPr>
              <a:t>行わ</a:t>
            </a:r>
            <a:r>
              <a:rPr sz="1315" b="1" spc="-25" dirty="0">
                <a:solidFill>
                  <a:srgbClr val="231F20"/>
                </a:solidFill>
                <a:latin typeface="メイリオ" panose="020B0604030504040204" pitchFamily="50" charset="-128"/>
                <a:ea typeface="メイリオ" panose="020B0604030504040204" pitchFamily="50" charset="-128"/>
                <a:cs typeface="SimSun"/>
              </a:rPr>
              <a:t>な</a:t>
            </a:r>
            <a:r>
              <a:rPr sz="1315" b="1" spc="-119" dirty="0">
                <a:solidFill>
                  <a:srgbClr val="231F20"/>
                </a:solidFill>
                <a:latin typeface="メイリオ" panose="020B0604030504040204" pitchFamily="50" charset="-128"/>
                <a:ea typeface="メイリオ" panose="020B0604030504040204" pitchFamily="50" charset="-128"/>
                <a:cs typeface="SimSun"/>
              </a:rPr>
              <a:t>か</a:t>
            </a:r>
            <a:r>
              <a:rPr sz="1315" b="1" spc="-125" dirty="0">
                <a:solidFill>
                  <a:srgbClr val="231F20"/>
                </a:solidFill>
                <a:latin typeface="メイリオ" panose="020B0604030504040204" pitchFamily="50" charset="-128"/>
                <a:ea typeface="メイリオ" panose="020B0604030504040204" pitchFamily="50" charset="-128"/>
                <a:cs typeface="SimSun"/>
              </a:rPr>
              <a:t>っ</a:t>
            </a:r>
            <a:r>
              <a:rPr sz="1315" b="1" spc="-6" dirty="0">
                <a:solidFill>
                  <a:srgbClr val="231F20"/>
                </a:solidFill>
                <a:latin typeface="メイリオ" panose="020B0604030504040204" pitchFamily="50" charset="-128"/>
                <a:ea typeface="メイリオ" panose="020B0604030504040204" pitchFamily="50" charset="-128"/>
                <a:cs typeface="SimSun"/>
              </a:rPr>
              <a:t>た</a:t>
            </a:r>
            <a:r>
              <a:rPr sz="1315" b="1" spc="13" dirty="0">
                <a:solidFill>
                  <a:srgbClr val="231F20"/>
                </a:solidFill>
                <a:latin typeface="メイリオ" panose="020B0604030504040204" pitchFamily="50" charset="-128"/>
                <a:ea typeface="メイリオ" panose="020B0604030504040204" pitchFamily="50" charset="-128"/>
                <a:cs typeface="SimSun"/>
              </a:rPr>
              <a:t>事業所で</a:t>
            </a:r>
            <a:r>
              <a:rPr sz="1315" b="1" spc="-19" dirty="0">
                <a:solidFill>
                  <a:srgbClr val="231F20"/>
                </a:solidFill>
                <a:latin typeface="メイリオ" panose="020B0604030504040204" pitchFamily="50" charset="-128"/>
                <a:ea typeface="メイリオ" panose="020B0604030504040204" pitchFamily="50" charset="-128"/>
                <a:cs typeface="SimSun"/>
              </a:rPr>
              <a:t>は</a:t>
            </a:r>
            <a:r>
              <a:rPr sz="1315" b="1" spc="13" dirty="0">
                <a:solidFill>
                  <a:srgbClr val="F04E3E"/>
                </a:solidFill>
                <a:latin typeface="メイリオ" panose="020B0604030504040204" pitchFamily="50" charset="-128"/>
                <a:ea typeface="メイリオ" panose="020B0604030504040204" pitchFamily="50" charset="-128"/>
                <a:cs typeface="SimSun"/>
              </a:rPr>
              <a:t>医療</a:t>
            </a:r>
            <a:r>
              <a:rPr sz="1315" b="1" spc="6" dirty="0">
                <a:solidFill>
                  <a:srgbClr val="F04E3E"/>
                </a:solidFill>
                <a:latin typeface="メイリオ" panose="020B0604030504040204" pitchFamily="50" charset="-128"/>
                <a:ea typeface="メイリオ" panose="020B0604030504040204" pitchFamily="50" charset="-128"/>
                <a:cs typeface="SimSun"/>
              </a:rPr>
              <a:t>費</a:t>
            </a:r>
            <a:r>
              <a:rPr sz="1315" b="1" dirty="0">
                <a:solidFill>
                  <a:srgbClr val="F04E3E"/>
                </a:solidFill>
                <a:latin typeface="メイリオ" panose="020B0604030504040204" pitchFamily="50" charset="-128"/>
                <a:ea typeface="メイリオ" panose="020B0604030504040204" pitchFamily="50" charset="-128"/>
                <a:cs typeface="SimSun"/>
              </a:rPr>
              <a:t>が</a:t>
            </a:r>
            <a:r>
              <a:rPr sz="1315" b="1" spc="13" dirty="0">
                <a:solidFill>
                  <a:srgbClr val="F04E3E"/>
                </a:solidFill>
                <a:latin typeface="メイリオ" panose="020B0604030504040204" pitchFamily="50" charset="-128"/>
                <a:ea typeface="メイリオ" panose="020B0604030504040204" pitchFamily="50" charset="-128"/>
                <a:cs typeface="SimSun"/>
              </a:rPr>
              <a:t>大</a:t>
            </a:r>
            <a:r>
              <a:rPr sz="1315" b="1" spc="-25" dirty="0">
                <a:solidFill>
                  <a:srgbClr val="F04E3E"/>
                </a:solidFill>
                <a:latin typeface="メイリオ" panose="020B0604030504040204" pitchFamily="50" charset="-128"/>
                <a:ea typeface="メイリオ" panose="020B0604030504040204" pitchFamily="50" charset="-128"/>
                <a:cs typeface="SimSun"/>
              </a:rPr>
              <a:t>幅に</a:t>
            </a:r>
            <a:r>
              <a:rPr sz="1315" b="1" spc="13" dirty="0">
                <a:solidFill>
                  <a:srgbClr val="F04E3E"/>
                </a:solidFill>
                <a:latin typeface="メイリオ" panose="020B0604030504040204" pitchFamily="50" charset="-128"/>
                <a:ea typeface="メイリオ" panose="020B0604030504040204" pitchFamily="50" charset="-128"/>
                <a:cs typeface="SimSun"/>
              </a:rPr>
              <a:t>増加</a:t>
            </a:r>
            <a:endParaRPr sz="1315" b="1" dirty="0">
              <a:latin typeface="メイリオ" panose="020B0604030504040204" pitchFamily="50" charset="-128"/>
              <a:ea typeface="メイリオ" panose="020B0604030504040204" pitchFamily="50" charset="-128"/>
              <a:cs typeface="SimSun"/>
            </a:endParaRPr>
          </a:p>
        </p:txBody>
      </p:sp>
      <p:sp>
        <p:nvSpPr>
          <p:cNvPr id="383" name="object 91">
            <a:extLst>
              <a:ext uri="{FF2B5EF4-FFF2-40B4-BE49-F238E27FC236}">
                <a16:creationId xmlns:a16="http://schemas.microsoft.com/office/drawing/2014/main" id="{1FE91D03-78C0-42B0-A9A9-14E67FE6BEE8}"/>
              </a:ext>
            </a:extLst>
          </p:cNvPr>
          <p:cNvSpPr txBox="1"/>
          <p:nvPr/>
        </p:nvSpPr>
        <p:spPr>
          <a:xfrm>
            <a:off x="808941" y="8574277"/>
            <a:ext cx="5724179" cy="164266"/>
          </a:xfrm>
          <a:prstGeom prst="rect">
            <a:avLst/>
          </a:prstGeom>
        </p:spPr>
        <p:txBody>
          <a:bodyPr vert="horz" wrap="square" lIns="0" tIns="25517" rIns="0" bIns="0" rtlCol="0">
            <a:spAutoFit/>
          </a:bodyPr>
          <a:lstStyle/>
          <a:p>
            <a:pPr marL="21264" algn="r">
              <a:spcBef>
                <a:spcPts val="201"/>
              </a:spcBef>
            </a:pPr>
            <a:r>
              <a:rPr lang="ja-JP" altLang="en-US" sz="900" spc="33" dirty="0">
                <a:solidFill>
                  <a:srgbClr val="231F20"/>
                </a:solidFill>
                <a:latin typeface="メイリオ" panose="020B0604030504040204" pitchFamily="50" charset="-128"/>
                <a:ea typeface="メイリオ" panose="020B0604030504040204" pitchFamily="50" charset="-128"/>
                <a:cs typeface="Microsoft JhengHei"/>
              </a:rPr>
              <a:t>出典：</a:t>
            </a:r>
            <a:r>
              <a:rPr sz="900" spc="33" dirty="0" err="1">
                <a:solidFill>
                  <a:srgbClr val="231F20"/>
                </a:solidFill>
                <a:latin typeface="メイリオ" panose="020B0604030504040204" pitchFamily="50" charset="-128"/>
                <a:ea typeface="メイリオ" panose="020B0604030504040204" pitchFamily="50" charset="-128"/>
                <a:cs typeface="Microsoft JhengHei"/>
              </a:rPr>
              <a:t>デンソー健康保険組合「歯科・医科医療費の相関分析」一部改変</a:t>
            </a:r>
            <a:endParaRPr sz="900" dirty="0">
              <a:latin typeface="メイリオ" panose="020B0604030504040204" pitchFamily="50" charset="-128"/>
              <a:ea typeface="メイリオ" panose="020B0604030504040204" pitchFamily="50" charset="-128"/>
              <a:cs typeface="Microsoft JhengHei"/>
            </a:endParaRPr>
          </a:p>
        </p:txBody>
      </p:sp>
      <p:sp>
        <p:nvSpPr>
          <p:cNvPr id="385" name="object 107">
            <a:extLst>
              <a:ext uri="{FF2B5EF4-FFF2-40B4-BE49-F238E27FC236}">
                <a16:creationId xmlns:a16="http://schemas.microsoft.com/office/drawing/2014/main" id="{4B302DDE-77A0-47FF-A383-E23BFE386128}"/>
              </a:ext>
            </a:extLst>
          </p:cNvPr>
          <p:cNvSpPr txBox="1"/>
          <p:nvPr/>
        </p:nvSpPr>
        <p:spPr>
          <a:xfrm>
            <a:off x="5043993" y="6129206"/>
            <a:ext cx="999478" cy="229895"/>
          </a:xfrm>
          <a:prstGeom prst="rect">
            <a:avLst/>
          </a:prstGeom>
        </p:spPr>
        <p:txBody>
          <a:bodyPr vert="horz" wrap="square" lIns="0" tIns="14312" rIns="0" bIns="0" rtlCol="0">
            <a:spAutoFit/>
          </a:bodyPr>
          <a:lstStyle/>
          <a:p>
            <a:pPr marL="465176">
              <a:spcBef>
                <a:spcPts val="113"/>
              </a:spcBef>
            </a:pPr>
            <a:r>
              <a:rPr lang="ja-JP" altLang="en-US" sz="1600" b="1" spc="-272" baseline="-25000" dirty="0">
                <a:solidFill>
                  <a:srgbClr val="F04E3E"/>
                </a:solidFill>
                <a:latin typeface="メイリオ" panose="020B0604030504040204" pitchFamily="50" charset="-128"/>
                <a:ea typeface="メイリオ" panose="020B0604030504040204" pitchFamily="50" charset="-128"/>
                <a:cs typeface="Tahoma"/>
              </a:rPr>
              <a:t>　</a:t>
            </a:r>
            <a:r>
              <a:rPr lang="en-US" altLang="ja-JP" sz="1400" b="1" baseline="-25000" dirty="0">
                <a:solidFill>
                  <a:srgbClr val="F04E3E"/>
                </a:solidFill>
                <a:latin typeface="メイリオ" panose="020B0604030504040204" pitchFamily="50" charset="-128"/>
                <a:ea typeface="メイリオ" panose="020B0604030504040204" pitchFamily="50" charset="-128"/>
                <a:cs typeface="Tahoma"/>
              </a:rPr>
              <a:t>+24</a:t>
            </a:r>
            <a:r>
              <a:rPr lang="ja-JP" altLang="en-US" sz="1400" b="1" baseline="-25000" dirty="0">
                <a:solidFill>
                  <a:srgbClr val="F04E3E"/>
                </a:solidFill>
                <a:latin typeface="メイリオ" panose="020B0604030504040204" pitchFamily="50" charset="-128"/>
                <a:ea typeface="メイリオ" panose="020B0604030504040204" pitchFamily="50" charset="-128"/>
                <a:cs typeface="Tahoma"/>
              </a:rPr>
              <a:t>％</a:t>
            </a:r>
            <a:endParaRPr sz="1000" b="1" dirty="0">
              <a:latin typeface="メイリオ" panose="020B0604030504040204" pitchFamily="50" charset="-128"/>
              <a:ea typeface="メイリオ" panose="020B0604030504040204" pitchFamily="50" charset="-128"/>
              <a:cs typeface="SimSun"/>
            </a:endParaRPr>
          </a:p>
        </p:txBody>
      </p:sp>
      <p:sp>
        <p:nvSpPr>
          <p:cNvPr id="386" name="object 111">
            <a:extLst>
              <a:ext uri="{FF2B5EF4-FFF2-40B4-BE49-F238E27FC236}">
                <a16:creationId xmlns:a16="http://schemas.microsoft.com/office/drawing/2014/main" id="{D5C84146-2CB9-4F0F-AA49-9258306AC294}"/>
              </a:ext>
            </a:extLst>
          </p:cNvPr>
          <p:cNvSpPr/>
          <p:nvPr/>
        </p:nvSpPr>
        <p:spPr>
          <a:xfrm>
            <a:off x="349013" y="8859408"/>
            <a:ext cx="6273144" cy="474711"/>
          </a:xfrm>
          <a:custGeom>
            <a:avLst/>
            <a:gdLst/>
            <a:ahLst/>
            <a:cxnLst/>
            <a:rect l="l" t="t" r="r" b="b"/>
            <a:pathLst>
              <a:path w="5734685" h="514985">
                <a:moveTo>
                  <a:pt x="108000" y="0"/>
                </a:moveTo>
                <a:lnTo>
                  <a:pt x="45562" y="1687"/>
                </a:lnTo>
                <a:lnTo>
                  <a:pt x="13500" y="13500"/>
                </a:lnTo>
                <a:lnTo>
                  <a:pt x="1687" y="45562"/>
                </a:lnTo>
                <a:lnTo>
                  <a:pt x="0" y="108000"/>
                </a:lnTo>
                <a:lnTo>
                  <a:pt x="0" y="406438"/>
                </a:lnTo>
                <a:lnTo>
                  <a:pt x="1687" y="468876"/>
                </a:lnTo>
                <a:lnTo>
                  <a:pt x="13500" y="500938"/>
                </a:lnTo>
                <a:lnTo>
                  <a:pt x="45562" y="512751"/>
                </a:lnTo>
                <a:lnTo>
                  <a:pt x="108000" y="514438"/>
                </a:lnTo>
                <a:lnTo>
                  <a:pt x="5626442" y="514438"/>
                </a:lnTo>
                <a:lnTo>
                  <a:pt x="5688880" y="512751"/>
                </a:lnTo>
                <a:lnTo>
                  <a:pt x="5720943" y="500938"/>
                </a:lnTo>
                <a:lnTo>
                  <a:pt x="5732756" y="468876"/>
                </a:lnTo>
                <a:lnTo>
                  <a:pt x="5734443" y="406438"/>
                </a:lnTo>
                <a:lnTo>
                  <a:pt x="5734443" y="108000"/>
                </a:lnTo>
                <a:lnTo>
                  <a:pt x="5732756" y="45562"/>
                </a:lnTo>
                <a:lnTo>
                  <a:pt x="5720943" y="13500"/>
                </a:lnTo>
                <a:lnTo>
                  <a:pt x="5688880" y="1687"/>
                </a:lnTo>
                <a:lnTo>
                  <a:pt x="5626442" y="0"/>
                </a:lnTo>
                <a:lnTo>
                  <a:pt x="108000" y="0"/>
                </a:lnTo>
                <a:close/>
              </a:path>
            </a:pathLst>
          </a:custGeom>
          <a:ln w="25565">
            <a:solidFill>
              <a:srgbClr val="0070C0"/>
            </a:solidFill>
          </a:ln>
        </p:spPr>
        <p:txBody>
          <a:bodyPr wrap="square" lIns="0" tIns="0" rIns="0" bIns="0" rtlCol="0"/>
          <a:lstStyle/>
          <a:p>
            <a:endParaRPr sz="3817">
              <a:solidFill>
                <a:srgbClr val="0070C0"/>
              </a:solidFill>
              <a:latin typeface="メイリオ" panose="020B0604030504040204" pitchFamily="50" charset="-128"/>
              <a:ea typeface="メイリオ" panose="020B0604030504040204" pitchFamily="50" charset="-128"/>
            </a:endParaRPr>
          </a:p>
        </p:txBody>
      </p:sp>
      <p:sp>
        <p:nvSpPr>
          <p:cNvPr id="387" name="object 112">
            <a:extLst>
              <a:ext uri="{FF2B5EF4-FFF2-40B4-BE49-F238E27FC236}">
                <a16:creationId xmlns:a16="http://schemas.microsoft.com/office/drawing/2014/main" id="{0E450AD2-4795-4B46-ACD4-8AC1946188E3}"/>
              </a:ext>
            </a:extLst>
          </p:cNvPr>
          <p:cNvSpPr txBox="1"/>
          <p:nvPr/>
        </p:nvSpPr>
        <p:spPr>
          <a:xfrm>
            <a:off x="619960" y="8830025"/>
            <a:ext cx="6048781" cy="403990"/>
          </a:xfrm>
          <a:prstGeom prst="rect">
            <a:avLst/>
          </a:prstGeom>
        </p:spPr>
        <p:txBody>
          <a:bodyPr vert="horz" wrap="square" lIns="0" tIns="19083" rIns="0" bIns="0" rtlCol="0" anchor="ctr">
            <a:spAutoFit/>
          </a:bodyPr>
          <a:lstStyle/>
          <a:p>
            <a:pPr>
              <a:spcBef>
                <a:spcPts val="50"/>
              </a:spcBef>
            </a:pPr>
            <a:endParaRPr sz="1100" dirty="0">
              <a:latin typeface="メイリオ" panose="020B0604030504040204" pitchFamily="50" charset="-128"/>
              <a:ea typeface="メイリオ" panose="020B0604030504040204" pitchFamily="50" charset="-128"/>
              <a:cs typeface="Microsoft JhengHei"/>
            </a:endParaRPr>
          </a:p>
          <a:p>
            <a:pPr marL="15903"/>
            <a:r>
              <a:rPr sz="1400" b="1" spc="-6" dirty="0">
                <a:solidFill>
                  <a:srgbClr val="0070C0"/>
                </a:solidFill>
                <a:latin typeface="メイリオ" panose="020B0604030504040204" pitchFamily="50" charset="-128"/>
                <a:ea typeface="メイリオ" panose="020B0604030504040204" pitchFamily="50" charset="-128"/>
                <a:cs typeface="Microsoft YaHei"/>
              </a:rPr>
              <a:t>効果：定期的な歯科健診受診は体の健康維持（</a:t>
            </a:r>
            <a:r>
              <a:rPr sz="1400" b="1" spc="50" dirty="0">
                <a:solidFill>
                  <a:srgbClr val="F04E3E"/>
                </a:solidFill>
                <a:latin typeface="メイリオ" panose="020B0604030504040204" pitchFamily="50" charset="-128"/>
                <a:ea typeface="メイリオ" panose="020B0604030504040204" pitchFamily="50" charset="-128"/>
                <a:cs typeface="Microsoft YaHei"/>
              </a:rPr>
              <a:t>体のQOL向上</a:t>
            </a:r>
            <a:r>
              <a:rPr sz="1400" b="1" spc="-6" dirty="0">
                <a:solidFill>
                  <a:srgbClr val="0070C0"/>
                </a:solidFill>
                <a:latin typeface="メイリオ" panose="020B0604030504040204" pitchFamily="50" charset="-128"/>
                <a:ea typeface="メイリオ" panose="020B0604030504040204" pitchFamily="50" charset="-128"/>
                <a:cs typeface="Microsoft YaHei"/>
              </a:rPr>
              <a:t>）に寄与</a:t>
            </a:r>
            <a:endParaRPr sz="1400" dirty="0">
              <a:solidFill>
                <a:srgbClr val="0070C0"/>
              </a:solidFill>
              <a:latin typeface="メイリオ" panose="020B0604030504040204" pitchFamily="50" charset="-128"/>
              <a:ea typeface="メイリオ" panose="020B0604030504040204" pitchFamily="50" charset="-128"/>
              <a:cs typeface="Microsoft YaHei"/>
            </a:endParaRPr>
          </a:p>
        </p:txBody>
      </p:sp>
      <p:sp>
        <p:nvSpPr>
          <p:cNvPr id="271" name="object 91">
            <a:extLst>
              <a:ext uri="{FF2B5EF4-FFF2-40B4-BE49-F238E27FC236}">
                <a16:creationId xmlns:a16="http://schemas.microsoft.com/office/drawing/2014/main" id="{5946052A-ABD7-4990-8553-5C0AFF8A3CE6}"/>
              </a:ext>
            </a:extLst>
          </p:cNvPr>
          <p:cNvSpPr txBox="1"/>
          <p:nvPr/>
        </p:nvSpPr>
        <p:spPr>
          <a:xfrm>
            <a:off x="829021" y="4692973"/>
            <a:ext cx="5724179" cy="164266"/>
          </a:xfrm>
          <a:prstGeom prst="rect">
            <a:avLst/>
          </a:prstGeom>
        </p:spPr>
        <p:txBody>
          <a:bodyPr vert="horz" wrap="square" lIns="0" tIns="25517" rIns="0" bIns="0" rtlCol="0">
            <a:spAutoFit/>
          </a:bodyPr>
          <a:lstStyle/>
          <a:p>
            <a:pPr marL="21264" algn="r">
              <a:spcBef>
                <a:spcPts val="201"/>
              </a:spcBef>
            </a:pPr>
            <a:r>
              <a:rPr lang="ja-JP" altLang="en-US" sz="900" spc="33" dirty="0">
                <a:solidFill>
                  <a:srgbClr val="231F20"/>
                </a:solidFill>
                <a:latin typeface="メイリオ" panose="020B0604030504040204" pitchFamily="50" charset="-128"/>
                <a:ea typeface="メイリオ" panose="020B0604030504040204" pitchFamily="50" charset="-128"/>
                <a:cs typeface="Microsoft JhengHei"/>
              </a:rPr>
              <a:t>出典：</a:t>
            </a:r>
            <a:r>
              <a:rPr sz="900" spc="33" dirty="0" err="1">
                <a:solidFill>
                  <a:srgbClr val="231F20"/>
                </a:solidFill>
                <a:latin typeface="メイリオ" panose="020B0604030504040204" pitchFamily="50" charset="-128"/>
                <a:ea typeface="メイリオ" panose="020B0604030504040204" pitchFamily="50" charset="-128"/>
                <a:cs typeface="Microsoft JhengHei"/>
              </a:rPr>
              <a:t>デンソー健康保険組合「歯科・医科医療費の相関分析」一部改変</a:t>
            </a:r>
            <a:endParaRPr sz="900" dirty="0">
              <a:latin typeface="メイリオ" panose="020B0604030504040204" pitchFamily="50" charset="-128"/>
              <a:ea typeface="メイリオ" panose="020B0604030504040204" pitchFamily="50" charset="-128"/>
              <a:cs typeface="Microsoft JhengHei"/>
            </a:endParaRPr>
          </a:p>
        </p:txBody>
      </p:sp>
      <p:sp>
        <p:nvSpPr>
          <p:cNvPr id="384" name="Google Shape;27;p35">
            <a:extLst>
              <a:ext uri="{FF2B5EF4-FFF2-40B4-BE49-F238E27FC236}">
                <a16:creationId xmlns:a16="http://schemas.microsoft.com/office/drawing/2014/main" id="{A95C4E4C-3DC0-480C-9DF4-A8209994B272}"/>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4</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大企業用（健保組合）</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827844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C23A3599-947C-4322-9AC9-6B931993587B}"/>
              </a:ext>
            </a:extLst>
          </p:cNvPr>
          <p:cNvSpPr>
            <a:spLocks noGrp="1"/>
          </p:cNvSpPr>
          <p:nvPr>
            <p:ph idx="1"/>
          </p:nvPr>
        </p:nvSpPr>
        <p:spPr>
          <a:xfrm>
            <a:off x="803563" y="1407661"/>
            <a:ext cx="5735782" cy="1272943"/>
          </a:xfrm>
        </p:spPr>
        <p:txBody>
          <a:bodyPr>
            <a:normAutofit/>
          </a:bodyPr>
          <a:lstStyle/>
          <a:p>
            <a:pPr marL="0" indent="0">
              <a:buNone/>
            </a:pPr>
            <a:r>
              <a:rPr kumimoji="1" lang="ja-JP" altLang="en-US" sz="3600" dirty="0">
                <a:solidFill>
                  <a:srgbClr val="FF0000"/>
                </a:solidFill>
                <a:latin typeface="Mongolian Baiti" panose="03000500000000000000" pitchFamily="66" charset="0"/>
                <a:ea typeface="メイリオ" panose="020B0604030504040204" pitchFamily="50" charset="-128"/>
                <a:cs typeface="Mongolian Baiti" panose="03000500000000000000" pitchFamily="66" charset="0"/>
              </a:rPr>
              <a:t>突然のお口のトラブル！</a:t>
            </a:r>
          </a:p>
          <a:p>
            <a:pPr marL="0" indent="0">
              <a:buNone/>
            </a:pPr>
            <a:r>
              <a:rPr kumimoji="1" lang="ja-JP" altLang="en-US" sz="3600" dirty="0">
                <a:solidFill>
                  <a:srgbClr val="FF0000"/>
                </a:solidFill>
                <a:latin typeface="Mongolian Baiti" panose="03000500000000000000" pitchFamily="66" charset="0"/>
                <a:ea typeface="メイリオ" panose="020B0604030504040204" pitchFamily="50" charset="-128"/>
                <a:cs typeface="Mongolian Baiti" panose="03000500000000000000" pitchFamily="66" charset="0"/>
              </a:rPr>
              <a:t>がまんして仕事をする</a:t>
            </a:r>
            <a:r>
              <a:rPr kumimoji="1" lang="en-US" altLang="ja-JP" sz="3600" dirty="0">
                <a:solidFill>
                  <a:srgbClr val="FF0000"/>
                </a:solidFill>
                <a:latin typeface="Mongolian Baiti" panose="03000500000000000000" pitchFamily="66" charset="0"/>
                <a:ea typeface="メイリオ" panose="020B0604030504040204" pitchFamily="50" charset="-128"/>
                <a:cs typeface="Mongolian Baiti" panose="03000500000000000000" pitchFamily="66" charset="0"/>
              </a:rPr>
              <a:t>⁈</a:t>
            </a:r>
          </a:p>
        </p:txBody>
      </p:sp>
      <p:sp>
        <p:nvSpPr>
          <p:cNvPr id="5" name="テキスト ボックス 4">
            <a:extLst>
              <a:ext uri="{FF2B5EF4-FFF2-40B4-BE49-F238E27FC236}">
                <a16:creationId xmlns:a16="http://schemas.microsoft.com/office/drawing/2014/main" id="{5F2E4FA0-6DCB-4C45-9881-41436812DB77}"/>
              </a:ext>
            </a:extLst>
          </p:cNvPr>
          <p:cNvSpPr txBox="1">
            <a:spLocks noChangeArrowheads="1"/>
          </p:cNvSpPr>
          <p:nvPr/>
        </p:nvSpPr>
        <p:spPr bwMode="auto">
          <a:xfrm>
            <a:off x="-1143000" y="485687"/>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2800" b="1" spc="300" dirty="0">
                <a:latin typeface="メイリオ" panose="020B0604030504040204" pitchFamily="50" charset="-128"/>
                <a:ea typeface="メイリオ" panose="020B0604030504040204" pitchFamily="50" charset="-128"/>
              </a:rPr>
              <a:t>ストレスのない</a:t>
            </a:r>
            <a:endParaRPr lang="en-US" altLang="ja-JP" sz="2800" b="1" spc="300" dirty="0">
              <a:latin typeface="メイリオ" panose="020B0604030504040204" pitchFamily="50" charset="-128"/>
              <a:ea typeface="メイリオ" panose="020B0604030504040204" pitchFamily="50" charset="-128"/>
            </a:endParaRPr>
          </a:p>
          <a:p>
            <a:pPr algn="ctr" eaLnBrk="1" fontAlgn="base" hangingPunct="1">
              <a:spcBef>
                <a:spcPct val="0"/>
              </a:spcBef>
              <a:spcAft>
                <a:spcPct val="0"/>
              </a:spcAft>
              <a:buFontTx/>
              <a:buNone/>
              <a:defRPr/>
            </a:pPr>
            <a:r>
              <a:rPr lang="ja-JP" altLang="en-US" sz="2800" b="1" spc="300" dirty="0">
                <a:latin typeface="メイリオ" panose="020B0604030504040204" pitchFamily="50" charset="-128"/>
                <a:ea typeface="メイリオ" panose="020B0604030504040204" pitchFamily="50" charset="-128"/>
              </a:rPr>
              <a:t>働きやすい職場を！</a:t>
            </a:r>
          </a:p>
        </p:txBody>
      </p:sp>
      <p:sp>
        <p:nvSpPr>
          <p:cNvPr id="6" name="テキスト ボックス 5">
            <a:extLst>
              <a:ext uri="{FF2B5EF4-FFF2-40B4-BE49-F238E27FC236}">
                <a16:creationId xmlns:a16="http://schemas.microsoft.com/office/drawing/2014/main" id="{DEDC4959-0C5A-4224-9835-08DC269B227B}"/>
              </a:ext>
            </a:extLst>
          </p:cNvPr>
          <p:cNvSpPr txBox="1">
            <a:spLocks noChangeArrowheads="1"/>
          </p:cNvSpPr>
          <p:nvPr/>
        </p:nvSpPr>
        <p:spPr bwMode="auto">
          <a:xfrm>
            <a:off x="-900546" y="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spc="300" dirty="0">
                <a:solidFill>
                  <a:srgbClr val="00B050"/>
                </a:solidFill>
                <a:latin typeface="メイリオ" panose="020B0604030504040204" pitchFamily="50" charset="-128"/>
                <a:ea typeface="メイリオ" panose="020B0604030504040204" pitchFamily="50" charset="-128"/>
              </a:rPr>
              <a:t>歯科から見た健康経営</a:t>
            </a:r>
          </a:p>
        </p:txBody>
      </p:sp>
      <p:pic>
        <p:nvPicPr>
          <p:cNvPr id="7" name="Picture 2">
            <a:extLst>
              <a:ext uri="{FF2B5EF4-FFF2-40B4-BE49-F238E27FC236}">
                <a16:creationId xmlns:a16="http://schemas.microsoft.com/office/drawing/2014/main" id="{FA2B7968-6050-4D2F-ABB2-8C49621F8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275" y="2422012"/>
            <a:ext cx="1909725" cy="25943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女性会社員の表情イラスト「泣き顔」">
            <a:extLst>
              <a:ext uri="{FF2B5EF4-FFF2-40B4-BE49-F238E27FC236}">
                <a16:creationId xmlns:a16="http://schemas.microsoft.com/office/drawing/2014/main" id="{4F732E0B-C825-4787-863D-89406AD4B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110" y="2473023"/>
            <a:ext cx="1832743" cy="24376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むし歯のイラスト">
            <a:extLst>
              <a:ext uri="{FF2B5EF4-FFF2-40B4-BE49-F238E27FC236}">
                <a16:creationId xmlns:a16="http://schemas.microsoft.com/office/drawing/2014/main" id="{822D84FA-B68B-4CF9-9437-2D573DF7C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27" y="2499516"/>
            <a:ext cx="1346679" cy="15905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むし歯のイラスト">
            <a:extLst>
              <a:ext uri="{FF2B5EF4-FFF2-40B4-BE49-F238E27FC236}">
                <a16:creationId xmlns:a16="http://schemas.microsoft.com/office/drawing/2014/main" id="{889438C5-E359-4A40-BFD2-2F7C0DE5D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2222" y="2630507"/>
            <a:ext cx="1346679" cy="1590566"/>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F0371801-FD3A-4A87-A20D-743510B0217C}"/>
              </a:ext>
            </a:extLst>
          </p:cNvPr>
          <p:cNvPicPr>
            <a:picLocks noChangeAspect="1"/>
          </p:cNvPicPr>
          <p:nvPr/>
        </p:nvPicPr>
        <p:blipFill rotWithShape="1">
          <a:blip r:embed="rId5">
            <a:extLst>
              <a:ext uri="{28A0092B-C50C-407E-A947-70E740481C1C}">
                <a14:useLocalDpi xmlns:a14="http://schemas.microsoft.com/office/drawing/2010/main" val="0"/>
              </a:ext>
            </a:extLst>
          </a:blip>
          <a:srcRect l="13615" t="41922" r="67398" b="34248"/>
          <a:stretch/>
        </p:blipFill>
        <p:spPr>
          <a:xfrm rot="11850055">
            <a:off x="5025857" y="3311208"/>
            <a:ext cx="565907" cy="710222"/>
          </a:xfrm>
          <a:prstGeom prst="rect">
            <a:avLst/>
          </a:prstGeom>
        </p:spPr>
      </p:pic>
      <p:pic>
        <p:nvPicPr>
          <p:cNvPr id="12" name="図 11">
            <a:extLst>
              <a:ext uri="{FF2B5EF4-FFF2-40B4-BE49-F238E27FC236}">
                <a16:creationId xmlns:a16="http://schemas.microsoft.com/office/drawing/2014/main" id="{152090B7-6344-4D3F-94C0-FDC52B589746}"/>
              </a:ext>
            </a:extLst>
          </p:cNvPr>
          <p:cNvPicPr>
            <a:picLocks noChangeAspect="1"/>
          </p:cNvPicPr>
          <p:nvPr/>
        </p:nvPicPr>
        <p:blipFill rotWithShape="1">
          <a:blip r:embed="rId5">
            <a:extLst>
              <a:ext uri="{28A0092B-C50C-407E-A947-70E740481C1C}">
                <a14:useLocalDpi xmlns:a14="http://schemas.microsoft.com/office/drawing/2010/main" val="0"/>
              </a:ext>
            </a:extLst>
          </a:blip>
          <a:srcRect l="13615" t="41922" r="67398" b="34248"/>
          <a:stretch/>
        </p:blipFill>
        <p:spPr>
          <a:xfrm>
            <a:off x="1139952" y="3294799"/>
            <a:ext cx="565907" cy="710222"/>
          </a:xfrm>
          <a:prstGeom prst="rect">
            <a:avLst/>
          </a:prstGeom>
        </p:spPr>
      </p:pic>
      <p:sp>
        <p:nvSpPr>
          <p:cNvPr id="13" name="テキスト ボックス 12">
            <a:extLst>
              <a:ext uri="{FF2B5EF4-FFF2-40B4-BE49-F238E27FC236}">
                <a16:creationId xmlns:a16="http://schemas.microsoft.com/office/drawing/2014/main" id="{3173EDFC-A629-453A-BB35-04CA19AC2651}"/>
              </a:ext>
            </a:extLst>
          </p:cNvPr>
          <p:cNvSpPr txBox="1">
            <a:spLocks noChangeArrowheads="1"/>
          </p:cNvSpPr>
          <p:nvPr/>
        </p:nvSpPr>
        <p:spPr bwMode="auto">
          <a:xfrm>
            <a:off x="-1143000" y="4992923"/>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spc="300" dirty="0">
                <a:solidFill>
                  <a:srgbClr val="00B050"/>
                </a:solidFill>
                <a:latin typeface="メイリオ" panose="020B0604030504040204" pitchFamily="50" charset="-128"/>
                <a:ea typeface="メイリオ" panose="020B0604030504040204" pitchFamily="50" charset="-128"/>
              </a:rPr>
              <a:t>お口のトラブルで</a:t>
            </a:r>
          </a:p>
          <a:p>
            <a:pPr algn="ctr" eaLnBrk="1" fontAlgn="base" hangingPunct="1">
              <a:spcBef>
                <a:spcPct val="0"/>
              </a:spcBef>
              <a:spcAft>
                <a:spcPct val="0"/>
              </a:spcAft>
              <a:buFontTx/>
              <a:buNone/>
              <a:defRPr/>
            </a:pPr>
            <a:r>
              <a:rPr lang="ja-JP" altLang="en-US" sz="4000" b="1" spc="300" dirty="0">
                <a:solidFill>
                  <a:srgbClr val="00B050"/>
                </a:solidFill>
                <a:latin typeface="メイリオ" panose="020B0604030504040204" pitchFamily="50" charset="-128"/>
                <a:ea typeface="メイリオ" panose="020B0604030504040204" pitchFamily="50" charset="-128"/>
              </a:rPr>
              <a:t>仕事の効率が低下</a:t>
            </a:r>
          </a:p>
        </p:txBody>
      </p:sp>
      <p:pic>
        <p:nvPicPr>
          <p:cNvPr id="14" name="Picture 2" descr="倒産のイラスト">
            <a:extLst>
              <a:ext uri="{FF2B5EF4-FFF2-40B4-BE49-F238E27FC236}">
                <a16:creationId xmlns:a16="http://schemas.microsoft.com/office/drawing/2014/main" id="{097EAC36-5693-4948-9F98-57C58F400A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225" y="6178096"/>
            <a:ext cx="3179196" cy="30122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急に倒産した会社の社員のイラスト">
            <a:extLst>
              <a:ext uri="{FF2B5EF4-FFF2-40B4-BE49-F238E27FC236}">
                <a16:creationId xmlns:a16="http://schemas.microsoft.com/office/drawing/2014/main" id="{12BF1F7C-5A3E-427E-9E9D-3EB0E4BDAE1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0100" t="19410"/>
          <a:stretch/>
        </p:blipFill>
        <p:spPr bwMode="auto">
          <a:xfrm>
            <a:off x="4932164" y="7284670"/>
            <a:ext cx="2105187" cy="20804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会社のキャラクター（死にそう）">
            <a:extLst>
              <a:ext uri="{FF2B5EF4-FFF2-40B4-BE49-F238E27FC236}">
                <a16:creationId xmlns:a16="http://schemas.microsoft.com/office/drawing/2014/main" id="{82877A66-6A9D-4C3A-9114-86AA511B99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1354" y="6302685"/>
            <a:ext cx="2416254" cy="2817788"/>
          </a:xfrm>
          <a:prstGeom prst="rect">
            <a:avLst/>
          </a:prstGeom>
          <a:noFill/>
          <a:extLst>
            <a:ext uri="{909E8E84-426E-40DD-AFC4-6F175D3DCCD1}">
              <a14:hiddenFill xmlns:a14="http://schemas.microsoft.com/office/drawing/2010/main">
                <a:solidFill>
                  <a:srgbClr val="FFFFFF"/>
                </a:solidFill>
              </a14:hiddenFill>
            </a:ext>
          </a:extLst>
        </p:spPr>
      </p:pic>
      <p:sp>
        <p:nvSpPr>
          <p:cNvPr id="17" name="コンテンツ プレースホルダー 2">
            <a:extLst>
              <a:ext uri="{FF2B5EF4-FFF2-40B4-BE49-F238E27FC236}">
                <a16:creationId xmlns:a16="http://schemas.microsoft.com/office/drawing/2014/main" id="{FBD13031-B083-4FF2-8A45-5D4ADCE98838}"/>
              </a:ext>
            </a:extLst>
          </p:cNvPr>
          <p:cNvSpPr txBox="1">
            <a:spLocks/>
          </p:cNvSpPr>
          <p:nvPr/>
        </p:nvSpPr>
        <p:spPr>
          <a:xfrm>
            <a:off x="-385565" y="9258042"/>
            <a:ext cx="7629130" cy="6168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　生産性ダウン　企業イメージダウン</a:t>
            </a:r>
          </a:p>
          <a:p>
            <a:pPr marL="0" indent="0">
              <a:buFont typeface="Arial" panose="020B0604020202020204" pitchFamily="34" charset="0"/>
              <a:buNone/>
            </a:pPr>
            <a:endParaRPr lang="en-US" altLang="ja-JP" sz="20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8" name="Google Shape;27;p35">
            <a:extLst>
              <a:ext uri="{FF2B5EF4-FFF2-40B4-BE49-F238E27FC236}">
                <a16:creationId xmlns:a16="http://schemas.microsoft.com/office/drawing/2014/main" id="{501DA255-21CE-490A-B9ED-0036328B363D}"/>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5</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大企業用（健保組合）</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288512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2D23EF1-58D2-4A67-ADD9-C6351FAC8721}"/>
              </a:ext>
            </a:extLst>
          </p:cNvPr>
          <p:cNvSpPr txBox="1"/>
          <p:nvPr/>
        </p:nvSpPr>
        <p:spPr>
          <a:xfrm>
            <a:off x="762000" y="8910396"/>
            <a:ext cx="5318441" cy="369332"/>
          </a:xfrm>
          <a:prstGeom prst="rect">
            <a:avLst/>
          </a:prstGeom>
          <a:noFill/>
        </p:spPr>
        <p:txBody>
          <a:bodyPr wrap="square">
            <a:spAutoFit/>
          </a:bodyPr>
          <a:lstStyle/>
          <a:p>
            <a:r>
              <a:rPr lang="ja-JP" altLang="en-US" sz="900" b="0" i="0" u="none" strike="noStrike" baseline="0" dirty="0">
                <a:latin typeface="メイリオ" panose="020B0604030504040204" pitchFamily="50" charset="-128"/>
                <a:ea typeface="メイリオ" panose="020B0604030504040204" pitchFamily="50" charset="-128"/>
              </a:rPr>
              <a:t>出典：</a:t>
            </a:r>
            <a:r>
              <a:rPr lang="zh-TW" altLang="en-US" sz="900" b="0" i="0" u="none" strike="noStrike" baseline="0" dirty="0">
                <a:latin typeface="メイリオ" panose="020B0604030504040204" pitchFamily="50" charset="-128"/>
                <a:ea typeface="メイリオ" panose="020B0604030504040204" pitchFamily="50" charset="-128"/>
              </a:rPr>
              <a:t>東京海上日動健康保険組合 </a:t>
            </a:r>
            <a:r>
              <a:rPr lang="ja-JP" altLang="en-US" sz="900" b="0" i="0" u="none" strike="noStrike" baseline="0" dirty="0">
                <a:latin typeface="メイリオ" panose="020B0604030504040204" pitchFamily="50" charset="-128"/>
                <a:ea typeface="メイリオ" panose="020B0604030504040204" pitchFamily="50" charset="-128"/>
              </a:rPr>
              <a:t>「</a:t>
            </a:r>
            <a:r>
              <a:rPr lang="en-US" altLang="ja-JP" sz="900" b="0" i="0" u="none" strike="noStrike" baseline="0" dirty="0">
                <a:latin typeface="メイリオ" panose="020B0604030504040204" pitchFamily="50" charset="-128"/>
                <a:ea typeface="メイリオ" panose="020B0604030504040204" pitchFamily="50" charset="-128"/>
              </a:rPr>
              <a:t>『</a:t>
            </a:r>
            <a:r>
              <a:rPr lang="ja-JP" altLang="en-US" sz="900" b="0" i="0" u="none" strike="noStrike" baseline="0" dirty="0">
                <a:latin typeface="メイリオ" panose="020B0604030504040204" pitchFamily="50" charset="-128"/>
                <a:ea typeface="メイリオ" panose="020B0604030504040204" pitchFamily="50" charset="-128"/>
              </a:rPr>
              <a:t>健康経営</a:t>
            </a:r>
            <a:r>
              <a:rPr lang="en-US" altLang="ja-JP" sz="900" b="0" i="0" u="none" strike="noStrike" baseline="0" dirty="0">
                <a:latin typeface="メイリオ" panose="020B0604030504040204" pitchFamily="50" charset="-128"/>
                <a:ea typeface="メイリオ" panose="020B0604030504040204" pitchFamily="50" charset="-128"/>
              </a:rPr>
              <a:t>』</a:t>
            </a:r>
            <a:r>
              <a:rPr lang="ja-JP" altLang="en-US" sz="900" b="0" i="0" u="none" strike="noStrike" baseline="0" dirty="0">
                <a:latin typeface="メイリオ" panose="020B0604030504040204" pitchFamily="50" charset="-128"/>
                <a:ea typeface="メイリオ" panose="020B0604030504040204" pitchFamily="50" charset="-128"/>
              </a:rPr>
              <a:t>の枠組みに基づいた保険者・事業主の</a:t>
            </a:r>
            <a:endParaRPr lang="en-US" altLang="ja-JP" sz="900" b="0" i="0" u="none" strike="noStrike" baseline="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lang="ja-JP" altLang="en-US" sz="900" b="0" i="0" u="none" strike="noStrike" baseline="0" dirty="0">
                <a:latin typeface="メイリオ" panose="020B0604030504040204" pitchFamily="50" charset="-128"/>
                <a:ea typeface="メイリオ" panose="020B0604030504040204" pitchFamily="50" charset="-128"/>
              </a:rPr>
              <a:t>コラボヘルスによる健康課題の可視化」</a:t>
            </a:r>
            <a:r>
              <a:rPr lang="en-US" altLang="ja-JP" sz="900" b="0" i="0" u="none" strike="noStrike" baseline="0" dirty="0">
                <a:latin typeface="メイリオ" panose="020B0604030504040204" pitchFamily="50" charset="-128"/>
                <a:ea typeface="メイリオ" panose="020B0604030504040204" pitchFamily="50" charset="-128"/>
              </a:rPr>
              <a:t>2015</a:t>
            </a:r>
            <a:r>
              <a:rPr lang="ja-JP" altLang="en-US" sz="900" b="0" i="0" u="none" strike="noStrike" baseline="0" dirty="0">
                <a:latin typeface="メイリオ" panose="020B0604030504040204" pitchFamily="50" charset="-128"/>
                <a:ea typeface="メイリオ" panose="020B0604030504040204" pitchFamily="50" charset="-128"/>
              </a:rPr>
              <a:t>年　改変</a:t>
            </a:r>
            <a:endParaRPr lang="ja-JP" altLang="en-US" sz="9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D2293E5B-67F6-4D41-AA42-ABBDF74194BE}"/>
              </a:ext>
            </a:extLst>
          </p:cNvPr>
          <p:cNvSpPr txBox="1">
            <a:spLocks noChangeArrowheads="1"/>
          </p:cNvSpPr>
          <p:nvPr/>
        </p:nvSpPr>
        <p:spPr bwMode="auto">
          <a:xfrm>
            <a:off x="-176368" y="413365"/>
            <a:ext cx="703436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2800" b="1" i="0" u="none" strike="noStrike" baseline="0" dirty="0">
                <a:solidFill>
                  <a:srgbClr val="0070C0"/>
                </a:solidFill>
                <a:latin typeface="メイリオ" panose="020B0604030504040204" pitchFamily="50" charset="-128"/>
                <a:ea typeface="メイリオ" panose="020B0604030504040204" pitchFamily="50" charset="-128"/>
              </a:rPr>
              <a:t>最大の健康関連コスト</a:t>
            </a:r>
            <a:br>
              <a:rPr lang="en-US" altLang="ja-JP" sz="2800" b="1" i="0" u="none" strike="noStrike" baseline="0" dirty="0">
                <a:solidFill>
                  <a:srgbClr val="0070C0"/>
                </a:solidFill>
                <a:latin typeface="メイリオ" panose="020B0604030504040204" pitchFamily="50" charset="-128"/>
                <a:ea typeface="メイリオ" panose="020B0604030504040204" pitchFamily="50" charset="-128"/>
              </a:rPr>
            </a:br>
            <a:r>
              <a:rPr lang="ja-JP" altLang="en-US" sz="2800" b="1" i="0" u="none" strike="noStrike" spc="-150" baseline="0" dirty="0">
                <a:solidFill>
                  <a:srgbClr val="0070C0"/>
                </a:solidFill>
                <a:latin typeface="メイリオ" panose="020B0604030504040204" pitchFamily="50" charset="-128"/>
                <a:ea typeface="メイリオ" panose="020B0604030504040204" pitchFamily="50" charset="-128"/>
              </a:rPr>
              <a:t>「最大の問題はプレゼンティーイズムだ」</a:t>
            </a:r>
            <a:br>
              <a:rPr lang="en-US" altLang="ja-JP" sz="2800" b="1" i="0" u="none" strike="noStrike" baseline="0" dirty="0">
                <a:solidFill>
                  <a:srgbClr val="0070C0"/>
                </a:solidFill>
                <a:latin typeface="メイリオ" panose="020B0604030504040204" pitchFamily="50" charset="-128"/>
                <a:ea typeface="メイリオ" panose="020B0604030504040204" pitchFamily="50" charset="-128"/>
              </a:rPr>
            </a:br>
            <a:r>
              <a:rPr lang="ja-JP" altLang="en-US" sz="1400" b="0" i="0" u="none" strike="noStrike" baseline="0" dirty="0">
                <a:latin typeface="メイリオ" panose="020B0604030504040204" pitchFamily="50" charset="-128"/>
                <a:ea typeface="メイリオ" panose="020B0604030504040204" pitchFamily="50" charset="-128"/>
              </a:rPr>
              <a:t>◎米国商工会議所</a:t>
            </a:r>
            <a:endParaRPr lang="en-US" altLang="ja-JP" sz="1400" b="0" i="0" u="none" strike="noStrike" baseline="0" dirty="0">
              <a:latin typeface="メイリオ" panose="020B0604030504040204" pitchFamily="50" charset="-128"/>
              <a:ea typeface="メイリオ" panose="020B0604030504040204" pitchFamily="50" charset="-128"/>
            </a:endParaRPr>
          </a:p>
          <a:p>
            <a:pPr algn="ctr" eaLnBrk="1" fontAlgn="base" hangingPunct="1">
              <a:spcBef>
                <a:spcPct val="0"/>
              </a:spcBef>
              <a:spcAft>
                <a:spcPct val="0"/>
              </a:spcAft>
              <a:buFontTx/>
              <a:buNone/>
              <a:defRPr/>
            </a:pPr>
            <a:r>
              <a:rPr lang="ja-JP" altLang="en-US" sz="1400" b="1" dirty="0">
                <a:latin typeface="メイリオ" panose="020B0604030504040204" pitchFamily="50" charset="-128"/>
                <a:ea typeface="メイリオ" panose="020B0604030504040204" pitchFamily="50" charset="-128"/>
              </a:rPr>
              <a:t>従業員の健康関連コストの全体構造（米国金融関連企業の事例）</a:t>
            </a:r>
            <a:endParaRPr lang="ja-JP" altLang="en-US" sz="2800" b="1" dirty="0">
              <a:latin typeface="メイリオ" panose="020B0604030504040204" pitchFamily="50" charset="-128"/>
              <a:ea typeface="メイリオ" panose="020B0604030504040204" pitchFamily="50" charset="-128"/>
            </a:endParaRPr>
          </a:p>
        </p:txBody>
      </p:sp>
      <p:pic>
        <p:nvPicPr>
          <p:cNvPr id="17" name="図 16">
            <a:extLst>
              <a:ext uri="{FF2B5EF4-FFF2-40B4-BE49-F238E27FC236}">
                <a16:creationId xmlns:a16="http://schemas.microsoft.com/office/drawing/2014/main" id="{4B292497-41F8-4FEE-9598-907C85217889}"/>
              </a:ext>
            </a:extLst>
          </p:cNvPr>
          <p:cNvPicPr>
            <a:picLocks noChangeAspect="1"/>
          </p:cNvPicPr>
          <p:nvPr/>
        </p:nvPicPr>
        <p:blipFill rotWithShape="1">
          <a:blip r:embed="rId2"/>
          <a:srcRect b="5368"/>
          <a:stretch/>
        </p:blipFill>
        <p:spPr>
          <a:xfrm>
            <a:off x="0" y="2054809"/>
            <a:ext cx="6858000" cy="2214154"/>
          </a:xfrm>
          <a:prstGeom prst="rect">
            <a:avLst/>
          </a:prstGeom>
        </p:spPr>
      </p:pic>
      <p:sp>
        <p:nvSpPr>
          <p:cNvPr id="19" name="テキスト ボックス 18">
            <a:extLst>
              <a:ext uri="{FF2B5EF4-FFF2-40B4-BE49-F238E27FC236}">
                <a16:creationId xmlns:a16="http://schemas.microsoft.com/office/drawing/2014/main" id="{6CB83149-084F-417C-864B-7456024E91AD}"/>
              </a:ext>
            </a:extLst>
          </p:cNvPr>
          <p:cNvSpPr txBox="1">
            <a:spLocks noChangeArrowheads="1"/>
          </p:cNvSpPr>
          <p:nvPr/>
        </p:nvSpPr>
        <p:spPr bwMode="auto">
          <a:xfrm>
            <a:off x="112059" y="4928884"/>
            <a:ext cx="6705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a:spcBef>
                <a:spcPts val="0"/>
              </a:spcBef>
              <a:buNone/>
            </a:pPr>
            <a:r>
              <a:rPr kumimoji="1" lang="ja-JP" altLang="en-US" sz="2800" b="1" dirty="0">
                <a:solidFill>
                  <a:srgbClr val="0070C0"/>
                </a:solidFill>
                <a:latin typeface="メイリオ" panose="020B0604030504040204" pitchFamily="50" charset="-128"/>
                <a:ea typeface="メイリオ" panose="020B0604030504040204" pitchFamily="50" charset="-128"/>
              </a:rPr>
              <a:t>歯科ではプレゼンティーイズム</a:t>
            </a:r>
            <a:r>
              <a:rPr lang="ja-JP" altLang="en-US" sz="2800" b="1" dirty="0">
                <a:solidFill>
                  <a:srgbClr val="0070C0"/>
                </a:solidFill>
                <a:latin typeface="メイリオ" panose="020B0604030504040204" pitchFamily="50" charset="-128"/>
                <a:ea typeface="メイリオ" panose="020B0604030504040204" pitchFamily="50" charset="-128"/>
              </a:rPr>
              <a:t>の</a:t>
            </a:r>
            <a:endParaRPr lang="en-US" altLang="ja-JP" sz="2800" b="1" dirty="0">
              <a:solidFill>
                <a:srgbClr val="0070C0"/>
              </a:solidFill>
              <a:latin typeface="メイリオ" panose="020B0604030504040204" pitchFamily="50" charset="-128"/>
              <a:ea typeface="メイリオ" panose="020B0604030504040204" pitchFamily="50" charset="-128"/>
            </a:endParaRPr>
          </a:p>
          <a:p>
            <a:pPr algn="ctr">
              <a:spcBef>
                <a:spcPts val="0"/>
              </a:spcBef>
              <a:buNone/>
            </a:pPr>
            <a:r>
              <a:rPr lang="ja-JP" altLang="en-US" sz="2800" b="1" dirty="0">
                <a:solidFill>
                  <a:srgbClr val="0070C0"/>
                </a:solidFill>
                <a:latin typeface="メイリオ" panose="020B0604030504040204" pitchFamily="50" charset="-128"/>
                <a:ea typeface="メイリオ" panose="020B0604030504040204" pitchFamily="50" charset="-128"/>
              </a:rPr>
              <a:t>影響のほうがはるかに大きい</a:t>
            </a:r>
            <a:endParaRPr lang="ja-JP" altLang="en-US" sz="2800" b="1" spc="300" dirty="0">
              <a:solidFill>
                <a:srgbClr val="0070C0"/>
              </a:solidFill>
              <a:latin typeface="メイリオ" panose="020B0604030504040204" pitchFamily="50" charset="-128"/>
              <a:ea typeface="メイリオ" panose="020B0604030504040204" pitchFamily="50" charset="-128"/>
            </a:endParaRPr>
          </a:p>
        </p:txBody>
      </p:sp>
      <p:pic>
        <p:nvPicPr>
          <p:cNvPr id="3" name="図 2" descr="グラフ&#10;&#10;自動的に生成された説明">
            <a:extLst>
              <a:ext uri="{FF2B5EF4-FFF2-40B4-BE49-F238E27FC236}">
                <a16:creationId xmlns:a16="http://schemas.microsoft.com/office/drawing/2014/main" id="{2EAA0873-ACA2-44C5-8B68-383A865247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29" y="6176067"/>
            <a:ext cx="3424870" cy="2510733"/>
          </a:xfrm>
          <a:prstGeom prst="rect">
            <a:avLst/>
          </a:prstGeom>
        </p:spPr>
      </p:pic>
      <p:pic>
        <p:nvPicPr>
          <p:cNvPr id="5" name="図 4" descr="グラフ, 棒グラフ&#10;&#10;自動的に生成された説明">
            <a:extLst>
              <a:ext uri="{FF2B5EF4-FFF2-40B4-BE49-F238E27FC236}">
                <a16:creationId xmlns:a16="http://schemas.microsoft.com/office/drawing/2014/main" id="{AC4C4AC4-DA64-4EFC-A6AF-0E0CF8C89C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9480" y="6141326"/>
            <a:ext cx="3335122" cy="2510734"/>
          </a:xfrm>
          <a:prstGeom prst="rect">
            <a:avLst/>
          </a:prstGeom>
        </p:spPr>
      </p:pic>
      <p:sp>
        <p:nvSpPr>
          <p:cNvPr id="12" name="正方形/長方形 11">
            <a:extLst>
              <a:ext uri="{FF2B5EF4-FFF2-40B4-BE49-F238E27FC236}">
                <a16:creationId xmlns:a16="http://schemas.microsoft.com/office/drawing/2014/main" id="{AA7DA1F7-CBB2-48BD-A609-74A4004027C8}"/>
              </a:ext>
            </a:extLst>
          </p:cNvPr>
          <p:cNvSpPr>
            <a:spLocks/>
          </p:cNvSpPr>
          <p:nvPr/>
        </p:nvSpPr>
        <p:spPr>
          <a:xfrm>
            <a:off x="4419600" y="8153400"/>
            <a:ext cx="457200" cy="10042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lIns="18000" tIns="10800" rIns="18000" bIns="10800" rtlCol="0" anchor="ctr"/>
          <a:lstStyle/>
          <a:p>
            <a:r>
              <a:rPr kumimoji="1" lang="ja-JP" altLang="en-US" sz="100" dirty="0"/>
              <a:t>　</a:t>
            </a:r>
          </a:p>
        </p:txBody>
      </p:sp>
      <p:sp>
        <p:nvSpPr>
          <p:cNvPr id="21" name="吹き出し: 四角形 20">
            <a:extLst>
              <a:ext uri="{FF2B5EF4-FFF2-40B4-BE49-F238E27FC236}">
                <a16:creationId xmlns:a16="http://schemas.microsoft.com/office/drawing/2014/main" id="{60402783-9F7D-4D97-AE72-81C47F06C537}"/>
              </a:ext>
            </a:extLst>
          </p:cNvPr>
          <p:cNvSpPr/>
          <p:nvPr/>
        </p:nvSpPr>
        <p:spPr>
          <a:xfrm>
            <a:off x="5401740" y="7772400"/>
            <a:ext cx="769250" cy="499154"/>
          </a:xfrm>
          <a:prstGeom prst="wedgeRectCallout">
            <a:avLst>
              <a:gd name="adj1" fmla="val -115031"/>
              <a:gd name="adj2" fmla="val 32126"/>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82800" rtlCol="0" anchor="ctr"/>
          <a:lstStyle/>
          <a:p>
            <a:pPr>
              <a:defRPr/>
            </a:pPr>
            <a:r>
              <a:rPr lang="en-US" altLang="ja-JP" b="1" dirty="0">
                <a:solidFill>
                  <a:schemeClr val="bg1"/>
                </a:solidFill>
                <a:latin typeface="メイリオ" panose="020B0604030504040204" pitchFamily="50" charset="-128"/>
                <a:ea typeface="メイリオ" panose="020B0604030504040204" pitchFamily="50" charset="-128"/>
              </a:rPr>
              <a:t> </a:t>
            </a:r>
            <a:r>
              <a:rPr lang="ja-JP" altLang="en-US" b="1" dirty="0">
                <a:solidFill>
                  <a:schemeClr val="bg1"/>
                </a:solidFill>
                <a:latin typeface="メイリオ" panose="020B0604030504040204" pitchFamily="50" charset="-128"/>
                <a:ea typeface="メイリオ" panose="020B0604030504040204" pitchFamily="50" charset="-128"/>
              </a:rPr>
              <a:t>歯科</a:t>
            </a:r>
          </a:p>
        </p:txBody>
      </p:sp>
      <p:sp>
        <p:nvSpPr>
          <p:cNvPr id="10" name="正方形/長方形 9">
            <a:extLst>
              <a:ext uri="{FF2B5EF4-FFF2-40B4-BE49-F238E27FC236}">
                <a16:creationId xmlns:a16="http://schemas.microsoft.com/office/drawing/2014/main" id="{198E9DD3-6FDC-4996-B20F-7B15CF45B117}"/>
              </a:ext>
            </a:extLst>
          </p:cNvPr>
          <p:cNvSpPr/>
          <p:nvPr/>
        </p:nvSpPr>
        <p:spPr>
          <a:xfrm>
            <a:off x="1089660" y="7467600"/>
            <a:ext cx="1724733" cy="120083"/>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吹き出し: 四角形 19">
            <a:extLst>
              <a:ext uri="{FF2B5EF4-FFF2-40B4-BE49-F238E27FC236}">
                <a16:creationId xmlns:a16="http://schemas.microsoft.com/office/drawing/2014/main" id="{45E7EFAB-3D7B-4C5B-A8A1-9FC84BA92AED}"/>
              </a:ext>
            </a:extLst>
          </p:cNvPr>
          <p:cNvSpPr/>
          <p:nvPr/>
        </p:nvSpPr>
        <p:spPr>
          <a:xfrm>
            <a:off x="2553489" y="7846019"/>
            <a:ext cx="851245" cy="499154"/>
          </a:xfrm>
          <a:prstGeom prst="wedgeRectCallout">
            <a:avLst>
              <a:gd name="adj1" fmla="val -156932"/>
              <a:gd name="adj2" fmla="val -100956"/>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82800" rtlCol="0" anchor="ctr"/>
          <a:lstStyle/>
          <a:p>
            <a:pPr>
              <a:defRPr/>
            </a:pPr>
            <a:r>
              <a:rPr lang="ja-JP" altLang="en-US" b="1" dirty="0">
                <a:solidFill>
                  <a:schemeClr val="bg1"/>
                </a:solidFill>
                <a:latin typeface="メイリオ" panose="020B0604030504040204" pitchFamily="50" charset="-128"/>
                <a:ea typeface="メイリオ" panose="020B0604030504040204" pitchFamily="50" charset="-128"/>
              </a:rPr>
              <a:t> 歯科</a:t>
            </a:r>
          </a:p>
        </p:txBody>
      </p:sp>
      <p:sp>
        <p:nvSpPr>
          <p:cNvPr id="13" name="Google Shape;27;p35">
            <a:extLst>
              <a:ext uri="{FF2B5EF4-FFF2-40B4-BE49-F238E27FC236}">
                <a16:creationId xmlns:a16="http://schemas.microsoft.com/office/drawing/2014/main" id="{891ADCF1-BE92-42B8-875E-D5D7528E8ACE}"/>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6</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大企業用（健保組合）</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1942948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5245D641-1083-4687-ADE1-90B4A9A2A493}"/>
              </a:ext>
            </a:extLst>
          </p:cNvPr>
          <p:cNvSpPr txBox="1">
            <a:spLocks noChangeArrowheads="1"/>
          </p:cNvSpPr>
          <p:nvPr/>
        </p:nvSpPr>
        <p:spPr bwMode="auto">
          <a:xfrm>
            <a:off x="0" y="457200"/>
            <a:ext cx="6858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kumimoji="1" lang="ja-JP" altLang="en-US" sz="2600" b="1" i="0" u="none" strike="noStrike" kern="1200" cap="none" spc="-15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j-cs"/>
              </a:rPr>
              <a:t>アブセンティーイズム</a:t>
            </a:r>
            <a:r>
              <a:rPr kumimoji="1" lang="ja-JP" altLang="en-US" sz="2600" b="1" i="0" u="none" strike="noStrike" kern="1200" cap="none" spc="-15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と</a:t>
            </a:r>
            <a:r>
              <a:rPr kumimoji="1" lang="ja-JP" altLang="en-US" sz="2600" b="1" i="0" u="none" strike="noStrike" kern="1200" cap="none" spc="-15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プレゼンティーイズム</a:t>
            </a:r>
            <a:br>
              <a:rPr kumimoji="1" lang="en-US" altLang="ja-JP" b="1" i="0" u="none" strike="noStrike" kern="1200" cap="none" spc="-15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br>
            <a:r>
              <a:rPr kumimoji="1" lang="en-US" altLang="ja-JP" b="1" i="0" u="none" strike="noStrike" kern="1200" cap="none" spc="-15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j-cs"/>
              </a:rPr>
              <a:t>Absenteeism</a:t>
            </a:r>
            <a:r>
              <a:rPr kumimoji="1" lang="ja-JP" altLang="en-US" b="1" i="0" u="none" strike="noStrike" kern="1200" cap="none" spc="-15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と</a:t>
            </a:r>
            <a:r>
              <a:rPr kumimoji="1" lang="en-US" altLang="ja-JP" b="1" i="0" u="none" strike="noStrike" kern="1200" cap="none" spc="-15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Presenteeism</a:t>
            </a:r>
          </a:p>
        </p:txBody>
      </p:sp>
      <p:sp>
        <p:nvSpPr>
          <p:cNvPr id="15" name="吹き出し: 四角形 14">
            <a:extLst>
              <a:ext uri="{FF2B5EF4-FFF2-40B4-BE49-F238E27FC236}">
                <a16:creationId xmlns:a16="http://schemas.microsoft.com/office/drawing/2014/main" id="{2E623DA9-2819-4FB4-AD1F-125A679A1A57}"/>
              </a:ext>
            </a:extLst>
          </p:cNvPr>
          <p:cNvSpPr/>
          <p:nvPr/>
        </p:nvSpPr>
        <p:spPr>
          <a:xfrm>
            <a:off x="216315" y="1607626"/>
            <a:ext cx="1231485" cy="390546"/>
          </a:xfrm>
          <a:prstGeom prst="wedgeRectCallout">
            <a:avLst>
              <a:gd name="adj1" fmla="val -21792"/>
              <a:gd name="adj2" fmla="val 74731"/>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rPr>
              <a:t>以前は</a:t>
            </a:r>
          </a:p>
        </p:txBody>
      </p:sp>
      <p:sp>
        <p:nvSpPr>
          <p:cNvPr id="17" name="テキスト ボックス 16">
            <a:extLst>
              <a:ext uri="{FF2B5EF4-FFF2-40B4-BE49-F238E27FC236}">
                <a16:creationId xmlns:a16="http://schemas.microsoft.com/office/drawing/2014/main" id="{E850D64E-4829-47FF-A3E9-5AE1191AF4FF}"/>
              </a:ext>
            </a:extLst>
          </p:cNvPr>
          <p:cNvSpPr txBox="1"/>
          <p:nvPr/>
        </p:nvSpPr>
        <p:spPr>
          <a:xfrm>
            <a:off x="141090" y="2260238"/>
            <a:ext cx="6488310" cy="830997"/>
          </a:xfrm>
          <a:prstGeom prst="rect">
            <a:avLst/>
          </a:prstGeom>
          <a:noFill/>
        </p:spPr>
        <p:txBody>
          <a:bodyPr wrap="square" rtlCol="0">
            <a:spAutoFit/>
          </a:bodyPr>
          <a:lstStyle/>
          <a:p>
            <a:r>
              <a:rPr kumimoji="1" lang="ja-JP" altLang="en-US" sz="1600" b="1" dirty="0">
                <a:solidFill>
                  <a:srgbClr val="0070C0"/>
                </a:solidFill>
                <a:latin typeface="メイリオ" panose="020B0604030504040204" pitchFamily="50" charset="-128"/>
                <a:ea typeface="メイリオ" panose="020B0604030504040204" pitchFamily="50" charset="-128"/>
              </a:rPr>
              <a:t>◆アブセンティーイズム</a:t>
            </a:r>
            <a:endParaRPr kumimoji="1" lang="en-US" altLang="ja-JP" sz="1600" b="1" dirty="0">
              <a:solidFill>
                <a:srgbClr val="0070C0"/>
              </a:solidFill>
              <a:latin typeface="メイリオ" panose="020B0604030504040204" pitchFamily="50" charset="-128"/>
              <a:ea typeface="メイリオ" panose="020B0604030504040204" pitchFamily="50" charset="-128"/>
            </a:endParaRPr>
          </a:p>
          <a:p>
            <a:pPr marL="200913"/>
            <a:r>
              <a:rPr kumimoji="1" lang="ja-JP" altLang="en-US" sz="1600" b="1" dirty="0">
                <a:latin typeface="メイリオ" panose="020B0604030504040204" pitchFamily="50" charset="-128"/>
                <a:ea typeface="メイリオ" panose="020B0604030504040204" pitchFamily="50" charset="-128"/>
              </a:rPr>
              <a:t>個人が健康上の問題で欠勤、休職、遅刻など、業務に就けない状態</a:t>
            </a:r>
            <a:endParaRPr kumimoji="1" lang="en-US" altLang="ja-JP" sz="1600" b="1" dirty="0">
              <a:latin typeface="メイリオ" panose="020B0604030504040204" pitchFamily="50" charset="-128"/>
              <a:ea typeface="メイリオ" panose="020B0604030504040204" pitchFamily="50" charset="-128"/>
            </a:endParaRPr>
          </a:p>
          <a:p>
            <a:pPr marL="200913"/>
            <a:r>
              <a:rPr kumimoji="1" lang="ja-JP" altLang="en-US" sz="1600" b="1" dirty="0">
                <a:latin typeface="メイリオ" panose="020B0604030504040204" pitchFamily="50" charset="-128"/>
                <a:ea typeface="メイリオ" panose="020B0604030504040204" pitchFamily="50" charset="-128"/>
              </a:rPr>
              <a:t>従来は、この予防と対策が中心だった</a:t>
            </a:r>
          </a:p>
        </p:txBody>
      </p:sp>
      <p:sp>
        <p:nvSpPr>
          <p:cNvPr id="18" name="正方形/長方形 17">
            <a:extLst>
              <a:ext uri="{FF2B5EF4-FFF2-40B4-BE49-F238E27FC236}">
                <a16:creationId xmlns:a16="http://schemas.microsoft.com/office/drawing/2014/main" id="{73895996-74DE-47A5-861C-A22397453823}"/>
              </a:ext>
            </a:extLst>
          </p:cNvPr>
          <p:cNvSpPr/>
          <p:nvPr/>
        </p:nvSpPr>
        <p:spPr>
          <a:xfrm>
            <a:off x="141091" y="2131890"/>
            <a:ext cx="6488310" cy="984885"/>
          </a:xfrm>
          <a:prstGeom prst="rect">
            <a:avLst/>
          </a:prstGeom>
          <a:noFill/>
          <a:ln w="635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200" b="1" dirty="0">
              <a:latin typeface="メイリオ" panose="020B0604030504040204" pitchFamily="50" charset="-128"/>
              <a:ea typeface="メイリオ" panose="020B0604030504040204" pitchFamily="50" charset="-128"/>
            </a:endParaRPr>
          </a:p>
        </p:txBody>
      </p:sp>
      <p:sp>
        <p:nvSpPr>
          <p:cNvPr id="19" name="吹き出し: 四角形 18">
            <a:extLst>
              <a:ext uri="{FF2B5EF4-FFF2-40B4-BE49-F238E27FC236}">
                <a16:creationId xmlns:a16="http://schemas.microsoft.com/office/drawing/2014/main" id="{B81E35F4-C53D-434A-A3F5-CB235BE7B095}"/>
              </a:ext>
            </a:extLst>
          </p:cNvPr>
          <p:cNvSpPr/>
          <p:nvPr/>
        </p:nvSpPr>
        <p:spPr>
          <a:xfrm>
            <a:off x="255877" y="3346745"/>
            <a:ext cx="1191923" cy="373184"/>
          </a:xfrm>
          <a:prstGeom prst="wedgeRectCallout">
            <a:avLst>
              <a:gd name="adj1" fmla="val -21792"/>
              <a:gd name="adj2" fmla="val 74731"/>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rPr>
              <a:t>近年は</a:t>
            </a:r>
          </a:p>
        </p:txBody>
      </p:sp>
      <p:sp>
        <p:nvSpPr>
          <p:cNvPr id="20" name="テキスト ボックス 19">
            <a:extLst>
              <a:ext uri="{FF2B5EF4-FFF2-40B4-BE49-F238E27FC236}">
                <a16:creationId xmlns:a16="http://schemas.microsoft.com/office/drawing/2014/main" id="{56E55332-ED09-4E6C-A574-377DEA70F572}"/>
              </a:ext>
            </a:extLst>
          </p:cNvPr>
          <p:cNvSpPr txBox="1"/>
          <p:nvPr/>
        </p:nvSpPr>
        <p:spPr>
          <a:xfrm>
            <a:off x="141089" y="3938826"/>
            <a:ext cx="6488309" cy="861774"/>
          </a:xfrm>
          <a:prstGeom prst="rect">
            <a:avLst/>
          </a:prstGeom>
          <a:noFill/>
        </p:spPr>
        <p:txBody>
          <a:bodyPr wrap="square" rtlCol="0">
            <a:spAutoFit/>
          </a:bodyPr>
          <a:lstStyle/>
          <a:p>
            <a:r>
              <a:rPr kumimoji="1" lang="ja-JP" altLang="en-US" sz="1600" b="1" dirty="0">
                <a:solidFill>
                  <a:srgbClr val="FF0000"/>
                </a:solidFill>
                <a:latin typeface="メイリオ" panose="020B0604030504040204" pitchFamily="50" charset="-128"/>
                <a:ea typeface="メイリオ" panose="020B0604030504040204" pitchFamily="50" charset="-128"/>
              </a:rPr>
              <a:t>◆</a:t>
            </a:r>
            <a:r>
              <a:rPr kumimoji="1" lang="ja-JP" altLang="en-US" sz="1600" b="1" u="sng" dirty="0">
                <a:solidFill>
                  <a:srgbClr val="FF0000"/>
                </a:solidFill>
                <a:latin typeface="メイリオ" panose="020B0604030504040204" pitchFamily="50" charset="-128"/>
                <a:ea typeface="メイリオ" panose="020B0604030504040204" pitchFamily="50" charset="-128"/>
              </a:rPr>
              <a:t>プレゼンティーイズム</a:t>
            </a:r>
            <a:endParaRPr kumimoji="1" lang="en-US" altLang="ja-JP" sz="1600" b="1" dirty="0">
              <a:solidFill>
                <a:srgbClr val="FF0000"/>
              </a:solidFill>
              <a:latin typeface="メイリオ" panose="020B0604030504040204" pitchFamily="50" charset="-128"/>
              <a:ea typeface="メイリオ" panose="020B0604030504040204" pitchFamily="50" charset="-128"/>
            </a:endParaRPr>
          </a:p>
          <a:p>
            <a:pPr marL="252704"/>
            <a:r>
              <a:rPr kumimoji="1" lang="ja-JP" altLang="en-US" sz="1600" b="1" spc="-150" dirty="0">
                <a:latin typeface="メイリオ" panose="020B0604030504040204" pitchFamily="50" charset="-128"/>
                <a:ea typeface="メイリオ" panose="020B0604030504040204" pitchFamily="50" charset="-128"/>
              </a:rPr>
              <a:t>出勤しているが、健康上の問題で十分な業務が出来なくなっている状態</a:t>
            </a:r>
            <a:endParaRPr kumimoji="1" lang="en-US" altLang="ja-JP" sz="1600" b="1" dirty="0">
              <a:latin typeface="メイリオ" panose="020B0604030504040204" pitchFamily="50" charset="-128"/>
              <a:ea typeface="メイリオ" panose="020B0604030504040204" pitchFamily="50" charset="-128"/>
            </a:endParaRPr>
          </a:p>
          <a:p>
            <a:pPr marL="252704"/>
            <a:r>
              <a:rPr kumimoji="1" lang="ja-JP" altLang="en-US" sz="1600" b="1" dirty="0">
                <a:latin typeface="メイリオ" panose="020B0604030504040204" pitchFamily="50" charset="-128"/>
                <a:ea typeface="メイリオ" panose="020B0604030504040204" pitchFamily="50" charset="-128"/>
              </a:rPr>
              <a:t>これが、健康経営の障害になっている</a:t>
            </a:r>
          </a:p>
        </p:txBody>
      </p:sp>
      <p:sp>
        <p:nvSpPr>
          <p:cNvPr id="21" name="正方形/長方形 20">
            <a:extLst>
              <a:ext uri="{FF2B5EF4-FFF2-40B4-BE49-F238E27FC236}">
                <a16:creationId xmlns:a16="http://schemas.microsoft.com/office/drawing/2014/main" id="{B8CBBB1C-FD13-47EE-8222-A09AAFF06B33}"/>
              </a:ext>
            </a:extLst>
          </p:cNvPr>
          <p:cNvSpPr/>
          <p:nvPr/>
        </p:nvSpPr>
        <p:spPr>
          <a:xfrm>
            <a:off x="156104" y="3873231"/>
            <a:ext cx="6473296" cy="927369"/>
          </a:xfrm>
          <a:prstGeom prst="rect">
            <a:avLst/>
          </a:prstGeom>
          <a:noFill/>
          <a:ln w="635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1200" b="1"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650007D3-7485-4564-9EFF-98AF8C802EBF}"/>
              </a:ext>
            </a:extLst>
          </p:cNvPr>
          <p:cNvSpPr txBox="1">
            <a:spLocks noChangeArrowheads="1"/>
          </p:cNvSpPr>
          <p:nvPr/>
        </p:nvSpPr>
        <p:spPr bwMode="auto">
          <a:xfrm>
            <a:off x="0" y="5638800"/>
            <a:ext cx="6858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kumimoji="1" lang="ja-JP" altLang="en-US" sz="2800" b="1" i="0" u="none" strike="noStrike" kern="1200" cap="none" spc="-150" normalizeH="0" baseline="0" noProof="0" dirty="0">
                <a:ln>
                  <a:noFill/>
                </a:ln>
                <a:effectLst/>
                <a:uLnTx/>
                <a:uFillTx/>
                <a:latin typeface="メイリオ" panose="020B0604030504040204" pitchFamily="50" charset="-128"/>
                <a:ea typeface="メイリオ" panose="020B0604030504040204" pitchFamily="50" charset="-128"/>
                <a:cs typeface="+mj-cs"/>
              </a:rPr>
              <a:t>企業の業績に与える影響は、</a:t>
            </a:r>
          </a:p>
          <a:p>
            <a:pPr algn="ctr" eaLnBrk="1" fontAlgn="base" hangingPunct="1">
              <a:spcBef>
                <a:spcPct val="0"/>
              </a:spcBef>
              <a:spcAft>
                <a:spcPct val="0"/>
              </a:spcAft>
              <a:buFontTx/>
              <a:buNone/>
              <a:defRPr/>
            </a:pPr>
            <a:r>
              <a:rPr kumimoji="1" lang="ja-JP" altLang="en-US" sz="2800" b="1" i="0" u="none" strike="noStrike" kern="1200" cap="none" spc="-15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mj-cs"/>
              </a:rPr>
              <a:t>アブセンティーイズム</a:t>
            </a:r>
            <a:r>
              <a:rPr kumimoji="1" lang="ja-JP" altLang="en-US" sz="2800" b="1" i="0" u="none" strike="noStrike" kern="1200" cap="none" spc="-150" normalizeH="0" baseline="0" noProof="0" dirty="0">
                <a:ln>
                  <a:noFill/>
                </a:ln>
                <a:effectLst/>
                <a:uLnTx/>
                <a:uFillTx/>
                <a:latin typeface="メイリオ" panose="020B0604030504040204" pitchFamily="50" charset="-128"/>
                <a:ea typeface="メイリオ" panose="020B0604030504040204" pitchFamily="50" charset="-128"/>
                <a:cs typeface="+mj-cs"/>
              </a:rPr>
              <a:t>より</a:t>
            </a:r>
          </a:p>
          <a:p>
            <a:pPr algn="ctr" eaLnBrk="1" fontAlgn="base" hangingPunct="1">
              <a:spcBef>
                <a:spcPct val="0"/>
              </a:spcBef>
              <a:spcAft>
                <a:spcPct val="0"/>
              </a:spcAft>
              <a:buFontTx/>
              <a:buNone/>
              <a:defRPr/>
            </a:pPr>
            <a:r>
              <a:rPr kumimoji="1" lang="ja-JP" altLang="en-US" sz="2800" b="1" i="0" u="none" strike="noStrike" kern="1200" cap="none" spc="-15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j-cs"/>
              </a:rPr>
              <a:t>プレゼンティーイズム</a:t>
            </a:r>
            <a:r>
              <a:rPr kumimoji="1" lang="ja-JP" altLang="en-US" sz="2800" b="1" i="0" u="none" strike="noStrike" kern="1200" cap="none" spc="-150" normalizeH="0" baseline="0" noProof="0" dirty="0">
                <a:ln>
                  <a:noFill/>
                </a:ln>
                <a:effectLst/>
                <a:uLnTx/>
                <a:uFillTx/>
                <a:latin typeface="メイリオ" panose="020B0604030504040204" pitchFamily="50" charset="-128"/>
                <a:ea typeface="メイリオ" panose="020B0604030504040204" pitchFamily="50" charset="-128"/>
                <a:cs typeface="+mj-cs"/>
              </a:rPr>
              <a:t>の方が大きい</a:t>
            </a:r>
          </a:p>
          <a:p>
            <a:pPr algn="ctr" eaLnBrk="1" fontAlgn="base" hangingPunct="1">
              <a:spcBef>
                <a:spcPct val="0"/>
              </a:spcBef>
              <a:spcAft>
                <a:spcPct val="0"/>
              </a:spcAft>
              <a:buFontTx/>
              <a:buNone/>
              <a:defRPr/>
            </a:pPr>
            <a:endParaRPr lang="ja-JP" altLang="en-US" b="1" dirty="0">
              <a:latin typeface="メイリオ" panose="020B0604030504040204" pitchFamily="50" charset="-128"/>
              <a:ea typeface="メイリオ" panose="020B0604030504040204" pitchFamily="50" charset="-128"/>
            </a:endParaRPr>
          </a:p>
        </p:txBody>
      </p:sp>
      <p:sp>
        <p:nvSpPr>
          <p:cNvPr id="23" name="字幕 2">
            <a:extLst>
              <a:ext uri="{FF2B5EF4-FFF2-40B4-BE49-F238E27FC236}">
                <a16:creationId xmlns:a16="http://schemas.microsoft.com/office/drawing/2014/main" id="{8B21F529-71EE-47BC-AD91-1008083503D6}"/>
              </a:ext>
            </a:extLst>
          </p:cNvPr>
          <p:cNvSpPr txBox="1">
            <a:spLocks/>
          </p:cNvSpPr>
          <p:nvPr/>
        </p:nvSpPr>
        <p:spPr>
          <a:xfrm>
            <a:off x="246154" y="7162800"/>
            <a:ext cx="6354381" cy="1683825"/>
          </a:xfrm>
          <a:prstGeom prst="rect">
            <a:avLst/>
          </a:prstGeom>
          <a:solidFill>
            <a:schemeClr val="accent3">
              <a:lumMod val="40000"/>
              <a:lumOff val="60000"/>
            </a:schemeClr>
          </a:solidFill>
          <a:ln w="66675">
            <a:noFill/>
          </a:ln>
        </p:spPr>
        <p:txBody>
          <a:bodyPr vert="horz" lIns="108000" tIns="216000" rIns="48986" bIns="24493"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defTabSz="257168">
              <a:buNone/>
              <a:defRPr/>
            </a:pPr>
            <a:r>
              <a:rPr kumimoji="1" lang="ja-JP" altLang="en-US" sz="1800" b="1" dirty="0">
                <a:latin typeface="メイリオ" panose="020B0604030504040204" pitchFamily="50" charset="-128"/>
                <a:ea typeface="メイリオ" panose="020B0604030504040204" pitchFamily="50" charset="-128"/>
              </a:rPr>
              <a:t>　ある医療生協の例</a:t>
            </a:r>
            <a:endParaRPr kumimoji="1" lang="en-US" altLang="ja-JP" sz="1800" b="1" dirty="0">
              <a:latin typeface="メイリオ" panose="020B0604030504040204" pitchFamily="50" charset="-128"/>
              <a:ea typeface="メイリオ" panose="020B0604030504040204" pitchFamily="50" charset="-128"/>
            </a:endParaRPr>
          </a:p>
          <a:p>
            <a:pPr marL="0" indent="0" defTabSz="257168">
              <a:buNone/>
              <a:defRPr/>
            </a:pPr>
            <a:r>
              <a:rPr kumimoji="1" lang="ja-JP" altLang="en-US" sz="1800" b="1" dirty="0">
                <a:solidFill>
                  <a:srgbClr val="FF0000"/>
                </a:solidFill>
                <a:latin typeface="メイリオ" panose="020B0604030504040204" pitchFamily="50" charset="-128"/>
                <a:ea typeface="メイリオ" panose="020B0604030504040204" pitchFamily="50" charset="-128"/>
              </a:rPr>
              <a:t>　</a:t>
            </a:r>
            <a:r>
              <a:rPr kumimoji="1" lang="ja-JP" altLang="en-US" sz="1800" b="1" dirty="0">
                <a:solidFill>
                  <a:srgbClr val="FF0000"/>
                </a:solidFill>
                <a:effectLst>
                  <a:glow rad="50800">
                    <a:schemeClr val="bg1">
                      <a:alpha val="91000"/>
                    </a:schemeClr>
                  </a:glow>
                </a:effectLst>
                <a:latin typeface="メイリオ" panose="020B0604030504040204" pitchFamily="50" charset="-128"/>
                <a:ea typeface="メイリオ" panose="020B0604030504040204" pitchFamily="50" charset="-128"/>
              </a:rPr>
              <a:t>プレゼンティーイズム</a:t>
            </a:r>
            <a:r>
              <a:rPr kumimoji="1" lang="ja-JP" altLang="en-US" sz="1800" b="1" dirty="0">
                <a:latin typeface="メイリオ" panose="020B0604030504040204" pitchFamily="50" charset="-128"/>
                <a:ea typeface="メイリオ" panose="020B0604030504040204" pitchFamily="50" charset="-128"/>
              </a:rPr>
              <a:t>改善のため、推進する生活習慣</a:t>
            </a:r>
            <a:endParaRPr kumimoji="1" lang="en-US" altLang="ja-JP" sz="1800" b="1" dirty="0">
              <a:latin typeface="メイリオ" panose="020B0604030504040204" pitchFamily="50" charset="-128"/>
              <a:ea typeface="メイリオ" panose="020B0604030504040204" pitchFamily="50" charset="-128"/>
            </a:endParaRPr>
          </a:p>
          <a:p>
            <a:pPr marL="0" indent="0" defTabSz="257168">
              <a:buNone/>
              <a:defRPr/>
            </a:pPr>
            <a:r>
              <a:rPr lang="ja-JP" altLang="en-US" sz="1800" b="1" dirty="0">
                <a:latin typeface="メイリオ" panose="020B0604030504040204" pitchFamily="50" charset="-128"/>
                <a:ea typeface="メイリオ" panose="020B0604030504040204" pitchFamily="50" charset="-128"/>
              </a:rPr>
              <a:t>　</a:t>
            </a:r>
            <a:r>
              <a:rPr kumimoji="1" lang="ja-JP" altLang="en-US" sz="1800" b="1" dirty="0">
                <a:latin typeface="メイリオ" panose="020B0604030504040204" pitchFamily="50" charset="-128"/>
                <a:ea typeface="メイリオ" panose="020B0604030504040204" pitchFamily="50" charset="-128"/>
              </a:rPr>
              <a:t>の中に、「１日１回以上、汚れを落としきる歯磨き」</a:t>
            </a:r>
          </a:p>
          <a:p>
            <a:pPr marL="0" indent="0" defTabSz="257168">
              <a:buNone/>
              <a:defRPr/>
            </a:pPr>
            <a:r>
              <a:rPr lang="ja-JP" altLang="en-US" sz="1800" b="1" dirty="0">
                <a:latin typeface="メイリオ" panose="020B0604030504040204" pitchFamily="50" charset="-128"/>
                <a:ea typeface="メイリオ" panose="020B0604030504040204" pitchFamily="50" charset="-128"/>
              </a:rPr>
              <a:t>　</a:t>
            </a:r>
            <a:r>
              <a:rPr kumimoji="1" lang="ja-JP" altLang="en-US" sz="1800" b="1" dirty="0">
                <a:latin typeface="メイリオ" panose="020B0604030504040204" pitchFamily="50" charset="-128"/>
                <a:ea typeface="メイリオ" panose="020B0604030504040204" pitchFamily="50" charset="-128"/>
              </a:rPr>
              <a:t>という項目があげられています</a:t>
            </a:r>
          </a:p>
          <a:p>
            <a:pPr marL="0" indent="0">
              <a:spcBef>
                <a:spcPts val="600"/>
              </a:spcBef>
              <a:buNone/>
            </a:pPr>
            <a:endParaRPr lang="ja-JP" altLang="en-US" sz="2400" b="1" dirty="0">
              <a:solidFill>
                <a:srgbClr val="3A74A3"/>
              </a:solidFill>
              <a:latin typeface="メイリオ" panose="020B0604030504040204" pitchFamily="50" charset="-128"/>
              <a:ea typeface="メイリオ" panose="020B0604030504040204" pitchFamily="50" charset="-128"/>
            </a:endParaRPr>
          </a:p>
        </p:txBody>
      </p:sp>
      <p:sp>
        <p:nvSpPr>
          <p:cNvPr id="12" name="object 91">
            <a:extLst>
              <a:ext uri="{FF2B5EF4-FFF2-40B4-BE49-F238E27FC236}">
                <a16:creationId xmlns:a16="http://schemas.microsoft.com/office/drawing/2014/main" id="{7C73D698-D48D-4B22-B220-EB8BEDF483C5}"/>
              </a:ext>
            </a:extLst>
          </p:cNvPr>
          <p:cNvSpPr txBox="1"/>
          <p:nvPr/>
        </p:nvSpPr>
        <p:spPr>
          <a:xfrm>
            <a:off x="1709504" y="4944035"/>
            <a:ext cx="4868619" cy="148877"/>
          </a:xfrm>
          <a:prstGeom prst="rect">
            <a:avLst/>
          </a:prstGeom>
        </p:spPr>
        <p:txBody>
          <a:bodyPr vert="horz" wrap="square" lIns="0" tIns="25517" rIns="0" bIns="0" rtlCol="0">
            <a:spAutoFit/>
          </a:bodyPr>
          <a:lstStyle/>
          <a:p>
            <a:pPr marL="21264" algn="r">
              <a:spcBef>
                <a:spcPts val="201"/>
              </a:spcBef>
            </a:pPr>
            <a:r>
              <a:rPr lang="ja-JP" altLang="en-US" sz="8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800" spc="33" dirty="0">
                <a:solidFill>
                  <a:srgbClr val="231F20"/>
                </a:solidFill>
                <a:latin typeface="メイリオ" panose="020B0604030504040204" pitchFamily="50" charset="-128"/>
                <a:ea typeface="メイリオ" panose="020B0604030504040204" pitchFamily="50" charset="-128"/>
              </a:rPr>
              <a:t>「</a:t>
            </a:r>
            <a:r>
              <a:rPr lang="en-US" altLang="ja-JP" sz="800" spc="33" dirty="0">
                <a:solidFill>
                  <a:srgbClr val="231F20"/>
                </a:solidFill>
                <a:latin typeface="メイリオ" panose="020B0604030504040204" pitchFamily="50" charset="-128"/>
                <a:ea typeface="メイリオ" panose="020B0604030504040204" pitchFamily="50" charset="-128"/>
              </a:rPr>
              <a:t>8020</a:t>
            </a:r>
            <a:r>
              <a:rPr lang="ja-JP" altLang="en-US" sz="800" spc="33" dirty="0">
                <a:solidFill>
                  <a:srgbClr val="231F20"/>
                </a:solidFill>
                <a:latin typeface="メイリオ" panose="020B0604030504040204" pitchFamily="50" charset="-128"/>
                <a:ea typeface="メイリオ" panose="020B0604030504040204" pitchFamily="50" charset="-128"/>
              </a:rPr>
              <a:t>達成型社会の産業歯科保健」一部改変</a:t>
            </a:r>
            <a:endParaRPr sz="800" spc="33" dirty="0">
              <a:solidFill>
                <a:srgbClr val="231F20"/>
              </a:solidFill>
              <a:latin typeface="メイリオ" panose="020B0604030504040204" pitchFamily="50" charset="-128"/>
              <a:ea typeface="メイリオ" panose="020B0604030504040204" pitchFamily="50" charset="-128"/>
            </a:endParaRPr>
          </a:p>
        </p:txBody>
      </p:sp>
      <p:sp>
        <p:nvSpPr>
          <p:cNvPr id="16" name="object 91">
            <a:extLst>
              <a:ext uri="{FF2B5EF4-FFF2-40B4-BE49-F238E27FC236}">
                <a16:creationId xmlns:a16="http://schemas.microsoft.com/office/drawing/2014/main" id="{73E4E344-C86C-4A36-9DC3-DA9EC6B8C852}"/>
              </a:ext>
            </a:extLst>
          </p:cNvPr>
          <p:cNvSpPr txBox="1"/>
          <p:nvPr/>
        </p:nvSpPr>
        <p:spPr>
          <a:xfrm>
            <a:off x="1687092" y="8952915"/>
            <a:ext cx="4868619" cy="148877"/>
          </a:xfrm>
          <a:prstGeom prst="rect">
            <a:avLst/>
          </a:prstGeom>
        </p:spPr>
        <p:txBody>
          <a:bodyPr vert="horz" wrap="square" lIns="0" tIns="25517" rIns="0" bIns="0" rtlCol="0">
            <a:spAutoFit/>
          </a:bodyPr>
          <a:lstStyle/>
          <a:p>
            <a:pPr marL="21264" algn="r">
              <a:spcBef>
                <a:spcPts val="201"/>
              </a:spcBef>
            </a:pPr>
            <a:r>
              <a:rPr lang="ja-JP" altLang="en-US" sz="800" spc="33"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800" spc="33" dirty="0">
                <a:solidFill>
                  <a:srgbClr val="231F20"/>
                </a:solidFill>
                <a:latin typeface="メイリオ" panose="020B0604030504040204" pitchFamily="50" charset="-128"/>
                <a:ea typeface="メイリオ" panose="020B0604030504040204" pitchFamily="50" charset="-128"/>
              </a:rPr>
              <a:t>「</a:t>
            </a:r>
            <a:r>
              <a:rPr lang="en-US" altLang="ja-JP" sz="800" spc="33" dirty="0">
                <a:solidFill>
                  <a:srgbClr val="231F20"/>
                </a:solidFill>
                <a:latin typeface="メイリオ" panose="020B0604030504040204" pitchFamily="50" charset="-128"/>
                <a:ea typeface="メイリオ" panose="020B0604030504040204" pitchFamily="50" charset="-128"/>
              </a:rPr>
              <a:t>8020</a:t>
            </a:r>
            <a:r>
              <a:rPr lang="ja-JP" altLang="en-US" sz="800" spc="33" dirty="0">
                <a:solidFill>
                  <a:srgbClr val="231F20"/>
                </a:solidFill>
                <a:latin typeface="メイリオ" panose="020B0604030504040204" pitchFamily="50" charset="-128"/>
                <a:ea typeface="メイリオ" panose="020B0604030504040204" pitchFamily="50" charset="-128"/>
              </a:rPr>
              <a:t>達成型社会の産業歯科保健」一部改変</a:t>
            </a:r>
            <a:endParaRPr sz="800" spc="33" dirty="0">
              <a:solidFill>
                <a:srgbClr val="231F20"/>
              </a:solidFill>
              <a:latin typeface="メイリオ" panose="020B0604030504040204" pitchFamily="50" charset="-128"/>
              <a:ea typeface="メイリオ" panose="020B0604030504040204" pitchFamily="50" charset="-128"/>
            </a:endParaRPr>
          </a:p>
        </p:txBody>
      </p:sp>
      <p:sp>
        <p:nvSpPr>
          <p:cNvPr id="13" name="Google Shape;27;p35">
            <a:extLst>
              <a:ext uri="{FF2B5EF4-FFF2-40B4-BE49-F238E27FC236}">
                <a16:creationId xmlns:a16="http://schemas.microsoft.com/office/drawing/2014/main" id="{A4503EC4-FD1D-4971-9FB3-92A87052B16F}"/>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7</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大企業用（健保組合）</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1089783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p35">
            <a:extLst>
              <a:ext uri="{FF2B5EF4-FFF2-40B4-BE49-F238E27FC236}">
                <a16:creationId xmlns:a16="http://schemas.microsoft.com/office/drawing/2014/main" id="{5B426A93-F103-48A7-9125-758EDF6CBCDE}"/>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8</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大企業用（健保組合）</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4" name="テキスト ボックス 4">
            <a:extLst>
              <a:ext uri="{FF2B5EF4-FFF2-40B4-BE49-F238E27FC236}">
                <a16:creationId xmlns:a16="http://schemas.microsoft.com/office/drawing/2014/main" id="{C8C31369-3F1A-4155-8ED5-3EE108474BF7}"/>
              </a:ext>
            </a:extLst>
          </p:cNvPr>
          <p:cNvSpPr txBox="1">
            <a:spLocks noChangeArrowheads="1"/>
          </p:cNvSpPr>
          <p:nvPr/>
        </p:nvSpPr>
        <p:spPr bwMode="auto">
          <a:xfrm>
            <a:off x="0" y="194228"/>
            <a:ext cx="685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3600" b="1" dirty="0">
                <a:solidFill>
                  <a:srgbClr val="00B050"/>
                </a:solidFill>
                <a:latin typeface="メイリオ" panose="020B0604030504040204" pitchFamily="50" charset="-128"/>
                <a:ea typeface="メイリオ" panose="020B0604030504040204" pitchFamily="50" charset="-128"/>
              </a:rPr>
              <a:t>誰もが活躍できる社会を</a:t>
            </a:r>
            <a:endParaRPr lang="en-US" altLang="ja-JP" sz="3600" b="1" dirty="0">
              <a:solidFill>
                <a:srgbClr val="00B050"/>
              </a:solidFill>
              <a:latin typeface="メイリオ" panose="020B0604030504040204" pitchFamily="50" charset="-128"/>
              <a:ea typeface="メイリオ" panose="020B0604030504040204" pitchFamily="50" charset="-128"/>
            </a:endParaRPr>
          </a:p>
          <a:p>
            <a:pPr algn="ctr" eaLnBrk="1" fontAlgn="base" hangingPunct="1">
              <a:spcBef>
                <a:spcPct val="0"/>
              </a:spcBef>
              <a:spcAft>
                <a:spcPct val="0"/>
              </a:spcAft>
              <a:buFontTx/>
              <a:buNone/>
              <a:defRPr/>
            </a:pPr>
            <a:r>
              <a:rPr lang="ja-JP" altLang="en-US" sz="3600" b="1" dirty="0">
                <a:solidFill>
                  <a:srgbClr val="00B050"/>
                </a:solidFill>
                <a:latin typeface="メイリオ" panose="020B0604030504040204" pitchFamily="50" charset="-128"/>
                <a:ea typeface="メイリオ" panose="020B0604030504040204" pitchFamily="50" charset="-128"/>
              </a:rPr>
              <a:t>実現していくために</a:t>
            </a:r>
          </a:p>
        </p:txBody>
      </p:sp>
      <p:sp>
        <p:nvSpPr>
          <p:cNvPr id="5" name="正方形/長方形 4">
            <a:extLst>
              <a:ext uri="{FF2B5EF4-FFF2-40B4-BE49-F238E27FC236}">
                <a16:creationId xmlns:a16="http://schemas.microsoft.com/office/drawing/2014/main" id="{E193505B-91A8-40E9-9FB9-A19851E93E3D}"/>
              </a:ext>
            </a:extLst>
          </p:cNvPr>
          <p:cNvSpPr/>
          <p:nvPr/>
        </p:nvSpPr>
        <p:spPr>
          <a:xfrm>
            <a:off x="49618" y="1302848"/>
            <a:ext cx="6726511" cy="523220"/>
          </a:xfrm>
          <a:prstGeom prst="rect">
            <a:avLst/>
          </a:prstGeom>
          <a:noFill/>
          <a:ln w="12700">
            <a:noFill/>
          </a:ln>
        </p:spPr>
        <p:txBody>
          <a:bodyPr wrap="square" lIns="91440" tIns="45720" rIns="91440" bIns="45720">
            <a:spAutoFit/>
          </a:bodyPr>
          <a:lstStyle/>
          <a:p>
            <a:pPr algn="ctr"/>
            <a:r>
              <a:rPr lang="ja-JP" altLang="en-US" sz="2800" b="1" cap="none" spc="0" dirty="0">
                <a:ln w="0"/>
                <a:latin typeface="メイリオ" panose="020B0604030504040204" pitchFamily="50" charset="-128"/>
                <a:ea typeface="メイリオ" panose="020B0604030504040204" pitchFamily="50" charset="-128"/>
              </a:rPr>
              <a:t>日本健康会議</a:t>
            </a:r>
          </a:p>
        </p:txBody>
      </p:sp>
      <p:sp>
        <p:nvSpPr>
          <p:cNvPr id="6" name="テキスト ボックス 5">
            <a:extLst>
              <a:ext uri="{FF2B5EF4-FFF2-40B4-BE49-F238E27FC236}">
                <a16:creationId xmlns:a16="http://schemas.microsoft.com/office/drawing/2014/main" id="{9D8CE082-27CC-4D86-AA5D-3671B26998E5}"/>
              </a:ext>
            </a:extLst>
          </p:cNvPr>
          <p:cNvSpPr txBox="1">
            <a:spLocks noChangeArrowheads="1"/>
          </p:cNvSpPr>
          <p:nvPr/>
        </p:nvSpPr>
        <p:spPr bwMode="auto">
          <a:xfrm>
            <a:off x="-185856" y="1748814"/>
            <a:ext cx="7229708"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lnSpc>
                <a:spcPct val="120000"/>
              </a:lnSpc>
              <a:spcBef>
                <a:spcPct val="0"/>
              </a:spcBef>
              <a:spcAft>
                <a:spcPct val="0"/>
              </a:spcAft>
              <a:buFontTx/>
              <a:buNone/>
              <a:tabLst>
                <a:tab pos="0" algn="l"/>
              </a:tabLst>
              <a:defRPr/>
            </a:pPr>
            <a:r>
              <a:rPr lang="ja-JP" altLang="en-US" sz="2400" b="1" dirty="0">
                <a:ln w="0"/>
                <a:solidFill>
                  <a:srgbClr val="00B0F0"/>
                </a:solidFill>
                <a:latin typeface="メイリオ" panose="020B0604030504040204" pitchFamily="50" charset="-128"/>
                <a:ea typeface="メイリオ" panose="020B0604030504040204" pitchFamily="50" charset="-128"/>
              </a:rPr>
              <a:t>健康づくりに取り組む５つの実行宣言</a:t>
            </a:r>
            <a:r>
              <a:rPr lang="en-US" altLang="ja-JP" sz="2400" b="1" dirty="0">
                <a:ln w="0"/>
                <a:solidFill>
                  <a:srgbClr val="00B0F0"/>
                </a:solidFill>
                <a:latin typeface="メイリオ" panose="020B0604030504040204" pitchFamily="50" charset="-128"/>
                <a:ea typeface="メイリオ" panose="020B0604030504040204" pitchFamily="50" charset="-128"/>
              </a:rPr>
              <a:t>2025</a:t>
            </a:r>
            <a:endParaRPr lang="ja-JP" altLang="en-US" sz="2400" b="1" dirty="0">
              <a:ln w="0"/>
              <a:solidFill>
                <a:srgbClr val="00B0F0"/>
              </a:solidFill>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4FB59E0A-492B-44F3-ABC2-EA9062F5E0A3}"/>
              </a:ext>
            </a:extLst>
          </p:cNvPr>
          <p:cNvGrpSpPr/>
          <p:nvPr/>
        </p:nvGrpSpPr>
        <p:grpSpPr>
          <a:xfrm>
            <a:off x="24563" y="2231805"/>
            <a:ext cx="6714089" cy="1584813"/>
            <a:chOff x="402534" y="3454631"/>
            <a:chExt cx="8414051" cy="1251717"/>
          </a:xfrm>
        </p:grpSpPr>
        <p:sp>
          <p:nvSpPr>
            <p:cNvPr id="9" name="テキスト ボックス 8">
              <a:extLst>
                <a:ext uri="{FF2B5EF4-FFF2-40B4-BE49-F238E27FC236}">
                  <a16:creationId xmlns:a16="http://schemas.microsoft.com/office/drawing/2014/main" id="{129C2589-235B-40FD-905F-B6B0E236767E}"/>
                </a:ext>
              </a:extLst>
            </p:cNvPr>
            <p:cNvSpPr txBox="1"/>
            <p:nvPr/>
          </p:nvSpPr>
          <p:spPr>
            <a:xfrm>
              <a:off x="402534" y="3772657"/>
              <a:ext cx="8326287" cy="461867"/>
            </a:xfrm>
            <a:prstGeom prst="rect">
              <a:avLst/>
            </a:prstGeom>
            <a:noFill/>
            <a:ln w="19050">
              <a:solidFill>
                <a:schemeClr val="bg1"/>
              </a:solidFill>
            </a:ln>
          </p:spPr>
          <p:txBody>
            <a:bodyPr wrap="square" rtlCol="0" anchor="ctr">
              <a:spAutoFit/>
            </a:bodyPr>
            <a:lstStyle/>
            <a:p>
              <a:pPr marL="210185" marR="310515">
                <a:spcBef>
                  <a:spcPts val="280"/>
                </a:spcBef>
                <a:spcAft>
                  <a:spcPts val="0"/>
                </a:spcAft>
              </a:pPr>
              <a:r>
                <a:rPr lang="en-US" altLang="ja-JP" sz="1600" b="1" kern="0" dirty="0">
                  <a:effectLst/>
                  <a:latin typeface="メイリオ" panose="020B0604030504040204" pitchFamily="50" charset="-128"/>
                  <a:ea typeface="メイリオ" panose="020B0604030504040204" pitchFamily="50" charset="-128"/>
                  <a:cs typeface="Meiryo UI" panose="020B0604030504040204" pitchFamily="50" charset="-128"/>
                </a:rPr>
                <a:t>47</a:t>
              </a:r>
              <a:r>
                <a:rPr lang="ja-JP" altLang="ja-JP" sz="1600" b="1" kern="0" dirty="0">
                  <a:effectLst/>
                  <a:latin typeface="メイリオ" panose="020B0604030504040204" pitchFamily="50" charset="-128"/>
                  <a:ea typeface="メイリオ" panose="020B0604030504040204" pitchFamily="50" charset="-128"/>
                  <a:cs typeface="Meiryo UI" panose="020B0604030504040204" pitchFamily="50" charset="-128"/>
                </a:rPr>
                <a:t>都道府県全てにおいて、保険者協議会を通じて、加入者及び医療者と一緒に予防・健康づくりの活動に取り組む。</a:t>
              </a:r>
            </a:p>
          </p:txBody>
        </p:sp>
        <p:sp>
          <p:nvSpPr>
            <p:cNvPr id="11" name="テキスト ボックス 10">
              <a:extLst>
                <a:ext uri="{FF2B5EF4-FFF2-40B4-BE49-F238E27FC236}">
                  <a16:creationId xmlns:a16="http://schemas.microsoft.com/office/drawing/2014/main" id="{3D1CE824-6A7B-42B9-ADB5-5C1CA6BE2D40}"/>
                </a:ext>
              </a:extLst>
            </p:cNvPr>
            <p:cNvSpPr txBox="1"/>
            <p:nvPr/>
          </p:nvSpPr>
          <p:spPr>
            <a:xfrm>
              <a:off x="609082" y="4181074"/>
              <a:ext cx="8207503" cy="525274"/>
            </a:xfrm>
            <a:prstGeom prst="rect">
              <a:avLst/>
            </a:prstGeom>
            <a:noFill/>
            <a:ln w="19050">
              <a:noFill/>
            </a:ln>
          </p:spPr>
          <p:txBody>
            <a:bodyPr wrap="square" rtlCol="0" anchor="ctr">
              <a:noAutofit/>
            </a:bodyPr>
            <a:lstStyle/>
            <a:p>
              <a:pPr marL="88900">
                <a:lnSpc>
                  <a:spcPts val="2275"/>
                </a:lnSpc>
                <a:spcBef>
                  <a:spcPts val="210"/>
                </a:spcBef>
                <a:spcAft>
                  <a:spcPts val="0"/>
                </a:spcAft>
              </a:pPr>
              <a:r>
                <a:rPr lang="ja-JP" altLang="ja-JP" sz="1200" b="1" u="sng" dirty="0">
                  <a:solidFill>
                    <a:srgbClr val="00B050"/>
                  </a:solidFill>
                  <a:effectLst/>
                  <a:latin typeface="メイリオ" panose="020B0604030504040204" pitchFamily="50" charset="-128"/>
                  <a:ea typeface="メイリオ" panose="020B0604030504040204" pitchFamily="50" charset="-128"/>
                  <a:cs typeface="Meiryo UI" panose="020B0604030504040204" pitchFamily="50" charset="-128"/>
                </a:rPr>
                <a:t>具体的な取組</a:t>
              </a:r>
              <a:r>
                <a:rPr lang="ja-JP" altLang="en-US" sz="1200" b="1" u="sng" dirty="0">
                  <a:solidFill>
                    <a:srgbClr val="00B050"/>
                  </a:solidFill>
                  <a:effectLst/>
                  <a:latin typeface="メイリオ" panose="020B0604030504040204" pitchFamily="50" charset="-128"/>
                  <a:ea typeface="メイリオ" panose="020B0604030504040204" pitchFamily="50" charset="-128"/>
                  <a:cs typeface="Meiryo UI" panose="020B0604030504040204" pitchFamily="50" charset="-128"/>
                </a:rPr>
                <a:t>（抜粋）</a:t>
              </a:r>
              <a:endParaRPr lang="ja-JP" altLang="ja-JP" sz="1200" b="1" dirty="0">
                <a:solidFill>
                  <a:srgbClr val="00B050"/>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360363" marR="306705" indent="-271463">
                <a:lnSpc>
                  <a:spcPct val="110000"/>
                </a:lnSpc>
                <a:tabLst>
                  <a:tab pos="7980363" algn="r"/>
                </a:tabLst>
              </a:pPr>
              <a:r>
                <a:rPr lang="en-US" altLang="ja-JP" sz="1200" dirty="0">
                  <a:effectLst/>
                  <a:latin typeface="メイリオ" panose="020B0604030504040204" pitchFamily="50" charset="-128"/>
                  <a:ea typeface="メイリオ" panose="020B0604030504040204" pitchFamily="50" charset="-128"/>
                  <a:cs typeface="Meiryo UI" panose="020B0604030504040204" pitchFamily="50" charset="-128"/>
                </a:rPr>
                <a:t>ⅴ</a:t>
              </a:r>
              <a:r>
                <a:rPr lang="ja-JP" altLang="ja-JP" sz="1200" dirty="0">
                  <a:effectLst/>
                  <a:latin typeface="メイリオ" panose="020B0604030504040204" pitchFamily="50" charset="-128"/>
                  <a:ea typeface="メイリオ" panose="020B0604030504040204" pitchFamily="50" charset="-128"/>
                  <a:cs typeface="Meiryo UI" panose="020B0604030504040204" pitchFamily="50" charset="-128"/>
                </a:rPr>
                <a:t>）都道府県医師会・</a:t>
              </a:r>
              <a:r>
                <a:rPr lang="ja-JP" altLang="ja-JP" sz="1200" dirty="0">
                  <a:solidFill>
                    <a:srgbClr val="FF0000"/>
                  </a:solidFill>
                  <a:effectLst/>
                  <a:latin typeface="メイリオ" panose="020B0604030504040204" pitchFamily="50" charset="-128"/>
                  <a:ea typeface="メイリオ" panose="020B0604030504040204" pitchFamily="50" charset="-128"/>
                  <a:cs typeface="Meiryo UI" panose="020B0604030504040204" pitchFamily="50" charset="-128"/>
                </a:rPr>
                <a:t>歯科医師会</a:t>
              </a:r>
              <a:r>
                <a:rPr lang="ja-JP" altLang="ja-JP" sz="1200" dirty="0">
                  <a:effectLst/>
                  <a:latin typeface="メイリオ" panose="020B0604030504040204" pitchFamily="50" charset="-128"/>
                  <a:ea typeface="メイリオ" panose="020B0604030504040204" pitchFamily="50" charset="-128"/>
                  <a:cs typeface="Meiryo UI" panose="020B0604030504040204" pitchFamily="50" charset="-128"/>
                </a:rPr>
                <a:t>・薬剤師会・看護協会等とともに加入者の健康に関連した社会的課題の把握に取り組</a:t>
              </a:r>
              <a:r>
                <a:rPr lang="ja-JP" altLang="ja-JP" sz="1200" spc="-5" dirty="0">
                  <a:effectLst/>
                  <a:latin typeface="メイリオ" panose="020B0604030504040204" pitchFamily="50" charset="-128"/>
                  <a:ea typeface="メイリオ" panose="020B0604030504040204" pitchFamily="50" charset="-128"/>
                  <a:cs typeface="Meiryo UI" panose="020B0604030504040204" pitchFamily="50" charset="-128"/>
                </a:rPr>
                <a:t>んでいること。</a:t>
              </a:r>
              <a:endParaRPr lang="ja-JP" altLang="ja-JP" sz="1200" dirty="0">
                <a:effectLst/>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72EB91E5-A9AB-498C-9DBF-D9E53EEEB254}"/>
                </a:ext>
              </a:extLst>
            </p:cNvPr>
            <p:cNvSpPr/>
            <p:nvPr/>
          </p:nvSpPr>
          <p:spPr>
            <a:xfrm>
              <a:off x="647696" y="3454631"/>
              <a:ext cx="8042508" cy="285361"/>
            </a:xfrm>
            <a:prstGeom prst="rect">
              <a:avLst/>
            </a:prstGeom>
            <a:solidFill>
              <a:srgbClr val="00B050"/>
            </a:solidFill>
            <a:ln w="63500">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宣言２</a:t>
              </a:r>
            </a:p>
          </p:txBody>
        </p:sp>
      </p:grpSp>
      <p:grpSp>
        <p:nvGrpSpPr>
          <p:cNvPr id="13" name="グループ化 12">
            <a:extLst>
              <a:ext uri="{FF2B5EF4-FFF2-40B4-BE49-F238E27FC236}">
                <a16:creationId xmlns:a16="http://schemas.microsoft.com/office/drawing/2014/main" id="{E03B41CE-B9F3-4215-A4AB-CD8FC6F8CDC9}"/>
              </a:ext>
            </a:extLst>
          </p:cNvPr>
          <p:cNvGrpSpPr/>
          <p:nvPr/>
        </p:nvGrpSpPr>
        <p:grpSpPr>
          <a:xfrm>
            <a:off x="204092" y="3948203"/>
            <a:ext cx="6839760" cy="2928575"/>
            <a:chOff x="673552" y="2230678"/>
            <a:chExt cx="8438954" cy="2539404"/>
          </a:xfrm>
        </p:grpSpPr>
        <p:sp>
          <p:nvSpPr>
            <p:cNvPr id="14" name="正方形/長方形 13">
              <a:extLst>
                <a:ext uri="{FF2B5EF4-FFF2-40B4-BE49-F238E27FC236}">
                  <a16:creationId xmlns:a16="http://schemas.microsoft.com/office/drawing/2014/main" id="{C49E2D68-7BF1-4563-A10B-6B27C5DD6A21}"/>
                </a:ext>
              </a:extLst>
            </p:cNvPr>
            <p:cNvSpPr/>
            <p:nvPr/>
          </p:nvSpPr>
          <p:spPr>
            <a:xfrm>
              <a:off x="689305" y="2230678"/>
              <a:ext cx="8003200" cy="317785"/>
            </a:xfrm>
            <a:prstGeom prst="rect">
              <a:avLst/>
            </a:prstGeom>
            <a:solidFill>
              <a:srgbClr val="00B050"/>
            </a:solidFill>
            <a:ln w="63500">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宣言４</a:t>
              </a:r>
            </a:p>
          </p:txBody>
        </p:sp>
        <p:sp>
          <p:nvSpPr>
            <p:cNvPr id="15" name="テキスト ボックス 14">
              <a:extLst>
                <a:ext uri="{FF2B5EF4-FFF2-40B4-BE49-F238E27FC236}">
                  <a16:creationId xmlns:a16="http://schemas.microsoft.com/office/drawing/2014/main" id="{D943EAEB-F3D5-4C5F-8451-128D951D40F4}"/>
                </a:ext>
              </a:extLst>
            </p:cNvPr>
            <p:cNvSpPr txBox="1"/>
            <p:nvPr/>
          </p:nvSpPr>
          <p:spPr>
            <a:xfrm>
              <a:off x="739361" y="2612043"/>
              <a:ext cx="8173025" cy="720568"/>
            </a:xfrm>
            <a:prstGeom prst="rect">
              <a:avLst/>
            </a:prstGeom>
            <a:noFill/>
            <a:ln w="19050">
              <a:noFill/>
            </a:ln>
          </p:spPr>
          <p:txBody>
            <a:bodyPr wrap="square" rtlCol="0" anchor="ctr">
              <a:spAutoFit/>
            </a:bodyPr>
            <a:lstStyle/>
            <a:p>
              <a:r>
                <a:rPr lang="ja-JP" altLang="en-US" sz="1600" b="1" i="0" u="none" strike="noStrike" baseline="0" dirty="0">
                  <a:latin typeface="メイリオ" panose="020B0604030504040204" pitchFamily="50" charset="-128"/>
                  <a:ea typeface="メイリオ" panose="020B0604030504040204" pitchFamily="50" charset="-128"/>
                </a:rPr>
                <a:t>加入者や企業への予防・健康づくりや健康保険の大切さについて</a:t>
              </a:r>
              <a:endParaRPr lang="en-US" altLang="ja-JP" sz="1600" b="1" i="0" u="none" strike="noStrike" baseline="0" dirty="0">
                <a:latin typeface="メイリオ" panose="020B0604030504040204" pitchFamily="50" charset="-128"/>
                <a:ea typeface="メイリオ" panose="020B0604030504040204" pitchFamily="50" charset="-128"/>
              </a:endParaRPr>
            </a:p>
            <a:p>
              <a:r>
                <a:rPr lang="ja-JP" altLang="en-US" sz="1600" b="1" i="0" u="none" strike="noStrike" baseline="0" dirty="0">
                  <a:latin typeface="メイリオ" panose="020B0604030504040204" pitchFamily="50" charset="-128"/>
                  <a:ea typeface="メイリオ" panose="020B0604030504040204" pitchFamily="50" charset="-128"/>
                </a:rPr>
                <a:t>学ぶ場の提供、及び上手な医療のかかり方を広める活動に取り組む、保険者を</a:t>
              </a:r>
              <a:r>
                <a:rPr lang="en-US" altLang="ja-JP" sz="1600" b="1" i="0" u="none" strike="noStrike" baseline="0" dirty="0">
                  <a:latin typeface="メイリオ" panose="020B0604030504040204" pitchFamily="50" charset="-128"/>
                  <a:ea typeface="メイリオ" panose="020B0604030504040204" pitchFamily="50" charset="-128"/>
                </a:rPr>
                <a:t>2,000</a:t>
              </a:r>
              <a:r>
                <a:rPr lang="ja-JP" altLang="en-US" sz="1600" b="1" i="0" u="none" strike="noStrike" baseline="0" dirty="0">
                  <a:latin typeface="メイリオ" panose="020B0604030504040204" pitchFamily="50" charset="-128"/>
                  <a:ea typeface="メイリオ" panose="020B0604030504040204" pitchFamily="50" charset="-128"/>
                </a:rPr>
                <a:t>保険者以上とする。</a:t>
              </a:r>
              <a:endParaRPr lang="ja-JP" altLang="ja-JP" sz="1600" b="1" kern="0" dirty="0">
                <a:effectLst/>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5A21A52B-8B35-40FE-B634-ACB1DB64432F}"/>
                </a:ext>
              </a:extLst>
            </p:cNvPr>
            <p:cNvSpPr txBox="1"/>
            <p:nvPr/>
          </p:nvSpPr>
          <p:spPr>
            <a:xfrm>
              <a:off x="673552" y="2855943"/>
              <a:ext cx="8238834" cy="106751"/>
            </a:xfrm>
            <a:prstGeom prst="rect">
              <a:avLst/>
            </a:prstGeom>
            <a:noFill/>
            <a:ln w="19050">
              <a:noFill/>
            </a:ln>
          </p:spPr>
          <p:txBody>
            <a:bodyPr wrap="square" rtlCol="0" anchor="ctr">
              <a:spAutoFit/>
            </a:bodyPr>
            <a:lstStyle/>
            <a:p>
              <a:endParaRPr kumimoji="1" lang="ja-JP" altLang="en-US" sz="200" b="1" dirty="0">
                <a:solidFill>
                  <a:prstClr val="black"/>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5FB5F6D0-C6DA-4295-B538-8521CEAEE29B}"/>
                </a:ext>
              </a:extLst>
            </p:cNvPr>
            <p:cNvSpPr txBox="1"/>
            <p:nvPr/>
          </p:nvSpPr>
          <p:spPr>
            <a:xfrm>
              <a:off x="786221" y="3464768"/>
              <a:ext cx="8326285" cy="1305314"/>
            </a:xfrm>
            <a:prstGeom prst="rect">
              <a:avLst/>
            </a:prstGeom>
            <a:noFill/>
            <a:ln w="19050">
              <a:noFill/>
            </a:ln>
          </p:spPr>
          <p:txBody>
            <a:bodyPr wrap="square" rtlCol="0" anchor="ctr">
              <a:noAutofit/>
            </a:bodyPr>
            <a:lstStyle/>
            <a:p>
              <a:pPr marL="88900">
                <a:lnSpc>
                  <a:spcPts val="2275"/>
                </a:lnSpc>
                <a:spcBef>
                  <a:spcPts val="210"/>
                </a:spcBef>
                <a:spcAft>
                  <a:spcPts val="0"/>
                </a:spcAft>
              </a:pPr>
              <a:r>
                <a:rPr lang="ja-JP" altLang="ja-JP" sz="1200" b="1" u="sng" dirty="0">
                  <a:solidFill>
                    <a:srgbClr val="00B050"/>
                  </a:solidFill>
                  <a:effectLst/>
                  <a:latin typeface="メイリオ" panose="020B0604030504040204" pitchFamily="50" charset="-128"/>
                  <a:ea typeface="メイリオ" panose="020B0604030504040204" pitchFamily="50" charset="-128"/>
                  <a:cs typeface="Meiryo UI" panose="020B0604030504040204" pitchFamily="50" charset="-128"/>
                </a:rPr>
                <a:t>具体的な取組</a:t>
              </a:r>
              <a:r>
                <a:rPr lang="ja-JP" altLang="en-US" sz="1200" b="1" u="sng" dirty="0">
                  <a:solidFill>
                    <a:srgbClr val="00B050"/>
                  </a:solidFill>
                  <a:latin typeface="メイリオ" panose="020B0604030504040204" pitchFamily="50" charset="-128"/>
                  <a:ea typeface="メイリオ" panose="020B0604030504040204" pitchFamily="50" charset="-128"/>
                  <a:cs typeface="Meiryo UI" panose="020B0604030504040204" pitchFamily="50" charset="-128"/>
                </a:rPr>
                <a:t>（</a:t>
              </a:r>
              <a:r>
                <a:rPr lang="en-US" altLang="ja-JP" sz="1200" b="1" u="sng" dirty="0">
                  <a:solidFill>
                    <a:srgbClr val="00B050"/>
                  </a:solidFill>
                  <a:effectLst/>
                  <a:latin typeface="メイリオ" panose="020B0604030504040204" pitchFamily="50" charset="-128"/>
                  <a:ea typeface="メイリオ" panose="020B0604030504040204" pitchFamily="50" charset="-128"/>
                  <a:cs typeface="Meiryo UI" panose="020B0604030504040204" pitchFamily="50" charset="-128"/>
                </a:rPr>
                <a:t>a</a:t>
              </a:r>
              <a:r>
                <a:rPr lang="ja-JP" altLang="en-US" sz="1200" b="1" u="sng" dirty="0">
                  <a:solidFill>
                    <a:srgbClr val="00B050"/>
                  </a:solidFill>
                  <a:effectLst/>
                  <a:latin typeface="メイリオ" panose="020B0604030504040204" pitchFamily="50" charset="-128"/>
                  <a:ea typeface="メイリオ" panose="020B0604030504040204" pitchFamily="50" charset="-128"/>
                  <a:cs typeface="Meiryo UI" panose="020B0604030504040204" pitchFamily="50" charset="-128"/>
                </a:rPr>
                <a:t>）（抜粋）</a:t>
              </a:r>
              <a:endParaRPr lang="ja-JP" altLang="ja-JP" sz="1200" b="1" dirty="0">
                <a:solidFill>
                  <a:srgbClr val="00B050"/>
                </a:solidFill>
                <a:effectLst/>
                <a:latin typeface="メイリオ" panose="020B0604030504040204" pitchFamily="50" charset="-128"/>
                <a:ea typeface="メイリオ" panose="020B0604030504040204" pitchFamily="50" charset="-128"/>
                <a:cs typeface="Meiryo UI" panose="020B0604030504040204" pitchFamily="50" charset="-128"/>
              </a:endParaRPr>
            </a:p>
            <a:p>
              <a:pPr marL="266700" indent="-266700"/>
              <a:r>
                <a:rPr lang="ja-JP" altLang="en-US" sz="1200" b="0" i="0" u="none" strike="noStrike" baseline="0" dirty="0">
                  <a:latin typeface="Meiryo UI" panose="020B0604030504040204" pitchFamily="50" charset="-128"/>
                  <a:ea typeface="Meiryo UI" panose="020B0604030504040204" pitchFamily="50" charset="-128"/>
                </a:rPr>
                <a:t>　</a:t>
              </a:r>
              <a:r>
                <a:rPr lang="en-US" altLang="ja-JP" sz="1200" b="0" i="0" u="none" strike="noStrike" baseline="0" dirty="0">
                  <a:latin typeface="Meiryo UI" panose="020B0604030504040204" pitchFamily="50" charset="-128"/>
                  <a:ea typeface="Meiryo UI" panose="020B0604030504040204" pitchFamily="50" charset="-128"/>
                </a:rPr>
                <a:t>ⅲ</a:t>
              </a:r>
              <a:r>
                <a:rPr lang="ja-JP" altLang="en-US" sz="1200" b="0" i="0" u="none" strike="noStrike" baseline="0" dirty="0">
                  <a:latin typeface="Meiryo UI" panose="020B0604030504040204" pitchFamily="50" charset="-128"/>
                  <a:ea typeface="Meiryo UI" panose="020B0604030504040204" pitchFamily="50" charset="-128"/>
                </a:rPr>
                <a:t>）子供や若者の時からの健康な生活習慣づくりにも配慮した生活習慣病予防、全身の健康</a:t>
              </a:r>
              <a:endParaRPr lang="en-US" altLang="ja-JP" sz="1200" b="0" i="0" u="none" strike="noStrike" baseline="0" dirty="0">
                <a:latin typeface="Meiryo UI" panose="020B0604030504040204" pitchFamily="50" charset="-128"/>
                <a:ea typeface="Meiryo UI" panose="020B0604030504040204" pitchFamily="50" charset="-128"/>
              </a:endParaRPr>
            </a:p>
            <a:p>
              <a:pPr marL="266700" indent="-266700"/>
              <a:r>
                <a:rPr lang="ja-JP" altLang="en-US" sz="1200" b="0" i="0" u="none" strike="noStrike" baseline="0" dirty="0">
                  <a:latin typeface="Meiryo UI" panose="020B0604030504040204" pitchFamily="50" charset="-128"/>
                  <a:ea typeface="Meiryo UI" panose="020B0604030504040204" pitchFamily="50" charset="-128"/>
                </a:rPr>
                <a:t>　　　　にも密接に関連する歯科疾患、とりわけ歯周病予防について学ぶ機会を提供すること。</a:t>
              </a:r>
            </a:p>
            <a:p>
              <a:r>
                <a:rPr lang="ja-JP" altLang="en-US" sz="1200" b="1" i="0" u="sng" strike="noStrike" baseline="0" dirty="0">
                  <a:solidFill>
                    <a:srgbClr val="00B050"/>
                  </a:solidFill>
                  <a:latin typeface="Meiryo UI" panose="020B0604030504040204" pitchFamily="50" charset="-128"/>
                  <a:ea typeface="Meiryo UI" panose="020B0604030504040204" pitchFamily="50" charset="-128"/>
                </a:rPr>
                <a:t>　具体的な取組（ｂ）</a:t>
              </a:r>
              <a:r>
                <a:rPr lang="ja-JP" altLang="en-US" sz="1200" b="1" u="sng" dirty="0">
                  <a:solidFill>
                    <a:srgbClr val="00B050"/>
                  </a:solidFill>
                  <a:effectLst/>
                  <a:latin typeface="メイリオ" panose="020B0604030504040204" pitchFamily="50" charset="-128"/>
                  <a:ea typeface="メイリオ" panose="020B0604030504040204" pitchFamily="50" charset="-128"/>
                  <a:cs typeface="Meiryo UI" panose="020B0604030504040204" pitchFamily="50" charset="-128"/>
                </a:rPr>
                <a:t>（抜粋）</a:t>
              </a:r>
              <a:endParaRPr lang="ja-JP" altLang="en-US" sz="1200" b="1" i="0" u="sng" strike="noStrike" baseline="0" dirty="0">
                <a:solidFill>
                  <a:srgbClr val="00B050"/>
                </a:solidFill>
                <a:latin typeface="Meiryo UI" panose="020B0604030504040204" pitchFamily="50" charset="-128"/>
                <a:ea typeface="Meiryo UI" panose="020B0604030504040204" pitchFamily="50" charset="-128"/>
              </a:endParaRPr>
            </a:p>
            <a:p>
              <a:r>
                <a:rPr lang="ja-JP" altLang="en-US" sz="1200" b="0" i="0" u="none" strike="noStrike" baseline="0" dirty="0">
                  <a:latin typeface="Meiryo UI" panose="020B0604030504040204" pitchFamily="50" charset="-128"/>
                  <a:ea typeface="Meiryo UI" panose="020B0604030504040204" pitchFamily="50" charset="-128"/>
                </a:rPr>
                <a:t>　</a:t>
              </a:r>
              <a:r>
                <a:rPr lang="en-US" altLang="ja-JP" sz="1200" b="0" i="0" u="none" strike="noStrike" baseline="0" dirty="0">
                  <a:latin typeface="Meiryo UI" panose="020B0604030504040204" pitchFamily="50" charset="-128"/>
                  <a:ea typeface="Meiryo UI" panose="020B0604030504040204" pitchFamily="50" charset="-128"/>
                </a:rPr>
                <a:t>ⅳ</a:t>
              </a:r>
              <a:r>
                <a:rPr lang="ja-JP" altLang="en-US" sz="1200" b="0" i="0" u="none" strike="noStrike" baseline="0" dirty="0">
                  <a:latin typeface="Meiryo UI" panose="020B0604030504040204" pitchFamily="50" charset="-128"/>
                  <a:ea typeface="Meiryo UI" panose="020B0604030504040204" pitchFamily="50" charset="-128"/>
                </a:rPr>
                <a:t>）歯や口腔の健康は全身の健康に寄与することから、かかりつけ歯科医へ定期的に歯科受診</a:t>
              </a:r>
              <a:endParaRPr lang="en-US" altLang="ja-JP" sz="1200" b="0" i="0" u="none" strike="noStrike" baseline="0" dirty="0">
                <a:latin typeface="Meiryo UI" panose="020B0604030504040204" pitchFamily="50" charset="-128"/>
                <a:ea typeface="Meiryo UI" panose="020B0604030504040204" pitchFamily="50" charset="-128"/>
              </a:endParaRPr>
            </a:p>
            <a:p>
              <a:r>
                <a:rPr lang="ja-JP" altLang="en-US" sz="1200" b="0" i="0" u="none" strike="noStrike" baseline="0" dirty="0">
                  <a:latin typeface="Meiryo UI" panose="020B0604030504040204" pitchFamily="50" charset="-128"/>
                  <a:ea typeface="Meiryo UI" panose="020B0604030504040204" pitchFamily="50" charset="-128"/>
                </a:rPr>
                <a:t>　　　　できる環境を整えること。</a:t>
              </a:r>
              <a:endParaRPr lang="en-US" altLang="ja-JP" sz="1200" b="0" i="0" u="none" strike="noStrike" baseline="0" dirty="0">
                <a:latin typeface="Meiryo UI" panose="020B0604030504040204" pitchFamily="50" charset="-128"/>
                <a:ea typeface="Meiryo UI" panose="020B0604030504040204" pitchFamily="50" charset="-128"/>
              </a:endParaRPr>
            </a:p>
            <a:p>
              <a:endParaRPr lang="en-US" altLang="ja-JP" sz="6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i="0" strike="noStrike" baseline="0" dirty="0">
                  <a:latin typeface="メイリオ" panose="020B0604030504040204" pitchFamily="50" charset="-128"/>
                  <a:ea typeface="メイリオ" panose="020B0604030504040204" pitchFamily="50" charset="-128"/>
                </a:rPr>
                <a:t>具体的な取組（ｂ）については、地域の医師会・</a:t>
              </a:r>
              <a:r>
                <a:rPr lang="ja-JP" altLang="en-US" sz="1200" i="0" strike="noStrike" baseline="0" dirty="0">
                  <a:solidFill>
                    <a:srgbClr val="FF0000"/>
                  </a:solidFill>
                  <a:latin typeface="メイリオ" panose="020B0604030504040204" pitchFamily="50" charset="-128"/>
                  <a:ea typeface="メイリオ" panose="020B0604030504040204" pitchFamily="50" charset="-128"/>
                </a:rPr>
                <a:t>歯科医師会</a:t>
              </a:r>
              <a:r>
                <a:rPr lang="ja-JP" altLang="en-US" sz="1200" i="0" strike="noStrike" baseline="0" dirty="0">
                  <a:latin typeface="メイリオ" panose="020B0604030504040204" pitchFamily="50" charset="-128"/>
                  <a:ea typeface="メイリオ" panose="020B0604030504040204" pitchFamily="50" charset="-128"/>
                </a:rPr>
                <a:t>・薬剤師会・看護協会等</a:t>
              </a:r>
              <a:endParaRPr lang="en-US" altLang="ja-JP" sz="1200" i="0" strike="noStrike" baseline="0" dirty="0">
                <a:latin typeface="メイリオ" panose="020B0604030504040204" pitchFamily="50" charset="-128"/>
                <a:ea typeface="メイリオ" panose="020B0604030504040204" pitchFamily="50" charset="-128"/>
              </a:endParaRPr>
            </a:p>
            <a:p>
              <a:r>
                <a:rPr lang="ja-JP" altLang="en-US" sz="1200" i="0" strike="noStrike" baseline="0" dirty="0">
                  <a:latin typeface="メイリオ" panose="020B0604030504040204" pitchFamily="50" charset="-128"/>
                  <a:ea typeface="メイリオ" panose="020B0604030504040204" pitchFamily="50" charset="-128"/>
                </a:rPr>
                <a:t>　　と連携して取り組むこと。健康保険組合、共済組合及び国民健康保険組合においては、</a:t>
              </a:r>
              <a:endParaRPr lang="en-US" altLang="ja-JP" sz="1200" i="0" strike="noStrike" baseline="0" dirty="0">
                <a:latin typeface="メイリオ" panose="020B0604030504040204" pitchFamily="50" charset="-128"/>
                <a:ea typeface="メイリオ" panose="020B0604030504040204" pitchFamily="50" charset="-128"/>
              </a:endParaRPr>
            </a:p>
            <a:p>
              <a:r>
                <a:rPr lang="ja-JP" altLang="en-US" sz="1200" i="0" strike="noStrike" baseline="0" dirty="0">
                  <a:latin typeface="メイリオ" panose="020B0604030504040204" pitchFamily="50" charset="-128"/>
                  <a:ea typeface="メイリオ" panose="020B0604030504040204" pitchFamily="50" charset="-128"/>
                </a:rPr>
                <a:t>　　専門職との連携でも要件を満たすものとする。</a:t>
              </a:r>
              <a:endParaRPr kumimoji="1" lang="ja-JP" altLang="en-US" sz="1200" dirty="0">
                <a:latin typeface="メイリオ" panose="020B0604030504040204" pitchFamily="50" charset="-128"/>
                <a:ea typeface="メイリオ" panose="020B0604030504040204" pitchFamily="50" charset="-128"/>
              </a:endParaRPr>
            </a:p>
            <a:p>
              <a:endParaRPr lang="en-US" altLang="ja-JP" sz="800" spc="-5" dirty="0">
                <a:effectLst/>
                <a:ea typeface="Meiryo UI" panose="020B0604030504040204" pitchFamily="50" charset="-128"/>
                <a:cs typeface="Meiryo UI" panose="020B0604030504040204" pitchFamily="50" charset="-128"/>
              </a:endParaRPr>
            </a:p>
          </p:txBody>
        </p:sp>
      </p:grpSp>
      <p:grpSp>
        <p:nvGrpSpPr>
          <p:cNvPr id="20" name="グループ化 19">
            <a:extLst>
              <a:ext uri="{FF2B5EF4-FFF2-40B4-BE49-F238E27FC236}">
                <a16:creationId xmlns:a16="http://schemas.microsoft.com/office/drawing/2014/main" id="{C70435EB-6E2C-4A84-88CC-80298D45EF0E}"/>
              </a:ext>
            </a:extLst>
          </p:cNvPr>
          <p:cNvGrpSpPr/>
          <p:nvPr/>
        </p:nvGrpSpPr>
        <p:grpSpPr>
          <a:xfrm>
            <a:off x="124692" y="7099886"/>
            <a:ext cx="6842481" cy="2431079"/>
            <a:chOff x="562624" y="2358247"/>
            <a:chExt cx="8638625" cy="2344758"/>
          </a:xfrm>
        </p:grpSpPr>
        <p:sp>
          <p:nvSpPr>
            <p:cNvPr id="21" name="正方形/長方形 20">
              <a:extLst>
                <a:ext uri="{FF2B5EF4-FFF2-40B4-BE49-F238E27FC236}">
                  <a16:creationId xmlns:a16="http://schemas.microsoft.com/office/drawing/2014/main" id="{E7589247-FB29-4284-9BB7-A96EFC32C745}"/>
                </a:ext>
              </a:extLst>
            </p:cNvPr>
            <p:cNvSpPr/>
            <p:nvPr/>
          </p:nvSpPr>
          <p:spPr>
            <a:xfrm>
              <a:off x="678986" y="2358247"/>
              <a:ext cx="8093563" cy="343273"/>
            </a:xfrm>
            <a:prstGeom prst="rect">
              <a:avLst/>
            </a:prstGeom>
            <a:solidFill>
              <a:srgbClr val="00B050"/>
            </a:solidFill>
            <a:ln w="63500">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宣言５</a:t>
              </a:r>
            </a:p>
          </p:txBody>
        </p:sp>
        <p:sp>
          <p:nvSpPr>
            <p:cNvPr id="22" name="テキスト ボックス 21">
              <a:extLst>
                <a:ext uri="{FF2B5EF4-FFF2-40B4-BE49-F238E27FC236}">
                  <a16:creationId xmlns:a16="http://schemas.microsoft.com/office/drawing/2014/main" id="{2ACCD27F-C23C-49C4-B5BD-82FBC449EC42}"/>
                </a:ext>
              </a:extLst>
            </p:cNvPr>
            <p:cNvSpPr txBox="1"/>
            <p:nvPr/>
          </p:nvSpPr>
          <p:spPr>
            <a:xfrm>
              <a:off x="562624" y="2806666"/>
              <a:ext cx="8326287" cy="801491"/>
            </a:xfrm>
            <a:prstGeom prst="rect">
              <a:avLst/>
            </a:prstGeom>
            <a:noFill/>
            <a:ln w="19050">
              <a:noFill/>
            </a:ln>
          </p:spPr>
          <p:txBody>
            <a:bodyPr wrap="square" rtlCol="0" anchor="ctr">
              <a:spAutoFit/>
            </a:bodyPr>
            <a:lstStyle/>
            <a:p>
              <a:pPr marL="180975" marR="102235">
                <a:spcBef>
                  <a:spcPts val="220"/>
                </a:spcBef>
                <a:spcAft>
                  <a:spcPts val="0"/>
                </a:spcAft>
              </a:pPr>
              <a:r>
                <a:rPr lang="ja-JP" altLang="ja-JP" sz="1600" b="1" kern="0" spc="-5" dirty="0">
                  <a:effectLst/>
                  <a:latin typeface="メイリオ" panose="020B0604030504040204" pitchFamily="50" charset="-128"/>
                  <a:ea typeface="メイリオ" panose="020B0604030504040204" pitchFamily="50" charset="-128"/>
                  <a:cs typeface="Meiryo UI" panose="020B0604030504040204" pitchFamily="50" charset="-128"/>
                </a:rPr>
                <a:t>感染症の不安と共存する社会において、デジタル技術を活用した生涯を通じた新しい予防・健康</a:t>
              </a:r>
              <a:r>
                <a:rPr lang="ja-JP" altLang="ja-JP" sz="1600" b="1" kern="0" dirty="0">
                  <a:effectLst/>
                  <a:latin typeface="メイリオ" panose="020B0604030504040204" pitchFamily="50" charset="-128"/>
                  <a:ea typeface="メイリオ" panose="020B0604030504040204" pitchFamily="50" charset="-128"/>
                  <a:cs typeface="Meiryo UI" panose="020B0604030504040204" pitchFamily="50" charset="-128"/>
                </a:rPr>
                <a:t>づくりに取り組む保険者を</a:t>
              </a:r>
              <a:r>
                <a:rPr lang="en-US" altLang="ja-JP" sz="1600" b="1" kern="0" dirty="0">
                  <a:effectLst/>
                  <a:latin typeface="メイリオ" panose="020B0604030504040204" pitchFamily="50" charset="-128"/>
                  <a:ea typeface="メイリオ" panose="020B0604030504040204" pitchFamily="50" charset="-128"/>
                  <a:cs typeface="Meiryo UI" panose="020B0604030504040204" pitchFamily="50" charset="-128"/>
                </a:rPr>
                <a:t>2,500</a:t>
              </a:r>
              <a:r>
                <a:rPr lang="ja-JP" altLang="ja-JP" sz="1600" b="1" kern="0" dirty="0">
                  <a:effectLst/>
                  <a:latin typeface="メイリオ" panose="020B0604030504040204" pitchFamily="50" charset="-128"/>
                  <a:ea typeface="メイリオ" panose="020B0604030504040204" pitchFamily="50" charset="-128"/>
                  <a:cs typeface="Meiryo UI" panose="020B0604030504040204" pitchFamily="50" charset="-128"/>
                </a:rPr>
                <a:t>保険者以上、医療機関・薬局を</a:t>
              </a:r>
              <a:r>
                <a:rPr lang="en-US" altLang="ja-JP" sz="1600" b="1" kern="0" dirty="0">
                  <a:effectLst/>
                  <a:latin typeface="メイリオ" panose="020B0604030504040204" pitchFamily="50" charset="-128"/>
                  <a:ea typeface="メイリオ" panose="020B0604030504040204" pitchFamily="50" charset="-128"/>
                  <a:cs typeface="Meiryo UI" panose="020B0604030504040204" pitchFamily="50" charset="-128"/>
                </a:rPr>
                <a:t>20</a:t>
              </a:r>
              <a:r>
                <a:rPr lang="ja-JP" altLang="ja-JP" sz="1600" b="1" kern="0" dirty="0">
                  <a:effectLst/>
                  <a:latin typeface="メイリオ" panose="020B0604030504040204" pitchFamily="50" charset="-128"/>
                  <a:ea typeface="メイリオ" panose="020B0604030504040204" pitchFamily="50" charset="-128"/>
                  <a:cs typeface="Meiryo UI" panose="020B0604030504040204" pitchFamily="50" charset="-128"/>
                </a:rPr>
                <a:t>万施設以上とする。</a:t>
              </a:r>
            </a:p>
          </p:txBody>
        </p:sp>
        <p:sp>
          <p:nvSpPr>
            <p:cNvPr id="23" name="テキスト ボックス 22">
              <a:extLst>
                <a:ext uri="{FF2B5EF4-FFF2-40B4-BE49-F238E27FC236}">
                  <a16:creationId xmlns:a16="http://schemas.microsoft.com/office/drawing/2014/main" id="{2B9F9EC3-1741-47E1-8A43-82DD46FA2125}"/>
                </a:ext>
              </a:extLst>
            </p:cNvPr>
            <p:cNvSpPr txBox="1"/>
            <p:nvPr/>
          </p:nvSpPr>
          <p:spPr>
            <a:xfrm>
              <a:off x="678986" y="3170095"/>
              <a:ext cx="8326287" cy="207794"/>
            </a:xfrm>
            <a:prstGeom prst="rect">
              <a:avLst/>
            </a:prstGeom>
            <a:noFill/>
            <a:ln w="19050">
              <a:noFill/>
            </a:ln>
          </p:spPr>
          <p:txBody>
            <a:bodyPr wrap="square" rtlCol="0" anchor="ctr">
              <a:spAutoFit/>
            </a:bodyPr>
            <a:lstStyle/>
            <a:p>
              <a:endParaRPr lang="ja-JP" altLang="en-US" sz="800" b="0" i="0" u="none" strike="noStrike" baseline="0"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1B4C6693-E75A-4590-B198-59849E9378CE}"/>
                </a:ext>
              </a:extLst>
            </p:cNvPr>
            <p:cNvSpPr txBox="1"/>
            <p:nvPr/>
          </p:nvSpPr>
          <p:spPr>
            <a:xfrm>
              <a:off x="874962" y="3505465"/>
              <a:ext cx="8326287" cy="669466"/>
            </a:xfrm>
            <a:prstGeom prst="rect">
              <a:avLst/>
            </a:prstGeom>
            <a:noFill/>
            <a:ln w="19050">
              <a:noFill/>
            </a:ln>
          </p:spPr>
          <p:txBody>
            <a:bodyPr wrap="square" rtlCol="0" anchor="ctr">
              <a:noAutofit/>
            </a:bodyPr>
            <a:lstStyle/>
            <a:p>
              <a:r>
                <a:rPr lang="ja-JP" altLang="en-US" sz="1200" b="1" i="0" u="sng" strike="noStrike" baseline="0" dirty="0">
                  <a:solidFill>
                    <a:srgbClr val="00B050"/>
                  </a:solidFill>
                  <a:latin typeface="メイリオ" panose="020B0604030504040204" pitchFamily="50" charset="-128"/>
                  <a:ea typeface="メイリオ" panose="020B0604030504040204" pitchFamily="50" charset="-128"/>
                </a:rPr>
                <a:t>具体的な取組</a:t>
              </a:r>
              <a:r>
                <a:rPr lang="ja-JP" altLang="en-US" sz="1200" b="1" u="sng" dirty="0">
                  <a:solidFill>
                    <a:srgbClr val="00B050"/>
                  </a:solidFill>
                  <a:effectLst/>
                  <a:latin typeface="メイリオ" panose="020B0604030504040204" pitchFamily="50" charset="-128"/>
                  <a:ea typeface="メイリオ" panose="020B0604030504040204" pitchFamily="50" charset="-128"/>
                  <a:cs typeface="Meiryo UI" panose="020B0604030504040204" pitchFamily="50" charset="-128"/>
                </a:rPr>
                <a:t>（抜粋）</a:t>
              </a:r>
              <a:endParaRPr lang="ja-JP" altLang="en-US" sz="1200" b="1" i="0" u="sng" strike="noStrike" baseline="0" dirty="0">
                <a:solidFill>
                  <a:srgbClr val="00B050"/>
                </a:solidFill>
                <a:latin typeface="メイリオ" panose="020B0604030504040204" pitchFamily="50" charset="-128"/>
                <a:ea typeface="メイリオ" panose="020B0604030504040204" pitchFamily="50" charset="-128"/>
              </a:endParaRPr>
            </a:p>
            <a:p>
              <a:r>
                <a:rPr lang="en-US" altLang="ja-JP" sz="1200" b="0" i="0" u="none" strike="noStrike" baseline="0" dirty="0">
                  <a:latin typeface="メイリオ" panose="020B0604030504040204" pitchFamily="50" charset="-128"/>
                  <a:ea typeface="メイリオ" panose="020B0604030504040204" pitchFamily="50" charset="-128"/>
                </a:rPr>
                <a:t>ⅳ</a:t>
              </a:r>
              <a:r>
                <a:rPr lang="ja-JP" altLang="en-US" sz="1200" b="0" i="0" u="none" strike="noStrike" baseline="0" dirty="0">
                  <a:latin typeface="メイリオ" panose="020B0604030504040204" pitchFamily="50" charset="-128"/>
                  <a:ea typeface="メイリオ" panose="020B0604030504040204" pitchFamily="50" charset="-128"/>
                </a:rPr>
                <a:t>）遠隔健康医療相談・オンライン診療の普及に取り組むこと。</a:t>
              </a:r>
            </a:p>
          </p:txBody>
        </p:sp>
        <p:sp>
          <p:nvSpPr>
            <p:cNvPr id="25" name="テキスト ボックス 24">
              <a:extLst>
                <a:ext uri="{FF2B5EF4-FFF2-40B4-BE49-F238E27FC236}">
                  <a16:creationId xmlns:a16="http://schemas.microsoft.com/office/drawing/2014/main" id="{866D0B4F-60BF-43D9-95BA-267220E89F02}"/>
                </a:ext>
              </a:extLst>
            </p:cNvPr>
            <p:cNvSpPr txBox="1"/>
            <p:nvPr/>
          </p:nvSpPr>
          <p:spPr>
            <a:xfrm>
              <a:off x="880727" y="4079623"/>
              <a:ext cx="7867413" cy="623382"/>
            </a:xfrm>
            <a:prstGeom prst="rect">
              <a:avLst/>
            </a:prstGeom>
            <a:noFill/>
            <a:ln w="19050">
              <a:noFill/>
            </a:ln>
          </p:spPr>
          <p:txBody>
            <a:bodyPr wrap="square" rtlCol="0" anchor="ctr">
              <a:spAutoFit/>
            </a:bodyPr>
            <a:lstStyle/>
            <a:p>
              <a:pPr defTabSz="195938"/>
              <a:r>
                <a:rPr lang="en-US" altLang="ja-JP" sz="1200" b="0" i="0" u="none" strike="noStrike" baseline="0" dirty="0">
                  <a:latin typeface="メイリオ" panose="020B0604030504040204" pitchFamily="50" charset="-128"/>
                  <a:ea typeface="メイリオ" panose="020B0604030504040204" pitchFamily="50" charset="-128"/>
                </a:rPr>
                <a:t>※ⅳ</a:t>
              </a:r>
              <a:r>
                <a:rPr lang="ja-JP" altLang="en-US" sz="1200" b="0" i="0" u="none" strike="noStrike" baseline="0" dirty="0">
                  <a:latin typeface="メイリオ" panose="020B0604030504040204" pitchFamily="50" charset="-128"/>
                  <a:ea typeface="メイリオ" panose="020B0604030504040204" pitchFamily="50" charset="-128"/>
                </a:rPr>
                <a:t>）については、地域の医師会・</a:t>
              </a:r>
              <a:r>
                <a:rPr lang="ja-JP" altLang="en-US" sz="1200" b="0" i="0" u="none" strike="noStrike" baseline="0" dirty="0">
                  <a:solidFill>
                    <a:srgbClr val="FF0000"/>
                  </a:solidFill>
                  <a:latin typeface="メイリオ" panose="020B0604030504040204" pitchFamily="50" charset="-128"/>
                  <a:ea typeface="メイリオ" panose="020B0604030504040204" pitchFamily="50" charset="-128"/>
                </a:rPr>
                <a:t>歯科医師会</a:t>
              </a:r>
              <a:r>
                <a:rPr lang="ja-JP" altLang="en-US" sz="1200" b="0" i="0" u="none" strike="noStrike" baseline="0" dirty="0">
                  <a:latin typeface="メイリオ" panose="020B0604030504040204" pitchFamily="50" charset="-128"/>
                  <a:ea typeface="メイリオ" panose="020B0604030504040204" pitchFamily="50" charset="-128"/>
                </a:rPr>
                <a:t>・薬剤師会・看護協会等と連携して</a:t>
              </a:r>
              <a:endParaRPr lang="en-US" altLang="ja-JP" sz="1200" b="0" i="0" u="none" strike="noStrike" baseline="0" dirty="0">
                <a:latin typeface="メイリオ" panose="020B0604030504040204" pitchFamily="50" charset="-128"/>
                <a:ea typeface="メイリオ" panose="020B0604030504040204" pitchFamily="50" charset="-128"/>
              </a:endParaRPr>
            </a:p>
            <a:p>
              <a:pPr defTabSz="195938"/>
              <a:r>
                <a:rPr lang="ja-JP" altLang="en-US" sz="1200" dirty="0">
                  <a:latin typeface="メイリオ" panose="020B0604030504040204" pitchFamily="50" charset="-128"/>
                  <a:ea typeface="メイリオ" panose="020B0604030504040204" pitchFamily="50" charset="-128"/>
                </a:rPr>
                <a:t>　　　</a:t>
              </a:r>
              <a:r>
                <a:rPr lang="ja-JP" altLang="en-US" sz="1200" b="0" i="0" u="none" strike="noStrike" baseline="0" dirty="0">
                  <a:latin typeface="メイリオ" panose="020B0604030504040204" pitchFamily="50" charset="-128"/>
                  <a:ea typeface="メイリオ" panose="020B0604030504040204" pitchFamily="50" charset="-128"/>
                </a:rPr>
                <a:t>取り組むこと。健康保険組合、共済組合及び国民健康保険組合においては、</a:t>
              </a:r>
              <a:endParaRPr lang="en-US" altLang="ja-JP" sz="1200" b="0" i="0" u="none" strike="noStrike" baseline="0" dirty="0">
                <a:latin typeface="メイリオ" panose="020B0604030504040204" pitchFamily="50" charset="-128"/>
                <a:ea typeface="メイリオ" panose="020B0604030504040204" pitchFamily="50" charset="-128"/>
              </a:endParaRPr>
            </a:p>
            <a:p>
              <a:pPr defTabSz="195938"/>
              <a:r>
                <a:rPr lang="ja-JP" altLang="en-US" sz="1200" dirty="0">
                  <a:latin typeface="メイリオ" panose="020B0604030504040204" pitchFamily="50" charset="-128"/>
                  <a:ea typeface="メイリオ" panose="020B0604030504040204" pitchFamily="50" charset="-128"/>
                </a:rPr>
                <a:t>　　　</a:t>
              </a:r>
              <a:r>
                <a:rPr lang="ja-JP" altLang="en-US" sz="1200" b="0" i="0" u="none" strike="noStrike" baseline="0" dirty="0">
                  <a:latin typeface="メイリオ" panose="020B0604030504040204" pitchFamily="50" charset="-128"/>
                  <a:ea typeface="メイリオ" panose="020B0604030504040204" pitchFamily="50" charset="-128"/>
                </a:rPr>
                <a:t> 専門職との連携でも要件を満たすものとする。</a:t>
              </a:r>
              <a:endParaRPr lang="en-US" altLang="ja-JP" sz="1200" spc="-5" dirty="0">
                <a:effectLst/>
                <a:latin typeface="メイリオ" panose="020B0604030504040204" pitchFamily="50" charset="-128"/>
                <a:ea typeface="メイリオ"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4090071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E234F2A-3BD0-4C6A-A5CA-4E26C52D8C38}"/>
              </a:ext>
            </a:extLst>
          </p:cNvPr>
          <p:cNvSpPr txBox="1">
            <a:spLocks/>
          </p:cNvSpPr>
          <p:nvPr/>
        </p:nvSpPr>
        <p:spPr>
          <a:xfrm>
            <a:off x="1494283" y="6523815"/>
            <a:ext cx="3663210" cy="173349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Font typeface="Arial" panose="020B0604020202020204" pitchFamily="34" charset="0"/>
              <a:buNone/>
            </a:pPr>
            <a:r>
              <a:rPr lang="ja-JP" altLang="en-US" b="1" dirty="0">
                <a:latin typeface="メイリオ" panose="020B0604030504040204" pitchFamily="50" charset="-128"/>
                <a:ea typeface="メイリオ" panose="020B0604030504040204" pitchFamily="50" charset="-128"/>
              </a:rPr>
              <a:t>働く世代の口腔健康管理が</a:t>
            </a:r>
            <a:endParaRPr lang="en-US" altLang="ja-JP" b="1" dirty="0">
              <a:latin typeface="メイリオ" panose="020B0604030504040204" pitchFamily="50" charset="-128"/>
              <a:ea typeface="メイリオ" panose="020B0604030504040204" pitchFamily="50" charset="-128"/>
            </a:endParaRPr>
          </a:p>
          <a:p>
            <a:pPr marL="0" indent="0" algn="ctr">
              <a:buFont typeface="Arial" panose="020B0604020202020204" pitchFamily="34" charset="0"/>
              <a:buNone/>
            </a:pPr>
            <a:r>
              <a:rPr lang="en-US" altLang="ja-JP" b="1" dirty="0">
                <a:latin typeface="メイリオ" panose="020B0604030504040204" pitchFamily="50" charset="-128"/>
                <a:ea typeface="メイリオ" panose="020B0604030504040204" pitchFamily="50" charset="-128"/>
              </a:rPr>
              <a:t>8020</a:t>
            </a:r>
            <a:r>
              <a:rPr lang="ja-JP" altLang="en-US" b="1" dirty="0">
                <a:latin typeface="メイリオ" panose="020B0604030504040204" pitchFamily="50" charset="-128"/>
                <a:ea typeface="メイリオ" panose="020B0604030504040204" pitchFamily="50" charset="-128"/>
              </a:rPr>
              <a:t>の達成に大きく寄与</a:t>
            </a:r>
            <a:endParaRPr lang="en-US" altLang="ja-JP" b="1" dirty="0">
              <a:latin typeface="メイリオ" panose="020B0604030504040204" pitchFamily="50" charset="-128"/>
              <a:ea typeface="メイリオ" panose="020B0604030504040204" pitchFamily="50" charset="-128"/>
            </a:endParaRPr>
          </a:p>
          <a:p>
            <a:pPr marL="0" indent="0" algn="ctr">
              <a:buFont typeface="Arial" panose="020B0604020202020204" pitchFamily="34" charset="0"/>
              <a:buNone/>
            </a:pPr>
            <a:r>
              <a:rPr lang="ja-JP" altLang="en-US" b="1" dirty="0">
                <a:latin typeface="メイリオ" panose="020B0604030504040204" pitchFamily="50" charset="-128"/>
                <a:ea typeface="メイリオ" panose="020B0604030504040204" pitchFamily="50" charset="-128"/>
              </a:rPr>
              <a:t>生涯を通じた口腔健康管理</a:t>
            </a:r>
          </a:p>
        </p:txBody>
      </p:sp>
      <p:pic>
        <p:nvPicPr>
          <p:cNvPr id="4" name="図 3">
            <a:extLst>
              <a:ext uri="{FF2B5EF4-FFF2-40B4-BE49-F238E27FC236}">
                <a16:creationId xmlns:a16="http://schemas.microsoft.com/office/drawing/2014/main" id="{50AF765B-F3E4-42E9-B2BE-CF147592D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395" y="7567064"/>
            <a:ext cx="3663210" cy="2449772"/>
          </a:xfrm>
          <a:prstGeom prst="rect">
            <a:avLst/>
          </a:prstGeom>
        </p:spPr>
      </p:pic>
      <p:sp>
        <p:nvSpPr>
          <p:cNvPr id="5" name="テキスト ボックス 4">
            <a:extLst>
              <a:ext uri="{FF2B5EF4-FFF2-40B4-BE49-F238E27FC236}">
                <a16:creationId xmlns:a16="http://schemas.microsoft.com/office/drawing/2014/main" id="{0714638E-693C-40E7-BF42-F939A73F6DA6}"/>
              </a:ext>
            </a:extLst>
          </p:cNvPr>
          <p:cNvSpPr txBox="1">
            <a:spLocks noChangeArrowheads="1"/>
          </p:cNvSpPr>
          <p:nvPr/>
        </p:nvSpPr>
        <p:spPr bwMode="auto">
          <a:xfrm>
            <a:off x="-109870" y="5068875"/>
            <a:ext cx="707774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kumimoji="1" lang="ja-JP" altLang="en-US" sz="48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t>忘れられている</a:t>
            </a:r>
            <a:br>
              <a:rPr kumimoji="1" lang="ja-JP" altLang="en-US" sz="48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br>
            <a:r>
              <a:rPr kumimoji="1" lang="ja-JP" altLang="en-US" sz="48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t>働く世代の口腔健康管理</a:t>
            </a:r>
            <a:endParaRPr lang="ja-JP" altLang="en-US" sz="5400"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FE1EB2E6-7E0D-4393-A6DC-ED301907CA93}"/>
              </a:ext>
            </a:extLst>
          </p:cNvPr>
          <p:cNvSpPr txBox="1">
            <a:spLocks noChangeArrowheads="1"/>
          </p:cNvSpPr>
          <p:nvPr/>
        </p:nvSpPr>
        <p:spPr bwMode="auto">
          <a:xfrm>
            <a:off x="-1355881" y="214061"/>
            <a:ext cx="9569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kumimoji="1" lang="ja-JP" altLang="en-US" sz="4800" b="1" i="0" u="none" strike="noStrike" kern="1200" cap="none" spc="-15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mj-cs"/>
              </a:rPr>
              <a:t>健康なお口で健康経営</a:t>
            </a:r>
            <a:endParaRPr lang="ja-JP" altLang="en-US" sz="5400" b="1" dirty="0">
              <a:latin typeface="メイリオ" panose="020B0604030504040204" pitchFamily="50" charset="-128"/>
              <a:ea typeface="メイリオ" panose="020B0604030504040204" pitchFamily="50" charset="-128"/>
            </a:endParaRPr>
          </a:p>
        </p:txBody>
      </p:sp>
      <p:sp>
        <p:nvSpPr>
          <p:cNvPr id="7" name="矢印: 右 6">
            <a:extLst>
              <a:ext uri="{FF2B5EF4-FFF2-40B4-BE49-F238E27FC236}">
                <a16:creationId xmlns:a16="http://schemas.microsoft.com/office/drawing/2014/main" id="{89341E5E-FB9E-4316-A2FD-530DF0395A29}"/>
              </a:ext>
            </a:extLst>
          </p:cNvPr>
          <p:cNvSpPr/>
          <p:nvPr/>
        </p:nvSpPr>
        <p:spPr>
          <a:xfrm>
            <a:off x="1567457" y="1834152"/>
            <a:ext cx="2377559" cy="2734408"/>
          </a:xfrm>
          <a:prstGeom prst="rightArrow">
            <a:avLst>
              <a:gd name="adj1" fmla="val 60289"/>
              <a:gd name="adj2" fmla="val 50000"/>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B2DACB4F-C05E-43E1-9782-1AA82D086E31}"/>
              </a:ext>
            </a:extLst>
          </p:cNvPr>
          <p:cNvSpPr txBox="1"/>
          <p:nvPr/>
        </p:nvSpPr>
        <p:spPr>
          <a:xfrm>
            <a:off x="1689376" y="2580911"/>
            <a:ext cx="2798957" cy="830997"/>
          </a:xfrm>
          <a:prstGeom prst="rect">
            <a:avLst/>
          </a:prstGeom>
          <a:noFill/>
        </p:spPr>
        <p:txBody>
          <a:bodyPr wrap="square" rtlCol="0">
            <a:spAutoFit/>
          </a:bodyPr>
          <a:lstStyle/>
          <a:p>
            <a:r>
              <a:rPr kumimoji="1" lang="ja-JP" altLang="en-US" sz="2400" b="1" dirty="0">
                <a:solidFill>
                  <a:schemeClr val="bg1"/>
                </a:solidFill>
                <a:latin typeface="ＭＳ Ｐゴシック" panose="020B0600070205080204" pitchFamily="50" charset="-128"/>
                <a:ea typeface="ＭＳ Ｐゴシック" panose="020B0600070205080204" pitchFamily="50" charset="-128"/>
              </a:rPr>
              <a:t>歯科健診</a:t>
            </a:r>
            <a:endParaRPr kumimoji="1" lang="en-US" altLang="ja-JP" sz="2400" b="1" dirty="0">
              <a:solidFill>
                <a:schemeClr val="bg1"/>
              </a:solidFill>
              <a:latin typeface="ＭＳ Ｐゴシック" panose="020B0600070205080204" pitchFamily="50" charset="-128"/>
              <a:ea typeface="ＭＳ Ｐゴシック" panose="020B0600070205080204" pitchFamily="50" charset="-128"/>
            </a:endParaRPr>
          </a:p>
          <a:p>
            <a:r>
              <a:rPr kumimoji="1" lang="ja-JP" altLang="en-US" sz="2400" b="1" dirty="0">
                <a:solidFill>
                  <a:schemeClr val="bg1"/>
                </a:solidFill>
                <a:latin typeface="ＭＳ Ｐゴシック" panose="020B0600070205080204" pitchFamily="50" charset="-128"/>
                <a:ea typeface="ＭＳ Ｐゴシック" panose="020B0600070205080204" pitchFamily="50" charset="-128"/>
              </a:rPr>
              <a:t>口腔健康管理</a:t>
            </a:r>
          </a:p>
        </p:txBody>
      </p:sp>
      <p:sp>
        <p:nvSpPr>
          <p:cNvPr id="9" name="正方形/長方形 8">
            <a:extLst>
              <a:ext uri="{FF2B5EF4-FFF2-40B4-BE49-F238E27FC236}">
                <a16:creationId xmlns:a16="http://schemas.microsoft.com/office/drawing/2014/main" id="{0B275DAE-D5A1-49EB-9E28-5115FC332DCF}"/>
              </a:ext>
            </a:extLst>
          </p:cNvPr>
          <p:cNvSpPr/>
          <p:nvPr/>
        </p:nvSpPr>
        <p:spPr>
          <a:xfrm>
            <a:off x="3760383" y="4266942"/>
            <a:ext cx="2209207" cy="551011"/>
          </a:xfrm>
          <a:prstGeom prst="rect">
            <a:avLst/>
          </a:prstGeom>
          <a:noFill/>
          <a:ln>
            <a:solidFill>
              <a:srgbClr val="FEF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00B050"/>
                </a:solidFill>
                <a:latin typeface="メイリオ" panose="020B0604030504040204" pitchFamily="50" charset="-128"/>
                <a:ea typeface="メイリオ" panose="020B0604030504040204" pitchFamily="50" charset="-128"/>
              </a:rPr>
              <a:t>健康経営</a:t>
            </a:r>
          </a:p>
        </p:txBody>
      </p:sp>
      <p:pic>
        <p:nvPicPr>
          <p:cNvPr id="10" name="Picture 4">
            <a:extLst>
              <a:ext uri="{FF2B5EF4-FFF2-40B4-BE49-F238E27FC236}">
                <a16:creationId xmlns:a16="http://schemas.microsoft.com/office/drawing/2014/main" id="{7C7D6836-D2BB-433F-B1B2-B257C4F01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18" y="2299855"/>
            <a:ext cx="1881832" cy="18818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バンザイをしている会社員たちのイラスト（男性1）">
            <a:extLst>
              <a:ext uri="{FF2B5EF4-FFF2-40B4-BE49-F238E27FC236}">
                <a16:creationId xmlns:a16="http://schemas.microsoft.com/office/drawing/2014/main" id="{C6719CA8-F2A3-4AE0-A68C-6DF66E5B9D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4592" y="2058257"/>
            <a:ext cx="1266797" cy="21601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3A4A3CCB-41EC-446E-812F-B2C6403885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59" y="2044611"/>
            <a:ext cx="1268441" cy="21631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02FDE175-8AA0-410E-A6EC-880C3C3BCF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7314" y="2058258"/>
            <a:ext cx="1169981" cy="2081284"/>
          </a:xfrm>
          <a:prstGeom prst="rect">
            <a:avLst/>
          </a:prstGeom>
          <a:noFill/>
          <a:extLst>
            <a:ext uri="{909E8E84-426E-40DD-AFC4-6F175D3DCCD1}">
              <a14:hiddenFill xmlns:a14="http://schemas.microsoft.com/office/drawing/2010/main">
                <a:solidFill>
                  <a:srgbClr val="FFFFFF"/>
                </a:solidFill>
              </a14:hiddenFill>
            </a:ext>
          </a:extLst>
        </p:spPr>
      </p:pic>
      <p:sp>
        <p:nvSpPr>
          <p:cNvPr id="14" name="吹き出し: 円形 13">
            <a:extLst>
              <a:ext uri="{FF2B5EF4-FFF2-40B4-BE49-F238E27FC236}">
                <a16:creationId xmlns:a16="http://schemas.microsoft.com/office/drawing/2014/main" id="{6EB011F2-4DF9-47E1-9E65-25053200062B}"/>
              </a:ext>
            </a:extLst>
          </p:cNvPr>
          <p:cNvSpPr/>
          <p:nvPr/>
        </p:nvSpPr>
        <p:spPr>
          <a:xfrm>
            <a:off x="3246868" y="1288226"/>
            <a:ext cx="1181077" cy="619906"/>
          </a:xfrm>
          <a:prstGeom prst="wedgeEllipseCallout">
            <a:avLst>
              <a:gd name="adj1" fmla="val -2314"/>
              <a:gd name="adj2" fmla="val 62500"/>
            </a:avLst>
          </a:prstGeom>
          <a:noFill/>
          <a:ln w="63500">
            <a:solidFill>
              <a:srgbClr val="6CC173"/>
            </a:solidFill>
          </a:ln>
        </p:spPr>
        <p:style>
          <a:lnRef idx="2">
            <a:schemeClr val="accent1"/>
          </a:lnRef>
          <a:fillRef idx="1">
            <a:schemeClr val="lt1"/>
          </a:fillRef>
          <a:effectRef idx="0">
            <a:schemeClr val="accent1"/>
          </a:effectRef>
          <a:fontRef idx="minor">
            <a:schemeClr val="dk1"/>
          </a:fontRef>
        </p:style>
        <p:txBody>
          <a:bodyPr lIns="0" tIns="144000" rIns="0" rtlCol="0" anchor="ctr"/>
          <a:lstStyle/>
          <a:p>
            <a:pPr algn="ctr"/>
            <a:r>
              <a:rPr kumimoji="1" lang="ja-JP" altLang="en-US" sz="1600" b="1" dirty="0">
                <a:solidFill>
                  <a:srgbClr val="00B050"/>
                </a:solidFill>
                <a:latin typeface="メイリオ" panose="020B0604030504040204" pitchFamily="50" charset="-128"/>
                <a:ea typeface="メイリオ" panose="020B0604030504040204" pitchFamily="50" charset="-128"/>
              </a:rPr>
              <a:t>生産性アップ</a:t>
            </a:r>
          </a:p>
        </p:txBody>
      </p:sp>
      <p:sp>
        <p:nvSpPr>
          <p:cNvPr id="15" name="吹き出し: 円形 14">
            <a:extLst>
              <a:ext uri="{FF2B5EF4-FFF2-40B4-BE49-F238E27FC236}">
                <a16:creationId xmlns:a16="http://schemas.microsoft.com/office/drawing/2014/main" id="{0D38F81A-06AB-4EB7-8467-7692560BC558}"/>
              </a:ext>
            </a:extLst>
          </p:cNvPr>
          <p:cNvSpPr/>
          <p:nvPr/>
        </p:nvSpPr>
        <p:spPr>
          <a:xfrm>
            <a:off x="4491089" y="1288226"/>
            <a:ext cx="1181077" cy="619906"/>
          </a:xfrm>
          <a:prstGeom prst="wedgeEllipseCallout">
            <a:avLst>
              <a:gd name="adj1" fmla="val -2314"/>
              <a:gd name="adj2" fmla="val 62500"/>
            </a:avLst>
          </a:prstGeom>
          <a:noFill/>
          <a:ln w="63500">
            <a:solidFill>
              <a:srgbClr val="6CC173"/>
            </a:solidFill>
          </a:ln>
        </p:spPr>
        <p:style>
          <a:lnRef idx="2">
            <a:schemeClr val="accent1"/>
          </a:lnRef>
          <a:fillRef idx="1">
            <a:schemeClr val="lt1"/>
          </a:fillRef>
          <a:effectRef idx="0">
            <a:schemeClr val="accent1"/>
          </a:effectRef>
          <a:fontRef idx="minor">
            <a:schemeClr val="dk1"/>
          </a:fontRef>
        </p:style>
        <p:txBody>
          <a:bodyPr lIns="0" tIns="144000" rIns="0" rtlCol="0" anchor="ctr"/>
          <a:lstStyle/>
          <a:p>
            <a:pPr algn="ctr"/>
            <a:r>
              <a:rPr kumimoji="1" lang="ja-JP" altLang="en-US" sz="1600" b="1" spc="-150" dirty="0">
                <a:solidFill>
                  <a:srgbClr val="00B050"/>
                </a:solidFill>
                <a:latin typeface="メイリオ" panose="020B0604030504040204" pitchFamily="50" charset="-128"/>
                <a:ea typeface="メイリオ" panose="020B0604030504040204" pitchFamily="50" charset="-128"/>
              </a:rPr>
              <a:t>イメージアップ</a:t>
            </a:r>
          </a:p>
        </p:txBody>
      </p:sp>
      <p:sp>
        <p:nvSpPr>
          <p:cNvPr id="16" name="吹き出し: 円形 15">
            <a:extLst>
              <a:ext uri="{FF2B5EF4-FFF2-40B4-BE49-F238E27FC236}">
                <a16:creationId xmlns:a16="http://schemas.microsoft.com/office/drawing/2014/main" id="{014837F8-92AB-47D9-95F6-D5C323557309}"/>
              </a:ext>
            </a:extLst>
          </p:cNvPr>
          <p:cNvSpPr/>
          <p:nvPr/>
        </p:nvSpPr>
        <p:spPr>
          <a:xfrm>
            <a:off x="5692091" y="1288226"/>
            <a:ext cx="1181077" cy="619906"/>
          </a:xfrm>
          <a:prstGeom prst="wedgeEllipseCallout">
            <a:avLst>
              <a:gd name="adj1" fmla="val -2314"/>
              <a:gd name="adj2" fmla="val 62500"/>
            </a:avLst>
          </a:prstGeom>
          <a:noFill/>
          <a:ln w="63500">
            <a:solidFill>
              <a:srgbClr val="6CC173"/>
            </a:solidFill>
          </a:ln>
        </p:spPr>
        <p:style>
          <a:lnRef idx="2">
            <a:schemeClr val="accent1"/>
          </a:lnRef>
          <a:fillRef idx="1">
            <a:schemeClr val="lt1"/>
          </a:fillRef>
          <a:effectRef idx="0">
            <a:schemeClr val="accent1"/>
          </a:effectRef>
          <a:fontRef idx="minor">
            <a:schemeClr val="dk1"/>
          </a:fontRef>
        </p:style>
        <p:txBody>
          <a:bodyPr lIns="0" tIns="144000" rIns="0" rtlCol="0" anchor="ctr"/>
          <a:lstStyle/>
          <a:p>
            <a:pPr algn="ctr"/>
            <a:r>
              <a:rPr kumimoji="1" lang="ja-JP" altLang="en-US" sz="1600" b="1" dirty="0">
                <a:solidFill>
                  <a:srgbClr val="00B050"/>
                </a:solidFill>
                <a:latin typeface="メイリオ" panose="020B0604030504040204" pitchFamily="50" charset="-128"/>
                <a:ea typeface="メイリオ" panose="020B0604030504040204" pitchFamily="50" charset="-128"/>
              </a:rPr>
              <a:t>医療費</a:t>
            </a:r>
            <a:endParaRPr kumimoji="1" lang="en-US" altLang="ja-JP" sz="1600" b="1" dirty="0">
              <a:solidFill>
                <a:srgbClr val="00B050"/>
              </a:solidFill>
              <a:latin typeface="メイリオ" panose="020B0604030504040204" pitchFamily="50" charset="-128"/>
              <a:ea typeface="メイリオ" panose="020B0604030504040204" pitchFamily="50" charset="-128"/>
            </a:endParaRPr>
          </a:p>
          <a:p>
            <a:pPr algn="ctr"/>
            <a:r>
              <a:rPr kumimoji="1" lang="ja-JP" altLang="en-US" sz="1600" b="1" dirty="0">
                <a:solidFill>
                  <a:srgbClr val="00B050"/>
                </a:solidFill>
                <a:latin typeface="メイリオ" panose="020B0604030504040204" pitchFamily="50" charset="-128"/>
                <a:ea typeface="メイリオ" panose="020B0604030504040204" pitchFamily="50" charset="-128"/>
              </a:rPr>
              <a:t>削減</a:t>
            </a:r>
          </a:p>
        </p:txBody>
      </p:sp>
      <p:sp>
        <p:nvSpPr>
          <p:cNvPr id="17" name="Google Shape;27;p35">
            <a:extLst>
              <a:ext uri="{FF2B5EF4-FFF2-40B4-BE49-F238E27FC236}">
                <a16:creationId xmlns:a16="http://schemas.microsoft.com/office/drawing/2014/main" id="{0B4DF10B-3818-4CF6-A7EF-A14173B3D438}"/>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9</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大企業用（健保組合）</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3344786575"/>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TotalTime>
  <Words>1507</Words>
  <Application>Microsoft Office PowerPoint</Application>
  <PresentationFormat>A4 210 x 297 mm</PresentationFormat>
  <Paragraphs>301</Paragraphs>
  <Slides>10</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10</vt:i4>
      </vt:variant>
    </vt:vector>
  </HeadingPairs>
  <TitlesOfParts>
    <vt:vector size="20" baseType="lpstr">
      <vt:lpstr>Meiryo UI</vt:lpstr>
      <vt:lpstr>ＭＳ Ｐゴシック</vt:lpstr>
      <vt:lpstr>メイリオ</vt:lpstr>
      <vt:lpstr>游ゴシック</vt:lpstr>
      <vt:lpstr>Arial</vt:lpstr>
      <vt:lpstr>Calibri</vt:lpstr>
      <vt:lpstr>Calibri Light</vt:lpstr>
      <vt:lpstr>Mongolian Baiti</vt:lpstr>
      <vt:lpstr>Wingdings</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司人</dc:creator>
  <cp:lastModifiedBy>松岡 寛人</cp:lastModifiedBy>
  <cp:revision>22</cp:revision>
  <dcterms:created xsi:type="dcterms:W3CDTF">2022-02-20T07:04:33Z</dcterms:created>
  <dcterms:modified xsi:type="dcterms:W3CDTF">2022-06-08T07:52:31Z</dcterms:modified>
</cp:coreProperties>
</file>