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224" r:id="rId3"/>
    <p:sldId id="2219" r:id="rId4"/>
    <p:sldId id="2262" r:id="rId5"/>
    <p:sldId id="2265" r:id="rId6"/>
    <p:sldId id="2261" r:id="rId7"/>
    <p:sldId id="2257" r:id="rId8"/>
    <p:sldId id="2259" r:id="rId9"/>
    <p:sldId id="2256" r:id="rId10"/>
    <p:sldId id="2264"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53233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97660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81331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306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03537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2572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42250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36731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84594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84907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64480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15705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42C5B94-8868-4702-9EAC-C49022B854C0}"/>
              </a:ext>
            </a:extLst>
          </p:cNvPr>
          <p:cNvSpPr txBox="1">
            <a:spLocks/>
          </p:cNvSpPr>
          <p:nvPr/>
        </p:nvSpPr>
        <p:spPr>
          <a:xfrm>
            <a:off x="523007" y="49785"/>
            <a:ext cx="5839691" cy="242454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b="1" dirty="0">
                <a:solidFill>
                  <a:srgbClr val="00B050"/>
                </a:solidFill>
                <a:latin typeface="メイリオ" panose="020B0604030504040204" pitchFamily="50" charset="-128"/>
                <a:ea typeface="メイリオ" panose="020B0604030504040204" pitchFamily="50" charset="-128"/>
              </a:rPr>
              <a:t>歯科健康診断で</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solidFill>
                  <a:srgbClr val="00B050"/>
                </a:solidFill>
                <a:latin typeface="メイリオ" panose="020B0604030504040204" pitchFamily="50" charset="-128"/>
                <a:ea typeface="メイリオ" panose="020B0604030504040204" pitchFamily="50" charset="-128"/>
              </a:rPr>
              <a:t>会社も生き生き</a:t>
            </a:r>
            <a:endParaRPr lang="en-US" altLang="ja-JP" b="1" dirty="0">
              <a:solidFill>
                <a:srgbClr val="00B050"/>
              </a:solidFill>
              <a:latin typeface="メイリオ" panose="020B0604030504040204" pitchFamily="50" charset="-128"/>
              <a:ea typeface="メイリオ" panose="020B0604030504040204" pitchFamily="50" charset="-128"/>
            </a:endParaRPr>
          </a:p>
          <a:p>
            <a:br>
              <a:rPr lang="en-US" altLang="ja-JP" dirty="0">
                <a:latin typeface="メイリオ" panose="020B0604030504040204" pitchFamily="50" charset="-128"/>
                <a:ea typeface="メイリオ" panose="020B0604030504040204" pitchFamily="50" charset="-128"/>
              </a:rPr>
            </a:br>
            <a:endParaRPr lang="ja-JP" altLang="en-US" sz="3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31F0C61-DA8D-4C59-BDE7-9BE867DF1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85" y="1301839"/>
            <a:ext cx="4953000" cy="3042155"/>
          </a:xfrm>
          <a:prstGeom prst="rect">
            <a:avLst/>
          </a:prstGeom>
        </p:spPr>
      </p:pic>
      <p:sp>
        <p:nvSpPr>
          <p:cNvPr id="9" name="コンテンツ プレースホルダー 2">
            <a:extLst>
              <a:ext uri="{FF2B5EF4-FFF2-40B4-BE49-F238E27FC236}">
                <a16:creationId xmlns:a16="http://schemas.microsoft.com/office/drawing/2014/main" id="{F6C8AD52-61B4-4CCF-992D-7304E4146C7A}"/>
              </a:ext>
            </a:extLst>
          </p:cNvPr>
          <p:cNvSpPr txBox="1">
            <a:spLocks/>
          </p:cNvSpPr>
          <p:nvPr/>
        </p:nvSpPr>
        <p:spPr>
          <a:xfrm>
            <a:off x="377536" y="4565073"/>
            <a:ext cx="5708073" cy="1447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突然のお口のトラブル！</a:t>
            </a:r>
          </a:p>
          <a:p>
            <a:r>
              <a:rPr lang="ja-JP" altLang="en-US" sz="3600" dirty="0">
                <a:solidFill>
                  <a:srgbClr val="FF0000"/>
                </a:solidFill>
                <a:latin typeface="ＭＳ Ｐゴシック" panose="020B0600070205080204" pitchFamily="50" charset="-128"/>
                <a:ea typeface="ＭＳ Ｐゴシック" panose="020B0600070205080204" pitchFamily="50" charset="-128"/>
              </a:rPr>
              <a:t>がまんして仕事をする</a:t>
            </a:r>
            <a:r>
              <a:rPr lang="en-US" altLang="ja-JP" sz="3600" dirty="0">
                <a:solidFill>
                  <a:srgbClr val="FF0000"/>
                </a:solidFill>
                <a:latin typeface="ＭＳ Ｐゴシック" panose="020B0600070205080204" pitchFamily="50" charset="-128"/>
                <a:ea typeface="ＭＳ Ｐゴシック" panose="020B0600070205080204" pitchFamily="50" charset="-128"/>
              </a:rPr>
              <a:t>⁈</a:t>
            </a:r>
          </a:p>
        </p:txBody>
      </p:sp>
      <p:pic>
        <p:nvPicPr>
          <p:cNvPr id="12" name="Picture 2">
            <a:extLst>
              <a:ext uri="{FF2B5EF4-FFF2-40B4-BE49-F238E27FC236}">
                <a16:creationId xmlns:a16="http://schemas.microsoft.com/office/drawing/2014/main" id="{D5B55D81-E67B-482F-B729-E47B78657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468" y="6178912"/>
            <a:ext cx="1909725" cy="25943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女性会社員の表情イラスト「泣き顔」">
            <a:extLst>
              <a:ext uri="{FF2B5EF4-FFF2-40B4-BE49-F238E27FC236}">
                <a16:creationId xmlns:a16="http://schemas.microsoft.com/office/drawing/2014/main" id="{5CD3DCE2-A3B3-4C9F-9706-228DEB648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478" y="6345115"/>
            <a:ext cx="1832743" cy="2437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むし歯のイラスト">
            <a:extLst>
              <a:ext uri="{FF2B5EF4-FFF2-40B4-BE49-F238E27FC236}">
                <a16:creationId xmlns:a16="http://schemas.microsoft.com/office/drawing/2014/main" id="{E8D23C6F-DDF7-4CFA-B3B6-C9648F322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57" y="6066936"/>
            <a:ext cx="1346679" cy="1590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むし歯のイラスト">
            <a:extLst>
              <a:ext uri="{FF2B5EF4-FFF2-40B4-BE49-F238E27FC236}">
                <a16:creationId xmlns:a16="http://schemas.microsoft.com/office/drawing/2014/main" id="{9586AEA7-C60C-416F-9766-90C6BBD79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577" y="6012873"/>
            <a:ext cx="1346679" cy="1590566"/>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95C0B745-6102-48C3-AF84-C4914D97AA53}"/>
              </a:ext>
            </a:extLst>
          </p:cNvPr>
          <p:cNvPicPr>
            <a:picLocks noChangeAspect="1"/>
          </p:cNvPicPr>
          <p:nvPr/>
        </p:nvPicPr>
        <p:blipFill rotWithShape="1">
          <a:blip r:embed="rId6">
            <a:extLst>
              <a:ext uri="{28A0092B-C50C-407E-A947-70E740481C1C}">
                <a14:useLocalDpi xmlns:a14="http://schemas.microsoft.com/office/drawing/2010/main" val="0"/>
              </a:ext>
            </a:extLst>
          </a:blip>
          <a:srcRect l="13615" t="41922" r="67398" b="34248"/>
          <a:stretch/>
        </p:blipFill>
        <p:spPr>
          <a:xfrm rot="11850055">
            <a:off x="5256485" y="7210450"/>
            <a:ext cx="565907" cy="710222"/>
          </a:xfrm>
          <a:prstGeom prst="rect">
            <a:avLst/>
          </a:prstGeom>
        </p:spPr>
      </p:pic>
      <p:pic>
        <p:nvPicPr>
          <p:cNvPr id="17" name="図 16">
            <a:extLst>
              <a:ext uri="{FF2B5EF4-FFF2-40B4-BE49-F238E27FC236}">
                <a16:creationId xmlns:a16="http://schemas.microsoft.com/office/drawing/2014/main" id="{9D584B90-37D1-4C88-803D-2CE4585165AF}"/>
              </a:ext>
            </a:extLst>
          </p:cNvPr>
          <p:cNvPicPr>
            <a:picLocks noChangeAspect="1"/>
          </p:cNvPicPr>
          <p:nvPr/>
        </p:nvPicPr>
        <p:blipFill rotWithShape="1">
          <a:blip r:embed="rId6">
            <a:extLst>
              <a:ext uri="{28A0092B-C50C-407E-A947-70E740481C1C}">
                <a14:useLocalDpi xmlns:a14="http://schemas.microsoft.com/office/drawing/2010/main" val="0"/>
              </a:ext>
            </a:extLst>
          </a:blip>
          <a:srcRect l="13615" t="41922" r="67398" b="34248"/>
          <a:stretch/>
        </p:blipFill>
        <p:spPr>
          <a:xfrm>
            <a:off x="1042185" y="7563934"/>
            <a:ext cx="565907" cy="710222"/>
          </a:xfrm>
          <a:prstGeom prst="rect">
            <a:avLst/>
          </a:prstGeom>
        </p:spPr>
      </p:pic>
      <p:sp>
        <p:nvSpPr>
          <p:cNvPr id="18" name="テキスト ボックス 17">
            <a:extLst>
              <a:ext uri="{FF2B5EF4-FFF2-40B4-BE49-F238E27FC236}">
                <a16:creationId xmlns:a16="http://schemas.microsoft.com/office/drawing/2014/main" id="{09D424FC-2208-4D5C-8269-626A90335B26}"/>
              </a:ext>
            </a:extLst>
          </p:cNvPr>
          <p:cNvSpPr txBox="1">
            <a:spLocks noChangeArrowheads="1"/>
          </p:cNvSpPr>
          <p:nvPr/>
        </p:nvSpPr>
        <p:spPr bwMode="auto">
          <a:xfrm>
            <a:off x="377536" y="8732363"/>
            <a:ext cx="5985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b="1" spc="300" dirty="0">
                <a:latin typeface="メイリオ" panose="020B0604030504040204" pitchFamily="50" charset="-128"/>
                <a:ea typeface="メイリオ" panose="020B0604030504040204" pitchFamily="50" charset="-128"/>
              </a:rPr>
              <a:t>ストレスのない</a:t>
            </a:r>
            <a:endParaRPr lang="en-US" altLang="ja-JP" b="1" spc="300" dirty="0">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defRPr/>
            </a:pPr>
            <a:r>
              <a:rPr lang="ja-JP" altLang="en-US" b="1" spc="300" dirty="0">
                <a:latin typeface="メイリオ" panose="020B0604030504040204" pitchFamily="50" charset="-128"/>
                <a:ea typeface="メイリオ" panose="020B0604030504040204" pitchFamily="50" charset="-128"/>
              </a:rPr>
              <a:t>働きやすい職場を！</a:t>
            </a:r>
          </a:p>
        </p:txBody>
      </p:sp>
      <p:sp>
        <p:nvSpPr>
          <p:cNvPr id="19" name="Google Shape;27;p35">
            <a:extLst>
              <a:ext uri="{FF2B5EF4-FFF2-40B4-BE49-F238E27FC236}">
                <a16:creationId xmlns:a16="http://schemas.microsoft.com/office/drawing/2014/main" id="{A5535C62-105A-4E08-B9F2-DAD7E0457A96}"/>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21" name="テキスト ボックス 20">
            <a:extLst>
              <a:ext uri="{FF2B5EF4-FFF2-40B4-BE49-F238E27FC236}">
                <a16:creationId xmlns:a16="http://schemas.microsoft.com/office/drawing/2014/main" id="{42EBA9AE-1664-4B9D-82D6-EA93E23C3DEC}"/>
              </a:ext>
            </a:extLst>
          </p:cNvPr>
          <p:cNvSpPr txBox="1"/>
          <p:nvPr/>
        </p:nvSpPr>
        <p:spPr>
          <a:xfrm>
            <a:off x="0" y="4106866"/>
            <a:ext cx="6858000" cy="338554"/>
          </a:xfrm>
          <a:prstGeom prst="rect">
            <a:avLst/>
          </a:prstGeom>
          <a:solidFill>
            <a:schemeClr val="accent6">
              <a:lumMod val="40000"/>
              <a:lumOff val="60000"/>
            </a:schemeClr>
          </a:solidFill>
          <a:ln>
            <a:solidFill>
              <a:srgbClr val="00B050"/>
            </a:solidFill>
          </a:ln>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公益社団法人 日本歯科医師会</a:t>
            </a:r>
          </a:p>
        </p:txBody>
      </p:sp>
      <p:pic>
        <p:nvPicPr>
          <p:cNvPr id="22" name="図 21">
            <a:extLst>
              <a:ext uri="{FF2B5EF4-FFF2-40B4-BE49-F238E27FC236}">
                <a16:creationId xmlns:a16="http://schemas.microsoft.com/office/drawing/2014/main" id="{ADF7B97A-BD31-4904-B232-20B832D7AAF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523007" y="3427394"/>
            <a:ext cx="919112" cy="896133"/>
          </a:xfrm>
          <a:prstGeom prst="rect">
            <a:avLst/>
          </a:prstGeom>
        </p:spPr>
      </p:pic>
    </p:spTree>
    <p:extLst>
      <p:ext uri="{BB962C8B-B14F-4D97-AF65-F5344CB8AC3E}">
        <p14:creationId xmlns:p14="http://schemas.microsoft.com/office/powerpoint/2010/main" val="166155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ADDED26-D086-4218-97C0-72E583C50595}"/>
              </a:ext>
            </a:extLst>
          </p:cNvPr>
          <p:cNvSpPr txBox="1">
            <a:spLocks noChangeArrowheads="1"/>
          </p:cNvSpPr>
          <p:nvPr/>
        </p:nvSpPr>
        <p:spPr bwMode="auto">
          <a:xfrm>
            <a:off x="304800" y="304800"/>
            <a:ext cx="635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産業保健に係る都道府県の相談窓口一覧</a:t>
            </a:r>
          </a:p>
        </p:txBody>
      </p:sp>
      <p:sp>
        <p:nvSpPr>
          <p:cNvPr id="4" name="字幕 2">
            <a:extLst>
              <a:ext uri="{FF2B5EF4-FFF2-40B4-BE49-F238E27FC236}">
                <a16:creationId xmlns:a16="http://schemas.microsoft.com/office/drawing/2014/main" id="{6035A12E-EEBB-40D9-93AA-21844ED2AE87}"/>
              </a:ext>
            </a:extLst>
          </p:cNvPr>
          <p:cNvSpPr txBox="1">
            <a:spLocks/>
          </p:cNvSpPr>
          <p:nvPr/>
        </p:nvSpPr>
        <p:spPr>
          <a:xfrm>
            <a:off x="0" y="8814821"/>
            <a:ext cx="6858000" cy="402185"/>
          </a:xfrm>
          <a:prstGeom prst="rect">
            <a:avLst/>
          </a:prstGeom>
          <a:solidFill>
            <a:schemeClr val="accent1">
              <a:lumMod val="20000"/>
              <a:lumOff val="80000"/>
            </a:schemeClr>
          </a:solidFill>
          <a:ln w="66675">
            <a:noFill/>
          </a:ln>
        </p:spPr>
        <p:txBody>
          <a:bodyPr vert="horz" lIns="108000" tIns="104400" rIns="48986" bIns="97200"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spcBef>
                <a:spcPts val="600"/>
              </a:spcBef>
              <a:buNone/>
            </a:pPr>
            <a:r>
              <a:rPr lang="ja-JP" altLang="en-US" sz="1400" b="1" spc="-150" dirty="0">
                <a:latin typeface="メイリオ" panose="020B0604030504040204" pitchFamily="50" charset="-128"/>
                <a:ea typeface="メイリオ" panose="020B0604030504040204" pitchFamily="50" charset="-128"/>
              </a:rPr>
              <a:t>リーフレットに関するお問い合わせ</a:t>
            </a:r>
            <a:endParaRPr lang="ja-JP" altLang="en-US" sz="12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45D2D03-E6EE-42F4-A584-40F0DB05AC40}"/>
              </a:ext>
            </a:extLst>
          </p:cNvPr>
          <p:cNvSpPr txBox="1"/>
          <p:nvPr/>
        </p:nvSpPr>
        <p:spPr>
          <a:xfrm>
            <a:off x="304800" y="9226729"/>
            <a:ext cx="3860800"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公益社団法人 日本歯科医師会 地域保健課</a:t>
            </a:r>
          </a:p>
        </p:txBody>
      </p:sp>
      <p:sp>
        <p:nvSpPr>
          <p:cNvPr id="6" name="テキスト ボックス 5">
            <a:extLst>
              <a:ext uri="{FF2B5EF4-FFF2-40B4-BE49-F238E27FC236}">
                <a16:creationId xmlns:a16="http://schemas.microsoft.com/office/drawing/2014/main" id="{1294C35A-E405-45E1-9293-D6FDA5F9E8D4}"/>
              </a:ext>
            </a:extLst>
          </p:cNvPr>
          <p:cNvSpPr txBox="1"/>
          <p:nvPr/>
        </p:nvSpPr>
        <p:spPr>
          <a:xfrm>
            <a:off x="3797300" y="9220558"/>
            <a:ext cx="300990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E-mail : chiiki-info@jda.or.jp</a:t>
            </a:r>
            <a:endParaRPr kumimoji="1" lang="ja-JP" altLang="en-US" sz="1400" b="1" dirty="0">
              <a:latin typeface="メイリオ" panose="020B0604030504040204" pitchFamily="50" charset="-128"/>
              <a:ea typeface="メイリオ" panose="020B0604030504040204" pitchFamily="50" charset="-128"/>
            </a:endParaRPr>
          </a:p>
        </p:txBody>
      </p:sp>
      <p:sp>
        <p:nvSpPr>
          <p:cNvPr id="7" name="Google Shape;27;p35">
            <a:extLst>
              <a:ext uri="{FF2B5EF4-FFF2-40B4-BE49-F238E27FC236}">
                <a16:creationId xmlns:a16="http://schemas.microsoft.com/office/drawing/2014/main" id="{15669290-17A8-4450-ACE8-0D40770F0962}"/>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10</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graphicFrame>
        <p:nvGraphicFramePr>
          <p:cNvPr id="9" name="表 8">
            <a:extLst>
              <a:ext uri="{FF2B5EF4-FFF2-40B4-BE49-F238E27FC236}">
                <a16:creationId xmlns:a16="http://schemas.microsoft.com/office/drawing/2014/main" id="{F0E4DA7E-5CC8-4A61-9AC2-DC53E61EE72A}"/>
              </a:ext>
            </a:extLst>
          </p:cNvPr>
          <p:cNvGraphicFramePr>
            <a:graphicFrameLocks noGrp="1"/>
          </p:cNvGraphicFramePr>
          <p:nvPr/>
        </p:nvGraphicFramePr>
        <p:xfrm>
          <a:off x="3543300" y="1544471"/>
          <a:ext cx="3009900" cy="6835140"/>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086967597"/>
                    </a:ext>
                  </a:extLst>
                </a:gridCol>
                <a:gridCol w="1504950">
                  <a:extLst>
                    <a:ext uri="{9D8B030D-6E8A-4147-A177-3AD203B41FA5}">
                      <a16:colId xmlns:a16="http://schemas.microsoft.com/office/drawing/2014/main" val="2964219931"/>
                    </a:ext>
                  </a:extLst>
                </a:gridCol>
              </a:tblGrid>
              <a:tr h="297180">
                <a:tc>
                  <a:txBody>
                    <a:bodyPr/>
                    <a:lstStyle/>
                    <a:p>
                      <a:pPr algn="ctr"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滋賀県歯科医師会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077-523-2787</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986944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和歌山県歯科医師会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073-428-3411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530523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奈良県歯科医師会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0742-33-0861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055225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京都府歯科医師会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075-812-8020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843905"/>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大阪府歯科医師会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06-6772-8885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892041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兵庫県歯科医師会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078-351-4183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8123779"/>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岡山県歯科医師会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086-224-1255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4376434"/>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鳥取県歯科医師会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0857-23-2621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051733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広島県歯科医師会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082-263-8020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1544877"/>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島根県歯科医師会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0852-24-2725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10573"/>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山口県歯科医師会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083-928-8020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26543007"/>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徳島県歯科医師会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088-631-3977</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4168045"/>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香川県歯科医師会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087-851-4965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7292871"/>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愛媛県歯科医師会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089-933-4371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6912974"/>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高知県歯科医師会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088-824-7862</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688790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福岡県歯科医師会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092-771-3531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222281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佐賀県歯科医師会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0952-25-2291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2373035"/>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長崎県歯科医師会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095-848-5311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077863"/>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大分県歯科医師会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097-545-3151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467666"/>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熊本県歯科医師会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096-343-8020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387582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宮崎県歯科医師会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0985-29-0055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545555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鹿児島県歯科医師会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099-226-5291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0148843"/>
                  </a:ext>
                </a:extLst>
              </a:tr>
              <a:tr h="297180">
                <a:tc>
                  <a:txBody>
                    <a:bodyPr/>
                    <a:lstStyle/>
                    <a:p>
                      <a:pPr algn="ctr"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沖縄県歯科医師会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098-996-3561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32589790"/>
                  </a:ext>
                </a:extLst>
              </a:tr>
            </a:tbl>
          </a:graphicData>
        </a:graphic>
      </p:graphicFrame>
      <p:graphicFrame>
        <p:nvGraphicFramePr>
          <p:cNvPr id="10" name="表 9">
            <a:extLst>
              <a:ext uri="{FF2B5EF4-FFF2-40B4-BE49-F238E27FC236}">
                <a16:creationId xmlns:a16="http://schemas.microsoft.com/office/drawing/2014/main" id="{0449FBE5-372D-4DF4-A556-8FD85B65D630}"/>
              </a:ext>
            </a:extLst>
          </p:cNvPr>
          <p:cNvGraphicFramePr>
            <a:graphicFrameLocks noGrp="1"/>
          </p:cNvGraphicFramePr>
          <p:nvPr/>
        </p:nvGraphicFramePr>
        <p:xfrm>
          <a:off x="304801" y="1544470"/>
          <a:ext cx="3009900" cy="7122265"/>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086967597"/>
                    </a:ext>
                  </a:extLst>
                </a:gridCol>
                <a:gridCol w="1504950">
                  <a:extLst>
                    <a:ext uri="{9D8B030D-6E8A-4147-A177-3AD203B41FA5}">
                      <a16:colId xmlns:a16="http://schemas.microsoft.com/office/drawing/2014/main" val="2964219931"/>
                    </a:ext>
                  </a:extLst>
                </a:gridCol>
              </a:tblGrid>
              <a:tr h="298515">
                <a:tc>
                  <a:txBody>
                    <a:bodyPr/>
                    <a:lstStyle/>
                    <a:p>
                      <a:pPr algn="ctr" fontAlgn="ctr"/>
                      <a:r>
                        <a:rPr lang="zh-CN" altLang="en-US" sz="1100" b="1" i="0" u="none" strike="noStrike" dirty="0">
                          <a:solidFill>
                            <a:srgbClr val="000000"/>
                          </a:solidFill>
                          <a:effectLst/>
                          <a:latin typeface="メイリオ" panose="020B0604030504040204" pitchFamily="50" charset="-128"/>
                          <a:ea typeface="メイリオ" panose="020B0604030504040204" pitchFamily="50" charset="-128"/>
                        </a:rPr>
                        <a:t>北海道歯科医師会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011-231-0945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986944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青森県歯科医師会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017-777-4870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530523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岩手県歯科医師会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019-621-8020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0552251"/>
                  </a:ext>
                </a:extLst>
              </a:tr>
              <a:tr h="27778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秋田県歯科医師会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018-865-8020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843905"/>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宮城県歯科医師会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022-222-5960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8920410"/>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山形県歯科医師会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023-632-8020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8123779"/>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福島県歯科医師会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024-523-3266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4376434"/>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茨城県歯科医師会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029-252-2561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0517338"/>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栃木県歯科医師会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028-648-0471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1544877"/>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群馬県歯科医師会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027-252-0391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10573"/>
                  </a:ext>
                </a:extLst>
              </a:tr>
              <a:tr h="2977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千葉県歯科医師会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043-241-6473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26543007"/>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埼玉県歯科医師会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048-829-2323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4168045"/>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東京都歯科医師会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03-3262-1148</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729287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神奈川県歯科医師会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045-681-2172</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6912974"/>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山梨県歯科医師会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055-252-6481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6887908"/>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長野県歯科医師会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026-222-8020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2222810"/>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新潟県歯科医師会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025-283-3030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2373035"/>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静岡県歯科医師会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054-283-2591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077863"/>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愛知県歯科医師会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052-962-8020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467666"/>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三重県歯科医師会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059-227-6488</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3875820"/>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岐阜県歯科医師会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058-274-6116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5455558"/>
                  </a:ext>
                </a:extLst>
              </a:tr>
              <a:tr h="27795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富山県歯科医師会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076-432-4466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0148843"/>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石川県歯科医師会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076-251-1010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4496786"/>
                  </a:ext>
                </a:extLst>
              </a:tr>
              <a:tr h="298515">
                <a:tc>
                  <a:txBody>
                    <a:bodyPr/>
                    <a:lstStyle/>
                    <a:p>
                      <a:pPr algn="ctr" fontAlgn="ctr"/>
                      <a:r>
                        <a:rPr lang="zh-CN" altLang="en-US" sz="1100" b="1" i="0" u="none" strike="noStrike" dirty="0">
                          <a:solidFill>
                            <a:srgbClr val="000000"/>
                          </a:solidFill>
                          <a:effectLst/>
                          <a:latin typeface="メイリオ" panose="020B0604030504040204" pitchFamily="50" charset="-128"/>
                          <a:ea typeface="メイリオ" panose="020B0604030504040204" pitchFamily="50" charset="-128"/>
                        </a:rPr>
                        <a:t>福井県歯科医師会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0776-21-5511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2589790"/>
                  </a:ext>
                </a:extLst>
              </a:tr>
            </a:tbl>
          </a:graphicData>
        </a:graphic>
      </p:graphicFrame>
      <p:sp>
        <p:nvSpPr>
          <p:cNvPr id="11" name="object 91">
            <a:extLst>
              <a:ext uri="{FF2B5EF4-FFF2-40B4-BE49-F238E27FC236}">
                <a16:creationId xmlns:a16="http://schemas.microsoft.com/office/drawing/2014/main" id="{0DD903DC-05A5-4BEC-B7CA-E3E9F261E4FA}"/>
              </a:ext>
            </a:extLst>
          </p:cNvPr>
          <p:cNvSpPr txBox="1"/>
          <p:nvPr/>
        </p:nvSpPr>
        <p:spPr>
          <a:xfrm>
            <a:off x="1684581" y="9534911"/>
            <a:ext cx="4868619" cy="179654"/>
          </a:xfrm>
          <a:prstGeom prst="rect">
            <a:avLst/>
          </a:prstGeom>
        </p:spPr>
        <p:txBody>
          <a:bodyPr vert="horz" wrap="square" lIns="0" tIns="25517" rIns="0" bIns="0" rtlCol="0">
            <a:spAutoFit/>
          </a:bodyPr>
          <a:lstStyle/>
          <a:p>
            <a:pPr marL="21264" algn="r">
              <a:spcBef>
                <a:spcPts val="201"/>
              </a:spcBef>
            </a:pP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2022</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年</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6</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月発行</a:t>
            </a:r>
            <a:endParaRPr sz="10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262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5245D641-1083-4687-ADE1-90B4A9A2A493}"/>
              </a:ext>
            </a:extLst>
          </p:cNvPr>
          <p:cNvSpPr txBox="1">
            <a:spLocks noChangeArrowheads="1"/>
          </p:cNvSpPr>
          <p:nvPr/>
        </p:nvSpPr>
        <p:spPr bwMode="auto">
          <a:xfrm>
            <a:off x="0" y="457200"/>
            <a:ext cx="6858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2600"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アブセンティーイズム</a:t>
            </a:r>
            <a:r>
              <a:rPr kumimoji="1" lang="ja-JP" altLang="en-US" sz="26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r>
              <a:rPr kumimoji="1" lang="ja-JP" altLang="en-US" sz="2600"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プレゼンティーイズム</a:t>
            </a:r>
            <a:br>
              <a:rPr kumimoji="1" lang="en-US" altLang="ja-JP"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br>
            <a:r>
              <a:rPr kumimoji="1" lang="en-US" altLang="ja-JP"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Absenteeism</a:t>
            </a:r>
            <a:r>
              <a:rPr kumimoji="1" lang="ja-JP" altLang="en-US"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r>
              <a:rPr kumimoji="1" lang="en-US" altLang="ja-JP"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Presenteeism</a:t>
            </a:r>
          </a:p>
        </p:txBody>
      </p:sp>
      <p:sp>
        <p:nvSpPr>
          <p:cNvPr id="15" name="吹き出し: 四角形 14">
            <a:extLst>
              <a:ext uri="{FF2B5EF4-FFF2-40B4-BE49-F238E27FC236}">
                <a16:creationId xmlns:a16="http://schemas.microsoft.com/office/drawing/2014/main" id="{2E623DA9-2819-4FB4-AD1F-125A679A1A57}"/>
              </a:ext>
            </a:extLst>
          </p:cNvPr>
          <p:cNvSpPr/>
          <p:nvPr/>
        </p:nvSpPr>
        <p:spPr>
          <a:xfrm>
            <a:off x="216315" y="1607626"/>
            <a:ext cx="1231485" cy="390546"/>
          </a:xfrm>
          <a:prstGeom prst="wedgeRectCallout">
            <a:avLst>
              <a:gd name="adj1" fmla="val -21792"/>
              <a:gd name="adj2" fmla="val 74731"/>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以前は</a:t>
            </a:r>
          </a:p>
        </p:txBody>
      </p:sp>
      <p:sp>
        <p:nvSpPr>
          <p:cNvPr id="17" name="テキスト ボックス 16">
            <a:extLst>
              <a:ext uri="{FF2B5EF4-FFF2-40B4-BE49-F238E27FC236}">
                <a16:creationId xmlns:a16="http://schemas.microsoft.com/office/drawing/2014/main" id="{E850D64E-4829-47FF-A3E9-5AE1191AF4FF}"/>
              </a:ext>
            </a:extLst>
          </p:cNvPr>
          <p:cNvSpPr txBox="1"/>
          <p:nvPr/>
        </p:nvSpPr>
        <p:spPr>
          <a:xfrm>
            <a:off x="141090" y="2260238"/>
            <a:ext cx="6488310" cy="830997"/>
          </a:xfrm>
          <a:prstGeom prst="rect">
            <a:avLst/>
          </a:prstGeom>
          <a:noFill/>
        </p:spPr>
        <p:txBody>
          <a:bodyPr wrap="square" rtlCol="0">
            <a:spAutoFit/>
          </a:bodyPr>
          <a:lstStyle/>
          <a:p>
            <a:r>
              <a:rPr kumimoji="1" lang="ja-JP" altLang="en-US" sz="1600" b="1" dirty="0">
                <a:solidFill>
                  <a:srgbClr val="0070C0"/>
                </a:solidFill>
                <a:latin typeface="メイリオ" panose="020B0604030504040204" pitchFamily="50" charset="-128"/>
                <a:ea typeface="メイリオ" panose="020B0604030504040204" pitchFamily="50" charset="-128"/>
              </a:rPr>
              <a:t>◆アブセンティーイズム</a:t>
            </a:r>
            <a:endParaRPr kumimoji="1" lang="en-US" altLang="ja-JP" sz="1600" b="1" dirty="0">
              <a:solidFill>
                <a:srgbClr val="0070C0"/>
              </a:solidFill>
              <a:latin typeface="メイリオ" panose="020B0604030504040204" pitchFamily="50" charset="-128"/>
              <a:ea typeface="メイリオ" panose="020B0604030504040204" pitchFamily="50" charset="-128"/>
            </a:endParaRPr>
          </a:p>
          <a:p>
            <a:pPr marL="200913"/>
            <a:r>
              <a:rPr kumimoji="1" lang="ja-JP" altLang="en-US" sz="1600" b="1" dirty="0">
                <a:latin typeface="メイリオ" panose="020B0604030504040204" pitchFamily="50" charset="-128"/>
                <a:ea typeface="メイリオ" panose="020B0604030504040204" pitchFamily="50" charset="-128"/>
              </a:rPr>
              <a:t>個人が健康上の問題で欠勤、休職、遅刻など、業務に就けない状態</a:t>
            </a:r>
            <a:endParaRPr kumimoji="1" lang="en-US" altLang="ja-JP" sz="1600" b="1" dirty="0">
              <a:latin typeface="メイリオ" panose="020B0604030504040204" pitchFamily="50" charset="-128"/>
              <a:ea typeface="メイリオ" panose="020B0604030504040204" pitchFamily="50" charset="-128"/>
            </a:endParaRPr>
          </a:p>
          <a:p>
            <a:pPr marL="200913"/>
            <a:r>
              <a:rPr kumimoji="1" lang="ja-JP" altLang="en-US" sz="1600" b="1" dirty="0">
                <a:latin typeface="メイリオ" panose="020B0604030504040204" pitchFamily="50" charset="-128"/>
                <a:ea typeface="メイリオ" panose="020B0604030504040204" pitchFamily="50" charset="-128"/>
              </a:rPr>
              <a:t>従来は、この予防と対策が中心だった</a:t>
            </a:r>
          </a:p>
        </p:txBody>
      </p:sp>
      <p:sp>
        <p:nvSpPr>
          <p:cNvPr id="18" name="正方形/長方形 17">
            <a:extLst>
              <a:ext uri="{FF2B5EF4-FFF2-40B4-BE49-F238E27FC236}">
                <a16:creationId xmlns:a16="http://schemas.microsoft.com/office/drawing/2014/main" id="{73895996-74DE-47A5-861C-A22397453823}"/>
              </a:ext>
            </a:extLst>
          </p:cNvPr>
          <p:cNvSpPr/>
          <p:nvPr/>
        </p:nvSpPr>
        <p:spPr>
          <a:xfrm>
            <a:off x="141091" y="2131890"/>
            <a:ext cx="6488310" cy="984885"/>
          </a:xfrm>
          <a:prstGeom prst="rect">
            <a:avLst/>
          </a:prstGeom>
          <a:noFill/>
          <a:ln w="635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200" b="1" dirty="0">
              <a:latin typeface="メイリオ" panose="020B0604030504040204" pitchFamily="50" charset="-128"/>
              <a:ea typeface="メイリオ" panose="020B0604030504040204" pitchFamily="50" charset="-128"/>
            </a:endParaRPr>
          </a:p>
        </p:txBody>
      </p:sp>
      <p:sp>
        <p:nvSpPr>
          <p:cNvPr id="19" name="吹き出し: 四角形 18">
            <a:extLst>
              <a:ext uri="{FF2B5EF4-FFF2-40B4-BE49-F238E27FC236}">
                <a16:creationId xmlns:a16="http://schemas.microsoft.com/office/drawing/2014/main" id="{B81E35F4-C53D-434A-A3F5-CB235BE7B095}"/>
              </a:ext>
            </a:extLst>
          </p:cNvPr>
          <p:cNvSpPr/>
          <p:nvPr/>
        </p:nvSpPr>
        <p:spPr>
          <a:xfrm>
            <a:off x="255877" y="3346745"/>
            <a:ext cx="1191923" cy="373184"/>
          </a:xfrm>
          <a:prstGeom prst="wedgeRectCallout">
            <a:avLst>
              <a:gd name="adj1" fmla="val -21792"/>
              <a:gd name="adj2" fmla="val 74731"/>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近年は</a:t>
            </a:r>
          </a:p>
        </p:txBody>
      </p:sp>
      <p:sp>
        <p:nvSpPr>
          <p:cNvPr id="20" name="テキスト ボックス 19">
            <a:extLst>
              <a:ext uri="{FF2B5EF4-FFF2-40B4-BE49-F238E27FC236}">
                <a16:creationId xmlns:a16="http://schemas.microsoft.com/office/drawing/2014/main" id="{56E55332-ED09-4E6C-A574-377DEA70F572}"/>
              </a:ext>
            </a:extLst>
          </p:cNvPr>
          <p:cNvSpPr txBox="1"/>
          <p:nvPr/>
        </p:nvSpPr>
        <p:spPr>
          <a:xfrm>
            <a:off x="141089" y="3938826"/>
            <a:ext cx="6488309" cy="861774"/>
          </a:xfrm>
          <a:prstGeom prst="rect">
            <a:avLst/>
          </a:prstGeom>
          <a:noFill/>
        </p:spPr>
        <p:txBody>
          <a:bodyPr wrap="square" rtlCol="0">
            <a:spAutoFit/>
          </a:bodyPr>
          <a:lstStyle/>
          <a:p>
            <a:r>
              <a:rPr kumimoji="1" lang="ja-JP" altLang="en-US" sz="1600" b="1" dirty="0">
                <a:solidFill>
                  <a:srgbClr val="FF0000"/>
                </a:solidFill>
                <a:latin typeface="メイリオ" panose="020B0604030504040204" pitchFamily="50" charset="-128"/>
                <a:ea typeface="メイリオ" panose="020B0604030504040204" pitchFamily="50" charset="-128"/>
              </a:rPr>
              <a:t>◆</a:t>
            </a:r>
            <a:r>
              <a:rPr kumimoji="1" lang="ja-JP" altLang="en-US" sz="1600" b="1" u="sng" dirty="0">
                <a:solidFill>
                  <a:srgbClr val="FF0000"/>
                </a:solidFill>
                <a:latin typeface="メイリオ" panose="020B0604030504040204" pitchFamily="50" charset="-128"/>
                <a:ea typeface="メイリオ" panose="020B0604030504040204" pitchFamily="50" charset="-128"/>
              </a:rPr>
              <a:t>プレゼンティーイズム</a:t>
            </a:r>
            <a:endParaRPr kumimoji="1" lang="en-US" altLang="ja-JP" sz="1600" b="1" dirty="0">
              <a:solidFill>
                <a:srgbClr val="FF0000"/>
              </a:solidFill>
              <a:latin typeface="メイリオ" panose="020B0604030504040204" pitchFamily="50" charset="-128"/>
              <a:ea typeface="メイリオ" panose="020B0604030504040204" pitchFamily="50" charset="-128"/>
            </a:endParaRPr>
          </a:p>
          <a:p>
            <a:pPr marL="252704"/>
            <a:r>
              <a:rPr kumimoji="1" lang="ja-JP" altLang="en-US" sz="1600" b="1" spc="-150" dirty="0">
                <a:latin typeface="メイリオ" panose="020B0604030504040204" pitchFamily="50" charset="-128"/>
                <a:ea typeface="メイリオ" panose="020B0604030504040204" pitchFamily="50" charset="-128"/>
              </a:rPr>
              <a:t>出勤しているが、健康上の問題で十分な業務が出来なくなっている状態</a:t>
            </a:r>
            <a:endParaRPr kumimoji="1" lang="en-US" altLang="ja-JP" sz="1600" b="1" dirty="0">
              <a:latin typeface="メイリオ" panose="020B0604030504040204" pitchFamily="50" charset="-128"/>
              <a:ea typeface="メイリオ" panose="020B0604030504040204" pitchFamily="50" charset="-128"/>
            </a:endParaRPr>
          </a:p>
          <a:p>
            <a:pPr marL="252704"/>
            <a:r>
              <a:rPr kumimoji="1" lang="ja-JP" altLang="en-US" sz="1600" b="1" dirty="0">
                <a:latin typeface="メイリオ" panose="020B0604030504040204" pitchFamily="50" charset="-128"/>
                <a:ea typeface="メイリオ" panose="020B0604030504040204" pitchFamily="50" charset="-128"/>
              </a:rPr>
              <a:t>これが、健康経営の障害になっている</a:t>
            </a:r>
          </a:p>
        </p:txBody>
      </p:sp>
      <p:sp>
        <p:nvSpPr>
          <p:cNvPr id="21" name="正方形/長方形 20">
            <a:extLst>
              <a:ext uri="{FF2B5EF4-FFF2-40B4-BE49-F238E27FC236}">
                <a16:creationId xmlns:a16="http://schemas.microsoft.com/office/drawing/2014/main" id="{B8CBBB1C-FD13-47EE-8222-A09AAFF06B33}"/>
              </a:ext>
            </a:extLst>
          </p:cNvPr>
          <p:cNvSpPr/>
          <p:nvPr/>
        </p:nvSpPr>
        <p:spPr>
          <a:xfrm>
            <a:off x="156104" y="3873231"/>
            <a:ext cx="6473296" cy="927369"/>
          </a:xfrm>
          <a:prstGeom prst="rect">
            <a:avLst/>
          </a:prstGeom>
          <a:noFill/>
          <a:ln w="635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2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50007D3-7485-4564-9EFF-98AF8C802EBF}"/>
              </a:ext>
            </a:extLst>
          </p:cNvPr>
          <p:cNvSpPr txBox="1">
            <a:spLocks noChangeArrowheads="1"/>
          </p:cNvSpPr>
          <p:nvPr/>
        </p:nvSpPr>
        <p:spPr bwMode="auto">
          <a:xfrm>
            <a:off x="0" y="5638800"/>
            <a:ext cx="6858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800" b="1" spc="-150" dirty="0">
                <a:latin typeface="メイリオ" panose="020B0604030504040204" pitchFamily="50" charset="-128"/>
                <a:ea typeface="メイリオ" panose="020B0604030504040204" pitchFamily="50" charset="-128"/>
                <a:cs typeface="+mj-cs"/>
              </a:rPr>
              <a:t>会社</a:t>
            </a:r>
            <a:r>
              <a:rPr kumimoji="1" lang="ja-JP" altLang="en-US" sz="2800" b="1" i="0" u="none" strike="noStrike" kern="1200" cap="none" spc="-150" normalizeH="0" baseline="0" noProof="0" dirty="0">
                <a:ln>
                  <a:noFill/>
                </a:ln>
                <a:effectLst/>
                <a:uLnTx/>
                <a:uFillTx/>
                <a:latin typeface="メイリオ" panose="020B0604030504040204" pitchFamily="50" charset="-128"/>
                <a:ea typeface="メイリオ" panose="020B0604030504040204" pitchFamily="50" charset="-128"/>
                <a:cs typeface="+mj-cs"/>
              </a:rPr>
              <a:t>の業績に与える影響は、</a:t>
            </a:r>
          </a:p>
          <a:p>
            <a:pPr algn="ctr" eaLnBrk="1" fontAlgn="base" hangingPunct="1">
              <a:spcBef>
                <a:spcPct val="0"/>
              </a:spcBef>
              <a:spcAft>
                <a:spcPct val="0"/>
              </a:spcAft>
              <a:buFontTx/>
              <a:buNone/>
              <a:defRPr/>
            </a:pPr>
            <a:r>
              <a:rPr kumimoji="1" lang="ja-JP" altLang="en-US" sz="2800"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アブセンティーイズム</a:t>
            </a:r>
            <a:r>
              <a:rPr kumimoji="1" lang="ja-JP" altLang="en-US" sz="2800" b="1" i="0" u="none" strike="noStrike" kern="1200" cap="none" spc="-150" normalizeH="0" baseline="0" noProof="0" dirty="0">
                <a:ln>
                  <a:noFill/>
                </a:ln>
                <a:effectLst/>
                <a:uLnTx/>
                <a:uFillTx/>
                <a:latin typeface="メイリオ" panose="020B0604030504040204" pitchFamily="50" charset="-128"/>
                <a:ea typeface="メイリオ" panose="020B0604030504040204" pitchFamily="50" charset="-128"/>
                <a:cs typeface="+mj-cs"/>
              </a:rPr>
              <a:t>より</a:t>
            </a:r>
          </a:p>
          <a:p>
            <a:pPr algn="ctr" eaLnBrk="1" fontAlgn="base" hangingPunct="1">
              <a:spcBef>
                <a:spcPct val="0"/>
              </a:spcBef>
              <a:spcAft>
                <a:spcPct val="0"/>
              </a:spcAft>
              <a:buFontTx/>
              <a:buNone/>
              <a:defRPr/>
            </a:pPr>
            <a:r>
              <a:rPr kumimoji="1" lang="ja-JP" altLang="en-US" sz="2800"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プレゼンティーイズム</a:t>
            </a:r>
            <a:r>
              <a:rPr kumimoji="1" lang="ja-JP" altLang="en-US" sz="2800" b="1" i="0" u="none" strike="noStrike" kern="1200" cap="none" spc="-150" normalizeH="0" baseline="0" noProof="0" dirty="0">
                <a:ln>
                  <a:noFill/>
                </a:ln>
                <a:effectLst/>
                <a:uLnTx/>
                <a:uFillTx/>
                <a:latin typeface="メイリオ" panose="020B0604030504040204" pitchFamily="50" charset="-128"/>
                <a:ea typeface="メイリオ" panose="020B0604030504040204" pitchFamily="50" charset="-128"/>
                <a:cs typeface="+mj-cs"/>
              </a:rPr>
              <a:t>の方が大きい</a:t>
            </a:r>
          </a:p>
          <a:p>
            <a:pPr algn="ctr" eaLnBrk="1" fontAlgn="base" hangingPunct="1">
              <a:spcBef>
                <a:spcPct val="0"/>
              </a:spcBef>
              <a:spcAft>
                <a:spcPct val="0"/>
              </a:spcAft>
              <a:buFontTx/>
              <a:buNone/>
              <a:defRPr/>
            </a:pPr>
            <a:endParaRPr lang="ja-JP" altLang="en-US" b="1" dirty="0">
              <a:latin typeface="メイリオ" panose="020B0604030504040204" pitchFamily="50" charset="-128"/>
              <a:ea typeface="メイリオ" panose="020B0604030504040204" pitchFamily="50" charset="-128"/>
            </a:endParaRPr>
          </a:p>
        </p:txBody>
      </p:sp>
      <p:sp>
        <p:nvSpPr>
          <p:cNvPr id="23" name="字幕 2">
            <a:extLst>
              <a:ext uri="{FF2B5EF4-FFF2-40B4-BE49-F238E27FC236}">
                <a16:creationId xmlns:a16="http://schemas.microsoft.com/office/drawing/2014/main" id="{8B21F529-71EE-47BC-AD91-1008083503D6}"/>
              </a:ext>
            </a:extLst>
          </p:cNvPr>
          <p:cNvSpPr txBox="1">
            <a:spLocks/>
          </p:cNvSpPr>
          <p:nvPr/>
        </p:nvSpPr>
        <p:spPr>
          <a:xfrm>
            <a:off x="246154" y="7162800"/>
            <a:ext cx="6354381" cy="1683825"/>
          </a:xfrm>
          <a:prstGeom prst="rect">
            <a:avLst/>
          </a:prstGeom>
          <a:solidFill>
            <a:schemeClr val="accent3">
              <a:lumMod val="40000"/>
              <a:lumOff val="60000"/>
            </a:schemeClr>
          </a:solidFill>
          <a:ln w="66675">
            <a:noFill/>
          </a:ln>
        </p:spPr>
        <p:txBody>
          <a:bodyPr vert="horz" lIns="108000"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defTabSz="257168">
              <a:buNone/>
              <a:defRPr/>
            </a:pPr>
            <a:r>
              <a:rPr kumimoji="1" lang="ja-JP" altLang="en-US" sz="1800" b="1" dirty="0">
                <a:latin typeface="メイリオ" panose="020B0604030504040204" pitchFamily="50" charset="-128"/>
                <a:ea typeface="メイリオ" panose="020B0604030504040204" pitchFamily="50" charset="-128"/>
              </a:rPr>
              <a:t>　ある医療生協の例</a:t>
            </a:r>
            <a:endParaRPr kumimoji="1" lang="en-US" altLang="ja-JP" sz="1800" b="1" dirty="0">
              <a:latin typeface="メイリオ" panose="020B0604030504040204" pitchFamily="50" charset="-128"/>
              <a:ea typeface="メイリオ" panose="020B0604030504040204" pitchFamily="50" charset="-128"/>
            </a:endParaRPr>
          </a:p>
          <a:p>
            <a:pPr marL="0" indent="0" defTabSz="257168">
              <a:buNone/>
              <a:defRPr/>
            </a:pPr>
            <a:r>
              <a:rPr kumimoji="1" lang="ja-JP" altLang="en-US" sz="1800" b="1" dirty="0">
                <a:solidFill>
                  <a:srgbClr val="FF0000"/>
                </a:solidFill>
                <a:latin typeface="メイリオ" panose="020B0604030504040204" pitchFamily="50" charset="-128"/>
                <a:ea typeface="メイリオ" panose="020B0604030504040204" pitchFamily="50" charset="-128"/>
              </a:rPr>
              <a:t>　</a:t>
            </a:r>
            <a:r>
              <a:rPr kumimoji="1" lang="ja-JP" altLang="en-US" sz="1800" b="1" dirty="0">
                <a:solidFill>
                  <a:srgbClr val="FF0000"/>
                </a:solidFill>
                <a:effectLst>
                  <a:glow rad="50800">
                    <a:schemeClr val="bg1">
                      <a:alpha val="91000"/>
                    </a:schemeClr>
                  </a:glow>
                </a:effectLst>
                <a:latin typeface="メイリオ" panose="020B0604030504040204" pitchFamily="50" charset="-128"/>
                <a:ea typeface="メイリオ" panose="020B0604030504040204" pitchFamily="50" charset="-128"/>
              </a:rPr>
              <a:t>プレゼンティーイズム</a:t>
            </a:r>
            <a:r>
              <a:rPr kumimoji="1" lang="ja-JP" altLang="en-US" sz="1800" b="1" dirty="0">
                <a:latin typeface="メイリオ" panose="020B0604030504040204" pitchFamily="50" charset="-128"/>
                <a:ea typeface="メイリオ" panose="020B0604030504040204" pitchFamily="50" charset="-128"/>
              </a:rPr>
              <a:t>改善のため、推進する生活習慣</a:t>
            </a:r>
            <a:endParaRPr kumimoji="1" lang="en-US" altLang="ja-JP" sz="1800" b="1" dirty="0">
              <a:latin typeface="メイリオ" panose="020B0604030504040204" pitchFamily="50" charset="-128"/>
              <a:ea typeface="メイリオ" panose="020B0604030504040204" pitchFamily="50" charset="-128"/>
            </a:endParaRPr>
          </a:p>
          <a:p>
            <a:pPr marL="0" indent="0" defTabSz="257168">
              <a:buNone/>
              <a:defRPr/>
            </a:pPr>
            <a:r>
              <a:rPr lang="ja-JP" altLang="en-US" sz="1800" b="1" dirty="0">
                <a:latin typeface="メイリオ" panose="020B0604030504040204" pitchFamily="50" charset="-128"/>
                <a:ea typeface="メイリオ" panose="020B0604030504040204" pitchFamily="50" charset="-128"/>
              </a:rPr>
              <a:t>　</a:t>
            </a:r>
            <a:r>
              <a:rPr kumimoji="1" lang="ja-JP" altLang="en-US" sz="1800" b="1" dirty="0">
                <a:latin typeface="メイリオ" panose="020B0604030504040204" pitchFamily="50" charset="-128"/>
                <a:ea typeface="メイリオ" panose="020B0604030504040204" pitchFamily="50" charset="-128"/>
              </a:rPr>
              <a:t>の中に、「１日１回以上、汚れを落としきる歯磨き」</a:t>
            </a:r>
          </a:p>
          <a:p>
            <a:pPr marL="0" indent="0" defTabSz="257168">
              <a:buNone/>
              <a:defRPr/>
            </a:pPr>
            <a:r>
              <a:rPr lang="ja-JP" altLang="en-US" sz="1800" b="1" dirty="0">
                <a:latin typeface="メイリオ" panose="020B0604030504040204" pitchFamily="50" charset="-128"/>
                <a:ea typeface="メイリオ" panose="020B0604030504040204" pitchFamily="50" charset="-128"/>
              </a:rPr>
              <a:t>　</a:t>
            </a:r>
            <a:r>
              <a:rPr kumimoji="1" lang="ja-JP" altLang="en-US" sz="1800" b="1" dirty="0">
                <a:latin typeface="メイリオ" panose="020B0604030504040204" pitchFamily="50" charset="-128"/>
                <a:ea typeface="メイリオ" panose="020B0604030504040204" pitchFamily="50" charset="-128"/>
              </a:rPr>
              <a:t>という項目があげられています</a:t>
            </a:r>
          </a:p>
          <a:p>
            <a:pPr marL="0" indent="0">
              <a:spcBef>
                <a:spcPts val="600"/>
              </a:spcBef>
              <a:buNone/>
            </a:pPr>
            <a:endParaRPr lang="ja-JP" altLang="en-US" sz="2400" b="1" dirty="0">
              <a:solidFill>
                <a:srgbClr val="3A74A3"/>
              </a:solidFill>
              <a:latin typeface="メイリオ" panose="020B0604030504040204" pitchFamily="50" charset="-128"/>
              <a:ea typeface="メイリオ" panose="020B0604030504040204" pitchFamily="50" charset="-128"/>
            </a:endParaRPr>
          </a:p>
        </p:txBody>
      </p:sp>
      <p:sp>
        <p:nvSpPr>
          <p:cNvPr id="12" name="object 91">
            <a:extLst>
              <a:ext uri="{FF2B5EF4-FFF2-40B4-BE49-F238E27FC236}">
                <a16:creationId xmlns:a16="http://schemas.microsoft.com/office/drawing/2014/main" id="{7C73D698-D48D-4B22-B220-EB8BEDF483C5}"/>
              </a:ext>
            </a:extLst>
          </p:cNvPr>
          <p:cNvSpPr txBox="1"/>
          <p:nvPr/>
        </p:nvSpPr>
        <p:spPr>
          <a:xfrm>
            <a:off x="1709504" y="4944035"/>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sp>
        <p:nvSpPr>
          <p:cNvPr id="16" name="object 91">
            <a:extLst>
              <a:ext uri="{FF2B5EF4-FFF2-40B4-BE49-F238E27FC236}">
                <a16:creationId xmlns:a16="http://schemas.microsoft.com/office/drawing/2014/main" id="{73E4E344-C86C-4A36-9DC3-DA9EC6B8C852}"/>
              </a:ext>
            </a:extLst>
          </p:cNvPr>
          <p:cNvSpPr txBox="1"/>
          <p:nvPr/>
        </p:nvSpPr>
        <p:spPr>
          <a:xfrm>
            <a:off x="1687092" y="8952915"/>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sp>
        <p:nvSpPr>
          <p:cNvPr id="13" name="Google Shape;27;p35">
            <a:extLst>
              <a:ext uri="{FF2B5EF4-FFF2-40B4-BE49-F238E27FC236}">
                <a16:creationId xmlns:a16="http://schemas.microsoft.com/office/drawing/2014/main" id="{C0157802-3EBA-4687-8DBC-DD3C4B71F8AC}"/>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08978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15D68E9B-8A72-46C6-B1D2-A1208B040ECC}"/>
              </a:ext>
            </a:extLst>
          </p:cNvPr>
          <p:cNvSpPr/>
          <p:nvPr/>
        </p:nvSpPr>
        <p:spPr>
          <a:xfrm>
            <a:off x="972750" y="8458796"/>
            <a:ext cx="3879888" cy="71692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73B0D2DC-58E3-46B0-825B-49A49CC78672}"/>
              </a:ext>
            </a:extLst>
          </p:cNvPr>
          <p:cNvSpPr txBox="1">
            <a:spLocks/>
          </p:cNvSpPr>
          <p:nvPr/>
        </p:nvSpPr>
        <p:spPr>
          <a:xfrm>
            <a:off x="0" y="5396242"/>
            <a:ext cx="6833935" cy="10117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pPr>
            <a:r>
              <a:rPr lang="ja-JP" altLang="en-US" sz="3600" b="1" dirty="0">
                <a:solidFill>
                  <a:srgbClr val="0070C0"/>
                </a:solidFill>
                <a:latin typeface="メイリオ" panose="020B0604030504040204" pitchFamily="50" charset="-128"/>
                <a:ea typeface="メイリオ" panose="020B0604030504040204" pitchFamily="50" charset="-128"/>
              </a:rPr>
              <a:t>職場における</a:t>
            </a:r>
            <a:br>
              <a:rPr lang="en-US" altLang="ja-JP" sz="3600" b="1" dirty="0">
                <a:solidFill>
                  <a:srgbClr val="0070C0"/>
                </a:solidFill>
                <a:latin typeface="メイリオ" panose="020B0604030504040204" pitchFamily="50" charset="-128"/>
                <a:ea typeface="メイリオ" panose="020B0604030504040204" pitchFamily="50" charset="-128"/>
              </a:rPr>
            </a:br>
            <a:r>
              <a:rPr lang="ja-JP" altLang="en-US" sz="3600" b="1" dirty="0">
                <a:solidFill>
                  <a:srgbClr val="0070C0"/>
                </a:solidFill>
                <a:latin typeface="メイリオ" panose="020B0604030504040204" pitchFamily="50" charset="-128"/>
                <a:ea typeface="メイリオ" panose="020B0604030504040204" pitchFamily="50" charset="-128"/>
              </a:rPr>
              <a:t>歯科からの健康づくり提案</a:t>
            </a:r>
          </a:p>
        </p:txBody>
      </p:sp>
      <p:sp>
        <p:nvSpPr>
          <p:cNvPr id="8" name="コンテンツ プレースホルダー 2">
            <a:extLst>
              <a:ext uri="{FF2B5EF4-FFF2-40B4-BE49-F238E27FC236}">
                <a16:creationId xmlns:a16="http://schemas.microsoft.com/office/drawing/2014/main" id="{11739E28-2AB2-4F8D-BE66-1102C650B32A}"/>
              </a:ext>
            </a:extLst>
          </p:cNvPr>
          <p:cNvSpPr txBox="1">
            <a:spLocks/>
          </p:cNvSpPr>
          <p:nvPr/>
        </p:nvSpPr>
        <p:spPr>
          <a:xfrm>
            <a:off x="-13447" y="6410635"/>
            <a:ext cx="6847382" cy="5916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ja-JP" altLang="en-US" sz="2800" dirty="0">
                <a:latin typeface="メイリオ" panose="020B0604030504040204" pitchFamily="50" charset="-128"/>
                <a:ea typeface="メイリオ" panose="020B0604030504040204" pitchFamily="50" charset="-128"/>
              </a:rPr>
              <a:t>職業性疾病の予防管理から</a:t>
            </a: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p>
        </p:txBody>
      </p:sp>
      <p:sp>
        <p:nvSpPr>
          <p:cNvPr id="9" name="コンテンツ プレースホルダー 2">
            <a:extLst>
              <a:ext uri="{FF2B5EF4-FFF2-40B4-BE49-F238E27FC236}">
                <a16:creationId xmlns:a16="http://schemas.microsoft.com/office/drawing/2014/main" id="{2CFC600A-0776-485F-9059-8110BFC6030E}"/>
              </a:ext>
            </a:extLst>
          </p:cNvPr>
          <p:cNvSpPr txBox="1">
            <a:spLocks/>
          </p:cNvSpPr>
          <p:nvPr/>
        </p:nvSpPr>
        <p:spPr>
          <a:xfrm>
            <a:off x="179424" y="7126147"/>
            <a:ext cx="5632882" cy="439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2400" b="1" dirty="0">
                <a:latin typeface="メイリオ" panose="020B0604030504040204" pitchFamily="50" charset="-128"/>
                <a:ea typeface="メイリオ" panose="020B0604030504040204" pitchFamily="50" charset="-128"/>
              </a:rPr>
              <a:t>医科・歯科連携の労働衛生管理</a:t>
            </a:r>
            <a:endParaRPr lang="ja-JP" altLang="en-US" b="1" dirty="0">
              <a:latin typeface="メイリオ" panose="020B0604030504040204" pitchFamily="50" charset="-128"/>
              <a:ea typeface="メイリオ" panose="020B0604030504040204" pitchFamily="50" charset="-128"/>
            </a:endParaRPr>
          </a:p>
        </p:txBody>
      </p:sp>
      <p:sp>
        <p:nvSpPr>
          <p:cNvPr id="10" name="コンテンツ プレースホルダー 2">
            <a:extLst>
              <a:ext uri="{FF2B5EF4-FFF2-40B4-BE49-F238E27FC236}">
                <a16:creationId xmlns:a16="http://schemas.microsoft.com/office/drawing/2014/main" id="{38B787DB-DE1B-4633-AFB8-7EA9D0A2531B}"/>
              </a:ext>
            </a:extLst>
          </p:cNvPr>
          <p:cNvSpPr txBox="1">
            <a:spLocks/>
          </p:cNvSpPr>
          <p:nvPr/>
        </p:nvSpPr>
        <p:spPr>
          <a:xfrm>
            <a:off x="986196" y="8610600"/>
            <a:ext cx="3879889" cy="39400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200" b="1" dirty="0">
                <a:solidFill>
                  <a:schemeClr val="bg1"/>
                </a:solidFill>
                <a:latin typeface="メイリオ" panose="020B0604030504040204" pitchFamily="50" charset="-128"/>
                <a:ea typeface="メイリオ" panose="020B0604030504040204" pitchFamily="50" charset="-128"/>
              </a:rPr>
              <a:t>労働者の健康確保</a:t>
            </a:r>
          </a:p>
        </p:txBody>
      </p:sp>
      <p:pic>
        <p:nvPicPr>
          <p:cNvPr id="12" name="図 11">
            <a:extLst>
              <a:ext uri="{FF2B5EF4-FFF2-40B4-BE49-F238E27FC236}">
                <a16:creationId xmlns:a16="http://schemas.microsoft.com/office/drawing/2014/main" id="{4AF4B844-1208-4633-85C2-8B83C2FC0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98" y="7305478"/>
            <a:ext cx="1677016" cy="1677016"/>
          </a:xfrm>
          <a:prstGeom prst="rect">
            <a:avLst/>
          </a:prstGeom>
        </p:spPr>
      </p:pic>
      <p:sp>
        <p:nvSpPr>
          <p:cNvPr id="18" name="テキスト ボックス 17">
            <a:extLst>
              <a:ext uri="{FF2B5EF4-FFF2-40B4-BE49-F238E27FC236}">
                <a16:creationId xmlns:a16="http://schemas.microsoft.com/office/drawing/2014/main" id="{B735FFB4-3F4F-49AE-8E0C-DEDE58CB878A}"/>
              </a:ext>
            </a:extLst>
          </p:cNvPr>
          <p:cNvSpPr txBox="1">
            <a:spLocks noChangeArrowheads="1"/>
          </p:cNvSpPr>
          <p:nvPr/>
        </p:nvSpPr>
        <p:spPr bwMode="auto">
          <a:xfrm>
            <a:off x="24064" y="393506"/>
            <a:ext cx="68339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spc="300" dirty="0">
                <a:solidFill>
                  <a:srgbClr val="0070C0"/>
                </a:solidFill>
                <a:latin typeface="メイリオ" panose="020B0604030504040204" pitchFamily="50" charset="-128"/>
                <a:ea typeface="メイリオ" panose="020B0604030504040204" pitchFamily="50" charset="-128"/>
              </a:rPr>
              <a:t>労働安全衛生法が定める</a:t>
            </a:r>
            <a:br>
              <a:rPr lang="ja-JP" altLang="en-US" sz="3600" b="1" spc="300" dirty="0">
                <a:solidFill>
                  <a:srgbClr val="0070C0"/>
                </a:solidFill>
                <a:latin typeface="メイリオ" panose="020B0604030504040204" pitchFamily="50" charset="-128"/>
                <a:ea typeface="メイリオ" panose="020B0604030504040204" pitchFamily="50" charset="-128"/>
              </a:rPr>
            </a:br>
            <a:r>
              <a:rPr lang="ja-JP" altLang="en-US" sz="3600" b="1" spc="300" dirty="0">
                <a:solidFill>
                  <a:srgbClr val="0070C0"/>
                </a:solidFill>
                <a:latin typeface="メイリオ" panose="020B0604030504040204" pitchFamily="50" charset="-128"/>
                <a:ea typeface="メイリオ" panose="020B0604030504040204" pitchFamily="50" charset="-128"/>
              </a:rPr>
              <a:t>一般健康診断</a:t>
            </a:r>
          </a:p>
        </p:txBody>
      </p:sp>
      <p:sp>
        <p:nvSpPr>
          <p:cNvPr id="19" name="コンテンツ プレースホルダー 2">
            <a:extLst>
              <a:ext uri="{FF2B5EF4-FFF2-40B4-BE49-F238E27FC236}">
                <a16:creationId xmlns:a16="http://schemas.microsoft.com/office/drawing/2014/main" id="{D548BD6F-A8BD-4A3F-8274-395421E98F01}"/>
              </a:ext>
            </a:extLst>
          </p:cNvPr>
          <p:cNvSpPr txBox="1">
            <a:spLocks/>
          </p:cNvSpPr>
          <p:nvPr/>
        </p:nvSpPr>
        <p:spPr>
          <a:xfrm>
            <a:off x="685800" y="1596306"/>
            <a:ext cx="6148136" cy="2371838"/>
          </a:xfrm>
          <a:prstGeom prst="rect">
            <a:avLst/>
          </a:prstGeom>
          <a:ln w="63500">
            <a:noFill/>
          </a:ln>
        </p:spPr>
        <p:txBody>
          <a:bodyPr wrap="square" lIns="0" tIns="0" rIns="0" bIns="0" anchor="ctr" anchorCtr="0">
            <a:noAutofit/>
          </a:bodyPr>
          <a:lstStyle>
            <a:lvl1pPr marL="0">
              <a:defRPr sz="2052" b="0" i="0">
                <a:solidFill>
                  <a:srgbClr val="771F28"/>
                </a:solidFill>
                <a:latin typeface="MS PGothic"/>
                <a:ea typeface="+mn-ea"/>
                <a:cs typeface="MS PGothic"/>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a:lstStyle>
          <a:p>
            <a:pPr>
              <a:buFont typeface="Wingdings" panose="05000000000000000000" pitchFamily="2" charset="2"/>
              <a:buChar char="l"/>
            </a:pPr>
            <a:r>
              <a:rPr kumimoji="1" lang="ja-JP" altLang="en-US" kern="0">
                <a:latin typeface="メイリオ" panose="020B0604030504040204" pitchFamily="50" charset="-128"/>
                <a:ea typeface="メイリオ" panose="020B0604030504040204" pitchFamily="50" charset="-128"/>
              </a:rPr>
              <a:t>雇入時健康診断</a:t>
            </a:r>
            <a:endParaRPr kumimoji="1" lang="en-US" altLang="ja-JP"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kern="0">
                <a:latin typeface="メイリオ" panose="020B0604030504040204" pitchFamily="50" charset="-128"/>
                <a:ea typeface="メイリオ" panose="020B0604030504040204" pitchFamily="50" charset="-128"/>
              </a:rPr>
              <a:t>定期健康診断</a:t>
            </a:r>
            <a:endParaRPr kumimoji="1" lang="en-US" altLang="ja-JP" sz="2400" strike="dblStrike"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kern="0">
                <a:latin typeface="メイリオ" panose="020B0604030504040204" pitchFamily="50" charset="-128"/>
                <a:ea typeface="メイリオ" panose="020B0604030504040204" pitchFamily="50" charset="-128"/>
              </a:rPr>
              <a:t>特定業務従事者の健康診断</a:t>
            </a:r>
            <a:endParaRPr kumimoji="1" lang="en-US" altLang="ja-JP"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0" lang="ja-JP" altLang="en-US" kern="0">
                <a:latin typeface="メイリオ" panose="020B0604030504040204" pitchFamily="50" charset="-128"/>
                <a:ea typeface="メイリオ" panose="020B0604030504040204" pitchFamily="50" charset="-128"/>
              </a:rPr>
              <a:t>海外派遣労働者の健康診断</a:t>
            </a:r>
            <a:endParaRPr kumimoji="0" lang="en-US" altLang="ja-JP"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0" lang="ja-JP" altLang="en-US" kern="0">
                <a:latin typeface="メイリオ" panose="020B0604030504040204" pitchFamily="50" charset="-128"/>
                <a:ea typeface="メイリオ" panose="020B0604030504040204" pitchFamily="50" charset="-128"/>
              </a:rPr>
              <a:t>給食従業員の検便</a:t>
            </a:r>
            <a:endParaRPr kumimoji="0" lang="en-US" altLang="ja-JP" kern="0" dirty="0">
              <a:latin typeface="メイリオ" panose="020B0604030504040204" pitchFamily="50" charset="-128"/>
              <a:ea typeface="メイリオ" panose="020B0604030504040204" pitchFamily="50" charset="-128"/>
            </a:endParaRPr>
          </a:p>
        </p:txBody>
      </p:sp>
      <p:pic>
        <p:nvPicPr>
          <p:cNvPr id="20" name="Picture 2">
            <a:extLst>
              <a:ext uri="{FF2B5EF4-FFF2-40B4-BE49-F238E27FC236}">
                <a16:creationId xmlns:a16="http://schemas.microsoft.com/office/drawing/2014/main" id="{EB8ED68E-26DE-470C-B9E4-018101559B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73166"/>
            <a:ext cx="1679396" cy="1865996"/>
          </a:xfrm>
          <a:prstGeom prst="rect">
            <a:avLst/>
          </a:prstGeom>
          <a:noFill/>
          <a:extLst>
            <a:ext uri="{909E8E84-426E-40DD-AFC4-6F175D3DCCD1}">
              <a14:hiddenFill xmlns:a14="http://schemas.microsoft.com/office/drawing/2010/main">
                <a:solidFill>
                  <a:srgbClr val="FFFFFF"/>
                </a:solidFill>
              </a14:hiddenFill>
            </a:ext>
          </a:extLst>
        </p:spPr>
      </p:pic>
      <p:sp>
        <p:nvSpPr>
          <p:cNvPr id="21" name="字幕 2">
            <a:extLst>
              <a:ext uri="{FF2B5EF4-FFF2-40B4-BE49-F238E27FC236}">
                <a16:creationId xmlns:a16="http://schemas.microsoft.com/office/drawing/2014/main" id="{82802CC0-C9F7-46F5-AC75-1D3C2554A7E1}"/>
              </a:ext>
            </a:extLst>
          </p:cNvPr>
          <p:cNvSpPr txBox="1">
            <a:spLocks/>
          </p:cNvSpPr>
          <p:nvPr/>
        </p:nvSpPr>
        <p:spPr>
          <a:xfrm>
            <a:off x="954820" y="3887493"/>
            <a:ext cx="4724400" cy="1011785"/>
          </a:xfrm>
          <a:prstGeom prst="rect">
            <a:avLst/>
          </a:prstGeom>
          <a:solidFill>
            <a:schemeClr val="accent3">
              <a:lumMod val="40000"/>
              <a:lumOff val="60000"/>
            </a:schemeClr>
          </a:solidFill>
          <a:ln w="66675">
            <a:noFill/>
          </a:ln>
        </p:spPr>
        <p:txBody>
          <a:bodyPr vert="horz" lIns="108000" tIns="104400" rIns="48986" bIns="97200"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spcBef>
                <a:spcPts val="600"/>
              </a:spcBef>
              <a:buNone/>
            </a:pPr>
            <a:r>
              <a:rPr lang="ja-JP" altLang="en-US" sz="2800" b="1" spc="-150" dirty="0">
                <a:latin typeface="メイリオ" panose="020B0604030504040204" pitchFamily="50" charset="-128"/>
                <a:ea typeface="メイリオ" panose="020B0604030504040204" pitchFamily="50" charset="-128"/>
              </a:rPr>
              <a:t>職場には</a:t>
            </a:r>
            <a:r>
              <a:rPr lang="ja-JP" altLang="en-US" sz="2800" b="1" dirty="0">
                <a:latin typeface="メイリオ" panose="020B0604030504040204" pitchFamily="50" charset="-128"/>
                <a:ea typeface="メイリオ" panose="020B0604030504040204" pitchFamily="50" charset="-128"/>
              </a:rPr>
              <a:t>法律</a:t>
            </a:r>
            <a:r>
              <a:rPr lang="ja-JP" altLang="en-US" sz="2800" b="1" spc="-150" dirty="0">
                <a:latin typeface="メイリオ" panose="020B0604030504040204" pitchFamily="50" charset="-128"/>
                <a:ea typeface="メイリオ" panose="020B0604030504040204" pitchFamily="50" charset="-128"/>
              </a:rPr>
              <a:t>で定められた</a:t>
            </a:r>
          </a:p>
          <a:p>
            <a:pPr marL="0" indent="0" algn="ctr">
              <a:spcBef>
                <a:spcPts val="600"/>
              </a:spcBef>
              <a:buNone/>
            </a:pPr>
            <a:r>
              <a:rPr lang="ja-JP" altLang="en-US" sz="2800" b="1" spc="-150" dirty="0">
                <a:latin typeface="メイリオ" panose="020B0604030504040204" pitchFamily="50" charset="-128"/>
                <a:ea typeface="メイリオ" panose="020B0604030504040204" pitchFamily="50" charset="-128"/>
              </a:rPr>
              <a:t>歯科一般健康診断はない！</a:t>
            </a:r>
            <a:endParaRPr lang="en-US" altLang="ja-JP" sz="2800" b="1" spc="-150" dirty="0">
              <a:latin typeface="メイリオ" panose="020B0604030504040204" pitchFamily="50" charset="-128"/>
              <a:ea typeface="メイリオ" panose="020B0604030504040204" pitchFamily="50" charset="-128"/>
            </a:endParaRPr>
          </a:p>
          <a:p>
            <a:pPr marL="0" indent="0" algn="ctr">
              <a:buNone/>
            </a:pPr>
            <a:endParaRPr lang="ja-JP" altLang="en-US" sz="2400" b="1" dirty="0">
              <a:latin typeface="メイリオ" panose="020B0604030504040204" pitchFamily="50" charset="-128"/>
              <a:ea typeface="メイリオ" panose="020B0604030504040204" pitchFamily="50" charset="-128"/>
            </a:endParaRPr>
          </a:p>
        </p:txBody>
      </p:sp>
      <p:sp>
        <p:nvSpPr>
          <p:cNvPr id="22" name="矢印: 下 21">
            <a:extLst>
              <a:ext uri="{FF2B5EF4-FFF2-40B4-BE49-F238E27FC236}">
                <a16:creationId xmlns:a16="http://schemas.microsoft.com/office/drawing/2014/main" id="{440D9795-182F-479C-A37C-6575B41AE58D}"/>
              </a:ext>
            </a:extLst>
          </p:cNvPr>
          <p:cNvSpPr/>
          <p:nvPr/>
        </p:nvSpPr>
        <p:spPr>
          <a:xfrm>
            <a:off x="2585050" y="7653938"/>
            <a:ext cx="808091" cy="716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object 91">
            <a:extLst>
              <a:ext uri="{FF2B5EF4-FFF2-40B4-BE49-F238E27FC236}">
                <a16:creationId xmlns:a16="http://schemas.microsoft.com/office/drawing/2014/main" id="{19128470-27DB-47D9-BD4B-392E17530398}"/>
              </a:ext>
            </a:extLst>
          </p:cNvPr>
          <p:cNvSpPr txBox="1"/>
          <p:nvPr/>
        </p:nvSpPr>
        <p:spPr>
          <a:xfrm>
            <a:off x="1535177" y="5016515"/>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sp>
        <p:nvSpPr>
          <p:cNvPr id="16" name="object 91">
            <a:extLst>
              <a:ext uri="{FF2B5EF4-FFF2-40B4-BE49-F238E27FC236}">
                <a16:creationId xmlns:a16="http://schemas.microsoft.com/office/drawing/2014/main" id="{41619176-5F5E-4F7A-BAE8-3DE4C80B07A8}"/>
              </a:ext>
            </a:extLst>
          </p:cNvPr>
          <p:cNvSpPr txBox="1"/>
          <p:nvPr/>
        </p:nvSpPr>
        <p:spPr>
          <a:xfrm>
            <a:off x="1395766" y="9320299"/>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DA2807A8-A8C8-4137-A404-2BA3E94CF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34906"/>
            <a:ext cx="1662545" cy="2021737"/>
          </a:xfrm>
          <a:prstGeom prst="rect">
            <a:avLst/>
          </a:prstGeom>
        </p:spPr>
      </p:pic>
      <p:sp>
        <p:nvSpPr>
          <p:cNvPr id="24" name="Google Shape;27;p35">
            <a:extLst>
              <a:ext uri="{FF2B5EF4-FFF2-40B4-BE49-F238E27FC236}">
                <a16:creationId xmlns:a16="http://schemas.microsoft.com/office/drawing/2014/main" id="{BB8DF80A-8353-403F-B5DE-D3DCE77988DC}"/>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299212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1A4F12-BB5E-4066-8F6F-0FE5899D997B}"/>
              </a:ext>
            </a:extLst>
          </p:cNvPr>
          <p:cNvSpPr txBox="1">
            <a:spLocks noChangeArrowheads="1"/>
          </p:cNvSpPr>
          <p:nvPr/>
        </p:nvSpPr>
        <p:spPr bwMode="auto">
          <a:xfrm>
            <a:off x="-1355881" y="4601254"/>
            <a:ext cx="95697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4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お口のトラブルのない</a:t>
            </a:r>
            <a:br>
              <a:rPr kumimoji="1" lang="ja-JP" altLang="en-US" sz="44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4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 働きやすい職場にするには？</a:t>
            </a:r>
            <a:endParaRPr lang="ja-JP" altLang="en-US" sz="4800" b="1" dirty="0">
              <a:latin typeface="メイリオ" panose="020B0604030504040204" pitchFamily="50" charset="-128"/>
              <a:ea typeface="メイリオ" panose="020B0604030504040204" pitchFamily="50" charset="-128"/>
            </a:endParaRPr>
          </a:p>
        </p:txBody>
      </p:sp>
      <p:sp>
        <p:nvSpPr>
          <p:cNvPr id="5" name="字幕 2">
            <a:extLst>
              <a:ext uri="{FF2B5EF4-FFF2-40B4-BE49-F238E27FC236}">
                <a16:creationId xmlns:a16="http://schemas.microsoft.com/office/drawing/2014/main" id="{4277D4BF-A6F1-4F6B-A7F0-220CB3DA8E27}"/>
              </a:ext>
            </a:extLst>
          </p:cNvPr>
          <p:cNvSpPr txBox="1">
            <a:spLocks/>
          </p:cNvSpPr>
          <p:nvPr/>
        </p:nvSpPr>
        <p:spPr>
          <a:xfrm>
            <a:off x="-351917" y="8677008"/>
            <a:ext cx="7460673" cy="936000"/>
          </a:xfrm>
          <a:prstGeom prst="rect">
            <a:avLst/>
          </a:prstGeom>
          <a:solidFill>
            <a:schemeClr val="accent5">
              <a:lumMod val="20000"/>
              <a:lumOff val="80000"/>
            </a:schemeClr>
          </a:solidFill>
          <a:ln w="66675">
            <a:noFill/>
          </a:ln>
        </p:spPr>
        <p:txBody>
          <a:bodyPr vert="horz" lIns="936000"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defTabSz="257168">
              <a:buNone/>
              <a:defRPr/>
            </a:pPr>
            <a:r>
              <a:rPr lang="ja-JP" altLang="en-US" sz="4800" b="1" dirty="0">
                <a:latin typeface="メイリオ" panose="020B0604030504040204" pitchFamily="50" charset="-128"/>
                <a:ea typeface="メイリオ" panose="020B0604030504040204" pitchFamily="50" charset="-128"/>
              </a:rPr>
              <a:t>定期的な歯科健診を！</a:t>
            </a:r>
            <a:endParaRPr lang="ja-JP" altLang="en-US" sz="4000" b="1" dirty="0">
              <a:latin typeface="メイリオ" panose="020B0604030504040204" pitchFamily="50" charset="-128"/>
              <a:ea typeface="メイリオ" panose="020B0604030504040204" pitchFamily="50" charset="-128"/>
            </a:endParaRPr>
          </a:p>
          <a:p>
            <a:pPr marL="0" indent="0" defTabSz="257168">
              <a:buNone/>
              <a:defRPr/>
            </a:pPr>
            <a:endParaRPr kumimoji="1" lang="ja-JP" altLang="en-US" sz="2000" b="1" dirty="0">
              <a:latin typeface="メイリオ" panose="020B0604030504040204" pitchFamily="50" charset="-128"/>
              <a:ea typeface="メイリオ" panose="020B0604030504040204" pitchFamily="50" charset="-128"/>
            </a:endParaRPr>
          </a:p>
          <a:p>
            <a:pPr marL="0" indent="0">
              <a:spcBef>
                <a:spcPts val="600"/>
              </a:spcBef>
              <a:buNone/>
            </a:pPr>
            <a:endParaRPr lang="ja-JP" altLang="en-US" sz="2800" b="1" dirty="0">
              <a:latin typeface="メイリオ" panose="020B0604030504040204" pitchFamily="50" charset="-128"/>
              <a:ea typeface="メイリオ" panose="020B0604030504040204" pitchFamily="50" charset="-128"/>
            </a:endParaRPr>
          </a:p>
        </p:txBody>
      </p:sp>
      <p:pic>
        <p:nvPicPr>
          <p:cNvPr id="6" name="Picture 2" descr="歯科検診のイラスト">
            <a:extLst>
              <a:ext uri="{FF2B5EF4-FFF2-40B4-BE49-F238E27FC236}">
                <a16:creationId xmlns:a16="http://schemas.microsoft.com/office/drawing/2014/main" id="{5BE65CD8-A7FF-4DFF-83C3-46E1B0E80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496" y="5837004"/>
            <a:ext cx="2306153" cy="2795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歯医者の建物のイラスト">
            <a:extLst>
              <a:ext uri="{FF2B5EF4-FFF2-40B4-BE49-F238E27FC236}">
                <a16:creationId xmlns:a16="http://schemas.microsoft.com/office/drawing/2014/main" id="{60B7705D-C264-47AE-BC90-A45188FD2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619" y="6092471"/>
            <a:ext cx="2540926" cy="252186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7E0E6ED2-1F3A-438F-AE1E-56A0DBB75ED4}"/>
              </a:ext>
            </a:extLst>
          </p:cNvPr>
          <p:cNvPicPr>
            <a:picLocks noChangeAspect="1"/>
          </p:cNvPicPr>
          <p:nvPr/>
        </p:nvPicPr>
        <p:blipFill rotWithShape="1">
          <a:blip r:embed="rId4">
            <a:extLst>
              <a:ext uri="{28A0092B-C50C-407E-A947-70E740481C1C}">
                <a14:useLocalDpi xmlns:a14="http://schemas.microsoft.com/office/drawing/2010/main" val="0"/>
              </a:ext>
            </a:extLst>
          </a:blip>
          <a:srcRect l="79488" r="-2"/>
          <a:stretch/>
        </p:blipFill>
        <p:spPr>
          <a:xfrm flipH="1">
            <a:off x="693874" y="5674644"/>
            <a:ext cx="1125575" cy="3312319"/>
          </a:xfrm>
          <a:prstGeom prst="rect">
            <a:avLst/>
          </a:prstGeom>
        </p:spPr>
      </p:pic>
      <p:sp>
        <p:nvSpPr>
          <p:cNvPr id="9" name="テキスト ボックス 8">
            <a:extLst>
              <a:ext uri="{FF2B5EF4-FFF2-40B4-BE49-F238E27FC236}">
                <a16:creationId xmlns:a16="http://schemas.microsoft.com/office/drawing/2014/main" id="{D663177B-BA62-421A-BDBE-6BF8C964D61E}"/>
              </a:ext>
            </a:extLst>
          </p:cNvPr>
          <p:cNvSpPr txBox="1"/>
          <p:nvPr/>
        </p:nvSpPr>
        <p:spPr>
          <a:xfrm>
            <a:off x="0" y="919037"/>
            <a:ext cx="2762160"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歯科健診あり</a:t>
            </a:r>
            <a:endParaRPr kumimoji="1" lang="en-US" altLang="ja-JP" sz="3200" b="1" dirty="0">
              <a:latin typeface="メイリオ" panose="020B0604030504040204" pitchFamily="50" charset="-128"/>
              <a:ea typeface="メイリオ" panose="020B0604030504040204" pitchFamily="50" charset="-128"/>
            </a:endParaRPr>
          </a:p>
        </p:txBody>
      </p:sp>
      <p:sp>
        <p:nvSpPr>
          <p:cNvPr id="10" name="矢印: 右 9">
            <a:extLst>
              <a:ext uri="{FF2B5EF4-FFF2-40B4-BE49-F238E27FC236}">
                <a16:creationId xmlns:a16="http://schemas.microsoft.com/office/drawing/2014/main" id="{87B19B0A-2343-451D-A977-18281AEC3093}"/>
              </a:ext>
            </a:extLst>
          </p:cNvPr>
          <p:cNvSpPr/>
          <p:nvPr/>
        </p:nvSpPr>
        <p:spPr>
          <a:xfrm>
            <a:off x="2090841" y="1903973"/>
            <a:ext cx="2243469" cy="2480541"/>
          </a:xfrm>
          <a:prstGeom prst="rightArrow">
            <a:avLst>
              <a:gd name="adj1" fmla="val 60289"/>
              <a:gd name="adj2" fmla="val 50000"/>
            </a:avLst>
          </a:prstGeom>
          <a:solidFill>
            <a:srgbClr val="E71F3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0E9E1A8-105E-428F-9D7B-C9F78946A10B}"/>
              </a:ext>
            </a:extLst>
          </p:cNvPr>
          <p:cNvSpPr txBox="1"/>
          <p:nvPr/>
        </p:nvSpPr>
        <p:spPr>
          <a:xfrm>
            <a:off x="2048232" y="2394260"/>
            <a:ext cx="2156538" cy="1569660"/>
          </a:xfrm>
          <a:prstGeom prst="rect">
            <a:avLst/>
          </a:prstGeom>
          <a:noFill/>
          <a:ln>
            <a:noFill/>
          </a:ln>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忙しくて</a:t>
            </a:r>
            <a:endParaRPr kumimoji="1" lang="en-US" altLang="ja-JP" sz="3200" dirty="0">
              <a:solidFill>
                <a:schemeClr val="bg1"/>
              </a:solidFill>
              <a:latin typeface="メイリオ" panose="020B0604030504040204" pitchFamily="50" charset="-128"/>
              <a:ea typeface="メイリオ" panose="020B0604030504040204" pitchFamily="50" charset="-128"/>
            </a:endParaRPr>
          </a:p>
          <a:p>
            <a:r>
              <a:rPr kumimoji="1" lang="ja-JP" altLang="en-US" sz="3200" dirty="0">
                <a:solidFill>
                  <a:schemeClr val="bg1"/>
                </a:solidFill>
                <a:latin typeface="メイリオ" panose="020B0604030504040204" pitchFamily="50" charset="-128"/>
                <a:ea typeface="メイリオ" panose="020B0604030504040204" pitchFamily="50" charset="-128"/>
              </a:rPr>
              <a:t>歯のことなんか</a:t>
            </a:r>
            <a:r>
              <a:rPr kumimoji="1" lang="en-US" altLang="ja-JP" sz="3200" dirty="0">
                <a:solidFill>
                  <a:schemeClr val="bg1"/>
                </a:solidFill>
                <a:latin typeface="メイリオ" panose="020B0604030504040204" pitchFamily="50" charset="-128"/>
                <a:ea typeface="メイリオ" panose="020B0604030504040204" pitchFamily="50" charset="-128"/>
              </a:rPr>
              <a:t>…</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E45F213F-6CC4-4D25-BC87-B32ED46C2CE3}"/>
              </a:ext>
            </a:extLst>
          </p:cNvPr>
          <p:cNvSpPr/>
          <p:nvPr/>
        </p:nvSpPr>
        <p:spPr>
          <a:xfrm>
            <a:off x="4652545" y="3835028"/>
            <a:ext cx="1628650" cy="551011"/>
          </a:xfrm>
          <a:prstGeom prst="rect">
            <a:avLst/>
          </a:prstGeom>
          <a:noFill/>
          <a:ln>
            <a:solidFill>
              <a:srgbClr val="FEF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メイリオ" panose="020B0604030504040204" pitchFamily="50" charset="-128"/>
                <a:ea typeface="メイリオ" panose="020B0604030504040204" pitchFamily="50" charset="-128"/>
              </a:rPr>
              <a:t>後 悔</a:t>
            </a:r>
          </a:p>
        </p:txBody>
      </p:sp>
      <p:sp>
        <p:nvSpPr>
          <p:cNvPr id="13" name="テキスト ボックス 12">
            <a:extLst>
              <a:ext uri="{FF2B5EF4-FFF2-40B4-BE49-F238E27FC236}">
                <a16:creationId xmlns:a16="http://schemas.microsoft.com/office/drawing/2014/main" id="{8AF016AC-8E7B-48BB-905F-2A9EBFA52F36}"/>
              </a:ext>
            </a:extLst>
          </p:cNvPr>
          <p:cNvSpPr txBox="1"/>
          <p:nvPr/>
        </p:nvSpPr>
        <p:spPr>
          <a:xfrm>
            <a:off x="3378420" y="919037"/>
            <a:ext cx="3075444" cy="1077218"/>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歯科健診を</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受けなくなって</a:t>
            </a:r>
            <a:endParaRPr kumimoji="1" lang="en-US" altLang="ja-JP" sz="3200" b="1" dirty="0">
              <a:latin typeface="メイリオ" panose="020B0604030504040204" pitchFamily="50" charset="-128"/>
              <a:ea typeface="メイリオ" panose="020B0604030504040204" pitchFamily="50" charset="-128"/>
            </a:endParaRPr>
          </a:p>
        </p:txBody>
      </p:sp>
      <p:sp>
        <p:nvSpPr>
          <p:cNvPr id="14" name="テキスト ボックス 4">
            <a:extLst>
              <a:ext uri="{FF2B5EF4-FFF2-40B4-BE49-F238E27FC236}">
                <a16:creationId xmlns:a16="http://schemas.microsoft.com/office/drawing/2014/main" id="{0282405B-1C3F-4BE8-8CEE-FEDDC32862EF}"/>
              </a:ext>
            </a:extLst>
          </p:cNvPr>
          <p:cNvSpPr txBox="1">
            <a:spLocks noChangeArrowheads="1"/>
          </p:cNvSpPr>
          <p:nvPr/>
        </p:nvSpPr>
        <p:spPr bwMode="auto">
          <a:xfrm>
            <a:off x="-992195" y="16203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ＭＳ ゴシック" panose="020B0609070205080204" pitchFamily="49" charset="-128"/>
                <a:ea typeface="ＭＳ ゴシック" panose="020B0609070205080204" pitchFamily="49" charset="-128"/>
              </a:rPr>
              <a:t>歯医者さんにいつ行きました？</a:t>
            </a:r>
          </a:p>
        </p:txBody>
      </p:sp>
      <p:pic>
        <p:nvPicPr>
          <p:cNvPr id="15" name="Picture 4">
            <a:extLst>
              <a:ext uri="{FF2B5EF4-FFF2-40B4-BE49-F238E27FC236}">
                <a16:creationId xmlns:a16="http://schemas.microsoft.com/office/drawing/2014/main" id="{E388DC21-7004-4688-A36D-98CFB147B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3" y="1591559"/>
            <a:ext cx="2243469" cy="22434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歯周病の歯茎のイラスト">
            <a:extLst>
              <a:ext uri="{FF2B5EF4-FFF2-40B4-BE49-F238E27FC236}">
                <a16:creationId xmlns:a16="http://schemas.microsoft.com/office/drawing/2014/main" id="{20492BBC-883A-4536-8001-962AF1348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496" y="1800261"/>
            <a:ext cx="1987181" cy="2059255"/>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7;p35">
            <a:extLst>
              <a:ext uri="{FF2B5EF4-FFF2-40B4-BE49-F238E27FC236}">
                <a16:creationId xmlns:a16="http://schemas.microsoft.com/office/drawing/2014/main" id="{0C018620-4744-4B85-8E8B-EAFEA62D7FCC}"/>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17939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1405DDD-55BD-47C1-8D76-38B9220BFCD4}"/>
              </a:ext>
            </a:extLst>
          </p:cNvPr>
          <p:cNvPicPr>
            <a:picLocks noChangeAspect="1"/>
          </p:cNvPicPr>
          <p:nvPr/>
        </p:nvPicPr>
        <p:blipFill rotWithShape="1">
          <a:blip r:embed="rId2"/>
          <a:srcRect l="9210" t="79388" r="10198" b="7251"/>
          <a:stretch/>
        </p:blipFill>
        <p:spPr>
          <a:xfrm>
            <a:off x="0" y="8535377"/>
            <a:ext cx="3505200" cy="916292"/>
          </a:xfrm>
          <a:prstGeom prst="rect">
            <a:avLst/>
          </a:prstGeom>
        </p:spPr>
      </p:pic>
      <p:sp>
        <p:nvSpPr>
          <p:cNvPr id="4" name="タイトル 1">
            <a:extLst>
              <a:ext uri="{FF2B5EF4-FFF2-40B4-BE49-F238E27FC236}">
                <a16:creationId xmlns:a16="http://schemas.microsoft.com/office/drawing/2014/main" id="{59AB421E-BAE0-44B2-BECC-3EB38268A0E8}"/>
              </a:ext>
            </a:extLst>
          </p:cNvPr>
          <p:cNvSpPr txBox="1">
            <a:spLocks/>
          </p:cNvSpPr>
          <p:nvPr/>
        </p:nvSpPr>
        <p:spPr>
          <a:xfrm>
            <a:off x="658091" y="283963"/>
            <a:ext cx="5541818" cy="157937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63500">
            <a:solidFill>
              <a:srgbClr val="00B05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t>健康な身体は</a:t>
            </a:r>
            <a:endParaRPr lang="en-US" altLang="ja-JP" sz="4800" b="1" dirty="0"/>
          </a:p>
          <a:p>
            <a:pPr algn="ctr"/>
            <a:r>
              <a:rPr lang="ja-JP" altLang="en-US" sz="4800" b="1" dirty="0"/>
              <a:t>歯・口腔の健康から</a:t>
            </a:r>
          </a:p>
        </p:txBody>
      </p:sp>
      <p:sp>
        <p:nvSpPr>
          <p:cNvPr id="5" name="正方形/長方形 4">
            <a:extLst>
              <a:ext uri="{FF2B5EF4-FFF2-40B4-BE49-F238E27FC236}">
                <a16:creationId xmlns:a16="http://schemas.microsoft.com/office/drawing/2014/main" id="{0B2D066E-F8AE-4856-91AC-2B8AFD938109}"/>
              </a:ext>
            </a:extLst>
          </p:cNvPr>
          <p:cNvSpPr/>
          <p:nvPr/>
        </p:nvSpPr>
        <p:spPr>
          <a:xfrm>
            <a:off x="890613" y="2131632"/>
            <a:ext cx="4801314" cy="646331"/>
          </a:xfrm>
          <a:prstGeom prst="rect">
            <a:avLst/>
          </a:prstGeom>
          <a:noFill/>
        </p:spPr>
        <p:txBody>
          <a:bodyPr wrap="none" lIns="91440" tIns="45720" rIns="91440" bIns="45720">
            <a:spAutoFit/>
          </a:bodyPr>
          <a:lstStyle/>
          <a:p>
            <a:pPr algn="ctr"/>
            <a:r>
              <a:rPr lang="ja-JP" altLang="en-US" sz="3600" b="1" dirty="0">
                <a:ln w="0"/>
                <a:solidFill>
                  <a:srgbClr val="00B0F0"/>
                </a:solidFill>
                <a:effectLst>
                  <a:outerShdw blurRad="38100" dist="25400" dir="5400000" algn="ctr" rotWithShape="0">
                    <a:srgbClr val="6E747A">
                      <a:alpha val="43000"/>
                    </a:srgbClr>
                  </a:outerShdw>
                </a:effectLst>
                <a:latin typeface="Arial Black" panose="020B0A04020102020204" pitchFamily="34" charset="0"/>
              </a:rPr>
              <a:t>歯周病とからだの病気</a:t>
            </a:r>
            <a:endParaRPr lang="ja-JP" altLang="en-US" sz="3600" b="1" cap="none" spc="0" dirty="0">
              <a:ln w="0"/>
              <a:solidFill>
                <a:srgbClr val="00B0F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6" name="正方形/長方形 5">
            <a:extLst>
              <a:ext uri="{FF2B5EF4-FFF2-40B4-BE49-F238E27FC236}">
                <a16:creationId xmlns:a16="http://schemas.microsoft.com/office/drawing/2014/main" id="{B96CE264-8896-49E3-A245-7F33B9CF16C5}"/>
              </a:ext>
            </a:extLst>
          </p:cNvPr>
          <p:cNvSpPr/>
          <p:nvPr/>
        </p:nvSpPr>
        <p:spPr>
          <a:xfrm>
            <a:off x="1120564" y="2894216"/>
            <a:ext cx="4341411" cy="369332"/>
          </a:xfrm>
          <a:prstGeom prst="rect">
            <a:avLst/>
          </a:prstGeom>
          <a:noFill/>
          <a:ln w="12700">
            <a:solidFill>
              <a:srgbClr val="0070C0"/>
            </a:solidFill>
          </a:ln>
        </p:spPr>
        <p:txBody>
          <a:bodyPr wrap="square" lIns="91440" tIns="45720" rIns="91440" bIns="45720">
            <a:spAutoFit/>
          </a:bodyPr>
          <a:lstStyle/>
          <a:p>
            <a:pPr algn="ctr"/>
            <a:r>
              <a:rPr lang="ja-JP" altLang="en-US" b="1" cap="none" spc="0" dirty="0">
                <a:ln w="0"/>
                <a:solidFill>
                  <a:schemeClr val="accent1">
                    <a:lumMod val="75000"/>
                  </a:schemeClr>
                </a:solidFill>
                <a:effectLst>
                  <a:outerShdw blurRad="38100" dist="25400" dir="5400000" algn="ctr" rotWithShape="0">
                    <a:srgbClr val="6E747A">
                      <a:alpha val="43000"/>
                    </a:srgbClr>
                  </a:outerShdw>
                </a:effectLst>
                <a:latin typeface="+mn-ea"/>
              </a:rPr>
              <a:t>全身のさまざまなところに影響を及ぼす</a:t>
            </a:r>
          </a:p>
        </p:txBody>
      </p:sp>
      <p:sp>
        <p:nvSpPr>
          <p:cNvPr id="7" name="正方形/長方形 6">
            <a:extLst>
              <a:ext uri="{FF2B5EF4-FFF2-40B4-BE49-F238E27FC236}">
                <a16:creationId xmlns:a16="http://schemas.microsoft.com/office/drawing/2014/main" id="{7570EBCB-BD60-45A5-94A6-13B5BE693911}"/>
              </a:ext>
            </a:extLst>
          </p:cNvPr>
          <p:cNvSpPr/>
          <p:nvPr/>
        </p:nvSpPr>
        <p:spPr>
          <a:xfrm>
            <a:off x="890613" y="3379801"/>
            <a:ext cx="5057490" cy="2504684"/>
          </a:xfrm>
          <a:prstGeom prst="rect">
            <a:avLst/>
          </a:prstGeom>
          <a:noFill/>
          <a:ln w="635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2000" dirty="0"/>
          </a:p>
          <a:p>
            <a:r>
              <a:rPr kumimoji="1" lang="ja-JP" altLang="en-US" b="1" dirty="0">
                <a:latin typeface="ＭＳ Ｐゴシック" panose="020B0600070205080204" pitchFamily="50" charset="-128"/>
                <a:ea typeface="ＭＳ Ｐゴシック" panose="020B0600070205080204" pitchFamily="50" charset="-128"/>
              </a:rPr>
              <a:t>口腔は食べ物が初めて出会う消化器官です。</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歯周病で歯が失われ、口腔における咀嚼が</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不十分になると他の消化器系全体に影響が</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出てきます。歯肉と顎骨の炎症を伴う歯周病は、</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消化だけでなく、全身の様々な病気に関連して</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いることがわかっています</a:t>
            </a:r>
          </a:p>
          <a:p>
            <a:r>
              <a:rPr kumimoji="1" lang="ja-JP" altLang="en-US" b="1" dirty="0">
                <a:latin typeface="ＭＳ Ｐゴシック" panose="020B0600070205080204" pitchFamily="50" charset="-128"/>
                <a:ea typeface="ＭＳ Ｐゴシック" panose="020B0600070205080204" pitchFamily="50" charset="-128"/>
              </a:rPr>
              <a:t>（</a:t>
            </a:r>
            <a:r>
              <a:rPr kumimoji="1" lang="ja-JP" altLang="en-US" b="1" dirty="0">
                <a:solidFill>
                  <a:srgbClr val="FF0000"/>
                </a:solidFill>
                <a:latin typeface="ＭＳ Ｐゴシック" panose="020B0600070205080204" pitchFamily="50" charset="-128"/>
                <a:ea typeface="ＭＳ Ｐゴシック" panose="020B0600070205080204" pitchFamily="50" charset="-128"/>
              </a:rPr>
              <a:t>赤</a:t>
            </a:r>
            <a:r>
              <a:rPr kumimoji="1" lang="ja-JP" altLang="en-US" b="1" dirty="0">
                <a:latin typeface="ＭＳ Ｐゴシック" panose="020B0600070205080204" pitchFamily="50" charset="-128"/>
                <a:ea typeface="ＭＳ Ｐゴシック" panose="020B0600070205080204" pitchFamily="50" charset="-128"/>
              </a:rPr>
              <a:t>は生活習慣病　</a:t>
            </a:r>
            <a:r>
              <a:rPr kumimoji="1" lang="ja-JP" altLang="en-US" b="1" dirty="0">
                <a:solidFill>
                  <a:srgbClr val="00B0F0"/>
                </a:solidFill>
                <a:latin typeface="ＭＳ Ｐゴシック" panose="020B0600070205080204" pitchFamily="50" charset="-128"/>
                <a:ea typeface="ＭＳ Ｐゴシック" panose="020B0600070205080204" pitchFamily="50" charset="-128"/>
              </a:rPr>
              <a:t>青</a:t>
            </a:r>
            <a:r>
              <a:rPr kumimoji="1" lang="ja-JP" altLang="en-US" b="1" dirty="0">
                <a:latin typeface="ＭＳ Ｐゴシック" panose="020B0600070205080204" pitchFamily="50" charset="-128"/>
                <a:ea typeface="ＭＳ Ｐゴシック" panose="020B0600070205080204" pitchFamily="50" charset="-128"/>
              </a:rPr>
              <a:t>はそれ以外の歯周病と関係がある病気）</a:t>
            </a:r>
          </a:p>
          <a:p>
            <a:pPr algn="ctr"/>
            <a:endParaRPr kumimoji="1" lang="en-US" altLang="ja-JP" dirty="0"/>
          </a:p>
        </p:txBody>
      </p:sp>
      <p:sp>
        <p:nvSpPr>
          <p:cNvPr id="8" name="テキスト ボックス 7">
            <a:extLst>
              <a:ext uri="{FF2B5EF4-FFF2-40B4-BE49-F238E27FC236}">
                <a16:creationId xmlns:a16="http://schemas.microsoft.com/office/drawing/2014/main" id="{84EEA046-1F7A-40D9-91E9-ACB2397C7789}"/>
              </a:ext>
            </a:extLst>
          </p:cNvPr>
          <p:cNvSpPr txBox="1"/>
          <p:nvPr/>
        </p:nvSpPr>
        <p:spPr>
          <a:xfrm>
            <a:off x="-14095" y="6096904"/>
            <a:ext cx="7079673" cy="3354765"/>
          </a:xfrm>
          <a:prstGeom prst="rect">
            <a:avLst/>
          </a:prstGeom>
          <a:noFill/>
        </p:spPr>
        <p:txBody>
          <a:bodyPr wrap="square" rtlCol="0">
            <a:spAutoFit/>
          </a:bodyPr>
          <a:lstStyle/>
          <a:p>
            <a:r>
              <a:rPr kumimoji="1" lang="ja-JP" altLang="en-US" sz="3000" b="1" dirty="0">
                <a:solidFill>
                  <a:srgbClr val="FF0000"/>
                </a:solidFill>
              </a:rPr>
              <a:t>狭心症／心筋梗塞　</a:t>
            </a:r>
            <a:r>
              <a:rPr kumimoji="1" lang="ja-JP" altLang="en-US" sz="3000" b="1" dirty="0">
                <a:solidFill>
                  <a:srgbClr val="00B0F0"/>
                </a:solidFill>
              </a:rPr>
              <a:t>　　　　　認知症</a:t>
            </a:r>
            <a:endParaRPr kumimoji="1" lang="en-US" altLang="ja-JP" sz="3000" b="1" dirty="0">
              <a:solidFill>
                <a:srgbClr val="00B0F0"/>
              </a:solidFill>
            </a:endParaRPr>
          </a:p>
          <a:p>
            <a:r>
              <a:rPr kumimoji="1" lang="ja-JP" altLang="en-US" sz="3000" b="1" dirty="0">
                <a:solidFill>
                  <a:srgbClr val="00B0F0"/>
                </a:solidFill>
              </a:rPr>
              <a:t>心内膜炎　　　　　　　　　</a:t>
            </a:r>
            <a:r>
              <a:rPr kumimoji="1" lang="ja-JP" altLang="en-US" sz="3000" b="1" dirty="0">
                <a:solidFill>
                  <a:srgbClr val="FF0000"/>
                </a:solidFill>
              </a:rPr>
              <a:t>動脈硬化</a:t>
            </a:r>
            <a:endParaRPr kumimoji="1" lang="en-US" altLang="ja-JP" sz="3000" b="1" dirty="0">
              <a:solidFill>
                <a:srgbClr val="FF0000"/>
              </a:solidFill>
            </a:endParaRPr>
          </a:p>
          <a:p>
            <a:r>
              <a:rPr kumimoji="1" lang="ja-JP" altLang="en-US" sz="3000" b="1" dirty="0">
                <a:solidFill>
                  <a:srgbClr val="FF0000"/>
                </a:solidFill>
              </a:rPr>
              <a:t>糖尿病　</a:t>
            </a:r>
            <a:r>
              <a:rPr kumimoji="1" lang="ja-JP" altLang="en-US" sz="3000" b="1" dirty="0">
                <a:solidFill>
                  <a:srgbClr val="00B0F0"/>
                </a:solidFill>
              </a:rPr>
              <a:t>　　　　　　　　　　　</a:t>
            </a:r>
            <a:r>
              <a:rPr kumimoji="1" lang="ja-JP" altLang="en-US" sz="3000" b="1" dirty="0">
                <a:solidFill>
                  <a:srgbClr val="FF0000"/>
                </a:solidFill>
              </a:rPr>
              <a:t>がん</a:t>
            </a:r>
            <a:endParaRPr kumimoji="1" lang="en-US" altLang="ja-JP" sz="3000" b="1" dirty="0">
              <a:solidFill>
                <a:srgbClr val="FF0000"/>
              </a:solidFill>
            </a:endParaRPr>
          </a:p>
          <a:p>
            <a:r>
              <a:rPr kumimoji="1" lang="ja-JP" altLang="en-US" sz="3000" b="1" dirty="0">
                <a:solidFill>
                  <a:srgbClr val="00B0F0"/>
                </a:solidFill>
              </a:rPr>
              <a:t>幼児の低体重・早産　　　　　　肺炎</a:t>
            </a:r>
            <a:endParaRPr kumimoji="1" lang="en-US" altLang="ja-JP" sz="3000" b="1" dirty="0">
              <a:solidFill>
                <a:srgbClr val="00B0F0"/>
              </a:solidFill>
            </a:endParaRPr>
          </a:p>
          <a:p>
            <a:r>
              <a:rPr kumimoji="1" lang="ja-JP" altLang="en-US" sz="3000" b="1" dirty="0">
                <a:solidFill>
                  <a:srgbClr val="00B0F0"/>
                </a:solidFill>
              </a:rPr>
              <a:t>バージャー病　　　　　　　　　</a:t>
            </a:r>
            <a:r>
              <a:rPr kumimoji="1" lang="ja-JP" altLang="en-US" sz="3000" b="1" dirty="0">
                <a:solidFill>
                  <a:srgbClr val="FF0000"/>
                </a:solidFill>
              </a:rPr>
              <a:t>肥満</a:t>
            </a:r>
            <a:endParaRPr kumimoji="1" lang="en-US" altLang="ja-JP" sz="3000" b="1" dirty="0">
              <a:solidFill>
                <a:srgbClr val="00B0F0"/>
              </a:solidFill>
            </a:endParaRPr>
          </a:p>
          <a:p>
            <a:r>
              <a:rPr kumimoji="1" lang="ja-JP" altLang="en-US" sz="3000" b="1" dirty="0">
                <a:solidFill>
                  <a:srgbClr val="00B0F0"/>
                </a:solidFill>
              </a:rPr>
              <a:t>　　　　　　　　　　　　　骨粗鬆症</a:t>
            </a:r>
            <a:endParaRPr kumimoji="1" lang="en-US" altLang="ja-JP" sz="3000" b="1" dirty="0">
              <a:solidFill>
                <a:srgbClr val="FF0000"/>
              </a:solidFill>
            </a:endParaRPr>
          </a:p>
          <a:p>
            <a:r>
              <a:rPr kumimoji="1" lang="ja-JP" altLang="en-US" sz="3200" b="1" dirty="0">
                <a:solidFill>
                  <a:srgbClr val="00B0F0"/>
                </a:solidFill>
              </a:rPr>
              <a:t>　　　　　　　　　　　　</a:t>
            </a:r>
          </a:p>
        </p:txBody>
      </p:sp>
      <p:pic>
        <p:nvPicPr>
          <p:cNvPr id="9" name="図 8">
            <a:extLst>
              <a:ext uri="{FF2B5EF4-FFF2-40B4-BE49-F238E27FC236}">
                <a16:creationId xmlns:a16="http://schemas.microsoft.com/office/drawing/2014/main" id="{2891AB3F-5A89-456B-93E6-BC7460037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641" y="6376997"/>
            <a:ext cx="1466850" cy="3114675"/>
          </a:xfrm>
          <a:prstGeom prst="rect">
            <a:avLst/>
          </a:prstGeom>
        </p:spPr>
      </p:pic>
      <p:sp>
        <p:nvSpPr>
          <p:cNvPr id="10" name="Google Shape;27;p35">
            <a:extLst>
              <a:ext uri="{FF2B5EF4-FFF2-40B4-BE49-F238E27FC236}">
                <a16:creationId xmlns:a16="http://schemas.microsoft.com/office/drawing/2014/main" id="{5DABEDD6-4966-4DA5-ABFE-C65332F85DFA}"/>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2" name="object 91">
            <a:extLst>
              <a:ext uri="{FF2B5EF4-FFF2-40B4-BE49-F238E27FC236}">
                <a16:creationId xmlns:a16="http://schemas.microsoft.com/office/drawing/2014/main" id="{E7DCE54E-B95D-41F0-91A0-3D9EA1C89C7F}"/>
              </a:ext>
            </a:extLst>
          </p:cNvPr>
          <p:cNvSpPr txBox="1"/>
          <p:nvPr/>
        </p:nvSpPr>
        <p:spPr>
          <a:xfrm>
            <a:off x="402872" y="9522513"/>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918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5182727B-3D18-4A54-A1A8-C8330F4357EC}"/>
              </a:ext>
            </a:extLst>
          </p:cNvPr>
          <p:cNvSpPr txBox="1">
            <a:spLocks/>
          </p:cNvSpPr>
          <p:nvPr/>
        </p:nvSpPr>
        <p:spPr>
          <a:xfrm>
            <a:off x="110836" y="4033163"/>
            <a:ext cx="6593372" cy="1296000"/>
          </a:xfrm>
          <a:prstGeom prst="rect">
            <a:avLst/>
          </a:prstGeom>
          <a:solidFill>
            <a:schemeClr val="accent5">
              <a:lumMod val="20000"/>
              <a:lumOff val="8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2800" b="1" dirty="0">
                <a:latin typeface="メイリオ" panose="020B0604030504040204" pitchFamily="50" charset="-128"/>
                <a:ea typeface="メイリオ" panose="020B0604030504040204" pitchFamily="50" charset="-128"/>
              </a:rPr>
              <a:t>がんばって働くけど</a:t>
            </a:r>
            <a:endParaRPr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rPr>
              <a:t>お口の健康、身体の健康は</a:t>
            </a:r>
            <a:r>
              <a:rPr lang="ja-JP" altLang="en-US" sz="2800" b="1" dirty="0">
                <a:solidFill>
                  <a:srgbClr val="FF0000"/>
                </a:solidFill>
                <a:latin typeface="メイリオ" panose="020B0604030504040204" pitchFamily="50" charset="-128"/>
                <a:ea typeface="メイリオ" panose="020B0604030504040204" pitchFamily="50" charset="-128"/>
              </a:rPr>
              <a:t>大丈夫？</a:t>
            </a:r>
          </a:p>
          <a:p>
            <a:pPr marL="0" indent="0" algn="ctr">
              <a:buNone/>
            </a:pPr>
            <a:endParaRPr lang="ja-JP" altLang="en-US" sz="4000" b="1" dirty="0">
              <a:latin typeface="メイリオ" panose="020B0604030504040204" pitchFamily="50" charset="-128"/>
              <a:ea typeface="メイリオ" panose="020B0604030504040204" pitchFamily="50" charset="-128"/>
            </a:endParaRPr>
          </a:p>
        </p:txBody>
      </p:sp>
      <p:sp>
        <p:nvSpPr>
          <p:cNvPr id="3" name="テキスト ボックス 4">
            <a:extLst>
              <a:ext uri="{FF2B5EF4-FFF2-40B4-BE49-F238E27FC236}">
                <a16:creationId xmlns:a16="http://schemas.microsoft.com/office/drawing/2014/main" id="{A716FC71-F5DE-4392-83AD-C5E02251A9B5}"/>
              </a:ext>
            </a:extLst>
          </p:cNvPr>
          <p:cNvSpPr txBox="1">
            <a:spLocks noChangeArrowheads="1"/>
          </p:cNvSpPr>
          <p:nvPr/>
        </p:nvSpPr>
        <p:spPr bwMode="auto">
          <a:xfrm>
            <a:off x="562876" y="135359"/>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600" dirty="0">
                <a:solidFill>
                  <a:srgbClr val="00B050"/>
                </a:solidFill>
                <a:latin typeface="メイリオ" panose="020B0604030504040204" pitchFamily="50" charset="-128"/>
                <a:ea typeface="メイリオ" panose="020B0604030504040204" pitchFamily="50" charset="-128"/>
              </a:rPr>
              <a:t>働き方改革</a:t>
            </a:r>
          </a:p>
        </p:txBody>
      </p:sp>
      <p:sp>
        <p:nvSpPr>
          <p:cNvPr id="4" name="テキスト ボックス 3">
            <a:extLst>
              <a:ext uri="{FF2B5EF4-FFF2-40B4-BE49-F238E27FC236}">
                <a16:creationId xmlns:a16="http://schemas.microsoft.com/office/drawing/2014/main" id="{FF4B49BE-AC56-47EF-B2C3-027FFA37546E}"/>
              </a:ext>
            </a:extLst>
          </p:cNvPr>
          <p:cNvSpPr txBox="1">
            <a:spLocks noChangeArrowheads="1"/>
          </p:cNvSpPr>
          <p:nvPr/>
        </p:nvSpPr>
        <p:spPr bwMode="auto">
          <a:xfrm>
            <a:off x="1" y="762227"/>
            <a:ext cx="6858000"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6" name="図 5">
            <a:extLst>
              <a:ext uri="{FF2B5EF4-FFF2-40B4-BE49-F238E27FC236}">
                <a16:creationId xmlns:a16="http://schemas.microsoft.com/office/drawing/2014/main" id="{16B6F156-68BE-4CB3-BF98-D6F862DCF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465121"/>
            <a:ext cx="2514600" cy="1527969"/>
          </a:xfrm>
          <a:prstGeom prst="rect">
            <a:avLst/>
          </a:prstGeom>
        </p:spPr>
      </p:pic>
      <p:sp>
        <p:nvSpPr>
          <p:cNvPr id="7" name="字幕 2">
            <a:extLst>
              <a:ext uri="{FF2B5EF4-FFF2-40B4-BE49-F238E27FC236}">
                <a16:creationId xmlns:a16="http://schemas.microsoft.com/office/drawing/2014/main" id="{5F7355F0-935C-46DD-80A9-2BFD18DCC355}"/>
              </a:ext>
            </a:extLst>
          </p:cNvPr>
          <p:cNvSpPr txBox="1">
            <a:spLocks/>
          </p:cNvSpPr>
          <p:nvPr/>
        </p:nvSpPr>
        <p:spPr>
          <a:xfrm>
            <a:off x="110836" y="6159327"/>
            <a:ext cx="6747164" cy="3183921"/>
          </a:xfrm>
          <a:prstGeom prst="rect">
            <a:avLst/>
          </a:prstGeom>
          <a:solidFill>
            <a:schemeClr val="tx1">
              <a:lumMod val="50000"/>
              <a:lumOff val="5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2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chemeClr val="bg1"/>
                </a:solidFill>
                <a:latin typeface="メイリオ" panose="020B0604030504040204" pitchFamily="50" charset="-128"/>
                <a:ea typeface="メイリオ" panose="020B0604030504040204" pitchFamily="50" charset="-128"/>
              </a:rPr>
              <a:t>「引退前にやっておくべきだった」</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後悔トップ</a:t>
            </a:r>
            <a:r>
              <a:rPr lang="en-US" altLang="ja-JP" sz="2800" b="1" dirty="0">
                <a:solidFill>
                  <a:schemeClr val="bg1"/>
                </a:solidFill>
                <a:latin typeface="メイリオ" panose="020B0604030504040204" pitchFamily="50" charset="-128"/>
                <a:ea typeface="メイリオ" panose="020B0604030504040204" pitchFamily="50" charset="-128"/>
              </a:rPr>
              <a:t>20</a:t>
            </a:r>
            <a:endParaRPr lang="ja-JP" altLang="en-US" sz="28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a:solidFill>
                  <a:schemeClr val="bg1"/>
                </a:solidFill>
                <a:latin typeface="メイリオ" panose="020B0604030504040204" pitchFamily="50" charset="-128"/>
                <a:ea typeface="メイリオ" panose="020B0604030504040204" pitchFamily="50" charset="-128"/>
              </a:rPr>
              <a:t>70</a:t>
            </a:r>
            <a:r>
              <a:rPr lang="ja-JP" altLang="en-US" sz="2800" b="1" dirty="0">
                <a:solidFill>
                  <a:schemeClr val="bg1"/>
                </a:solidFill>
                <a:latin typeface="メイリオ" panose="020B0604030504040204" pitchFamily="50" charset="-128"/>
                <a:ea typeface="メイリオ" panose="020B0604030504040204" pitchFamily="50" charset="-128"/>
              </a:rPr>
              <a:t>～</a:t>
            </a:r>
            <a:r>
              <a:rPr lang="en-US" altLang="ja-JP" sz="2800" b="1" dirty="0">
                <a:solidFill>
                  <a:schemeClr val="bg1"/>
                </a:solidFill>
                <a:latin typeface="メイリオ" panose="020B0604030504040204" pitchFamily="50" charset="-128"/>
                <a:ea typeface="メイリオ" panose="020B0604030504040204" pitchFamily="50" charset="-128"/>
              </a:rPr>
              <a:t>74</a:t>
            </a:r>
            <a:r>
              <a:rPr lang="ja-JP" altLang="en-US" sz="2800" b="1" dirty="0">
                <a:solidFill>
                  <a:schemeClr val="bg1"/>
                </a:solidFill>
                <a:latin typeface="メイリオ" panose="020B0604030504040204" pitchFamily="50" charset="-128"/>
                <a:ea typeface="メイリオ" panose="020B0604030504040204" pitchFamily="50" charset="-128"/>
              </a:rPr>
              <a:t>歳　第</a:t>
            </a:r>
            <a:r>
              <a:rPr lang="en-US" altLang="ja-JP" sz="2800" b="1" dirty="0">
                <a:solidFill>
                  <a:schemeClr val="bg1"/>
                </a:solidFill>
                <a:latin typeface="メイリオ" panose="020B0604030504040204" pitchFamily="50" charset="-128"/>
                <a:ea typeface="メイリオ" panose="020B0604030504040204" pitchFamily="50" charset="-128"/>
              </a:rPr>
              <a:t>1</a:t>
            </a:r>
            <a:r>
              <a:rPr lang="ja-JP" altLang="en-US" sz="2800" b="1" dirty="0">
                <a:solidFill>
                  <a:schemeClr val="bg1"/>
                </a:solidFill>
                <a:latin typeface="メイリオ" panose="020B0604030504040204" pitchFamily="50" charset="-128"/>
                <a:ea typeface="メイリオ" panose="020B0604030504040204" pitchFamily="50" charset="-128"/>
              </a:rPr>
              <a:t>位</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rgbClr val="E71F3C"/>
                </a:solidFill>
                <a:effectLst>
                  <a:glow rad="101600">
                    <a:schemeClr val="bg1">
                      <a:alpha val="92000"/>
                    </a:schemeClr>
                  </a:glow>
                </a:effectLst>
                <a:latin typeface="メイリオ" panose="020B0604030504040204" pitchFamily="50" charset="-128"/>
                <a:ea typeface="メイリオ" panose="020B0604030504040204" pitchFamily="50" charset="-128"/>
              </a:rPr>
              <a:t>歯の定期健診を</a:t>
            </a:r>
            <a:endParaRPr lang="en-US" altLang="ja-JP" sz="2800" b="1" dirty="0">
              <a:solidFill>
                <a:srgbClr val="E71F3C"/>
              </a:solidFill>
              <a:effectLst>
                <a:glow rad="101600">
                  <a:schemeClr val="bg1">
                    <a:alpha val="92000"/>
                  </a:schemeClr>
                </a:glow>
              </a:effectLst>
              <a:latin typeface="メイリオ" panose="020B0604030504040204" pitchFamily="50" charset="-128"/>
              <a:ea typeface="メイリオ" panose="020B0604030504040204" pitchFamily="50" charset="-128"/>
            </a:endParaRPr>
          </a:p>
          <a:p>
            <a:pPr marL="0" indent="0">
              <a:buNone/>
            </a:pPr>
            <a:r>
              <a:rPr lang="ja-JP" altLang="en-US" sz="2800" b="1" dirty="0">
                <a:solidFill>
                  <a:srgbClr val="E71F3C"/>
                </a:solidFill>
                <a:effectLst>
                  <a:glow rad="101600">
                    <a:schemeClr val="bg1">
                      <a:alpha val="92000"/>
                    </a:schemeClr>
                  </a:glow>
                </a:effectLst>
                <a:latin typeface="メイリオ" panose="020B0604030504040204" pitchFamily="50" charset="-128"/>
                <a:ea typeface="メイリオ" panose="020B0604030504040204" pitchFamily="50" charset="-128"/>
              </a:rPr>
              <a:t>　　受ければよかった！</a:t>
            </a:r>
          </a:p>
          <a:p>
            <a:pPr marL="0" indent="0">
              <a:buNone/>
            </a:pPr>
            <a:r>
              <a:rPr lang="ja-JP" altLang="en-US" sz="2000" b="1" dirty="0">
                <a:solidFill>
                  <a:schemeClr val="bg1"/>
                </a:solidFill>
                <a:latin typeface="メイリオ" panose="020B0604030504040204" pitchFamily="50" charset="-128"/>
                <a:ea typeface="メイリオ" panose="020B0604030504040204" pitchFamily="50" charset="-128"/>
              </a:rPr>
              <a:t>　　（</a:t>
            </a:r>
            <a:r>
              <a:rPr lang="en-US" altLang="ja-JP" sz="2000" b="1" dirty="0">
                <a:solidFill>
                  <a:schemeClr val="bg1"/>
                </a:solidFill>
                <a:latin typeface="メイリオ" panose="020B0604030504040204" pitchFamily="50" charset="-128"/>
                <a:ea typeface="メイリオ" panose="020B0604030504040204" pitchFamily="50" charset="-128"/>
              </a:rPr>
              <a:t>PRESIDENT 2012</a:t>
            </a:r>
            <a:r>
              <a:rPr lang="ja-JP" altLang="en-US" sz="2000" b="1" dirty="0">
                <a:solidFill>
                  <a:schemeClr val="bg1"/>
                </a:solidFill>
                <a:latin typeface="メイリオ" panose="020B0604030504040204" pitchFamily="50" charset="-128"/>
                <a:ea typeface="メイリオ" panose="020B0604030504040204" pitchFamily="50" charset="-128"/>
              </a:rPr>
              <a:t>年 ）</a:t>
            </a: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4">
            <a:extLst>
              <a:ext uri="{FF2B5EF4-FFF2-40B4-BE49-F238E27FC236}">
                <a16:creationId xmlns:a16="http://schemas.microsoft.com/office/drawing/2014/main" id="{81990771-22D3-4B96-96F1-1995C8250468}"/>
              </a:ext>
            </a:extLst>
          </p:cNvPr>
          <p:cNvSpPr txBox="1">
            <a:spLocks noChangeArrowheads="1"/>
          </p:cNvSpPr>
          <p:nvPr/>
        </p:nvSpPr>
        <p:spPr bwMode="auto">
          <a:xfrm>
            <a:off x="-567194" y="5491855"/>
            <a:ext cx="8103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b="1" dirty="0">
                <a:solidFill>
                  <a:srgbClr val="00B050"/>
                </a:solidFill>
                <a:latin typeface="ＭＳ Ｐゴシック" panose="020B0600070205080204" pitchFamily="50" charset="-128"/>
              </a:rPr>
              <a:t>定年がのびたら　さらに後悔？</a:t>
            </a:r>
          </a:p>
        </p:txBody>
      </p:sp>
      <p:pic>
        <p:nvPicPr>
          <p:cNvPr id="9" name="Picture 2" descr="独居老人のイラスト">
            <a:extLst>
              <a:ext uri="{FF2B5EF4-FFF2-40B4-BE49-F238E27FC236}">
                <a16:creationId xmlns:a16="http://schemas.microsoft.com/office/drawing/2014/main" id="{628B024E-1D54-4E92-90E0-E16914CDD19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67579" y="6974515"/>
            <a:ext cx="1636079" cy="236873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7;p35">
            <a:extLst>
              <a:ext uri="{FF2B5EF4-FFF2-40B4-BE49-F238E27FC236}">
                <a16:creationId xmlns:a16="http://schemas.microsoft.com/office/drawing/2014/main" id="{1A9C43F5-F38A-4C97-A001-E4EF13663A06}"/>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67297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8106B46-FCA7-46F0-A3E4-F54892B76D8B}"/>
              </a:ext>
            </a:extLst>
          </p:cNvPr>
          <p:cNvSpPr txBox="1">
            <a:spLocks noChangeArrowheads="1"/>
          </p:cNvSpPr>
          <p:nvPr/>
        </p:nvSpPr>
        <p:spPr bwMode="auto">
          <a:xfrm>
            <a:off x="0" y="77429"/>
            <a:ext cx="6608518" cy="99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2800" b="1" i="0" u="none" strike="noStrike" kern="1200" cap="none"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予防･健康づくりの推進と</a:t>
            </a:r>
            <a:endParaRPr kumimoji="1" lang="en-US" altLang="ja-JP" sz="2800" b="1" i="0" u="none" strike="noStrike" kern="1200" cap="none"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endParaRPr>
          </a:p>
          <a:p>
            <a:pPr algn="ctr" eaLnBrk="1" fontAlgn="base" hangingPunct="1">
              <a:spcBef>
                <a:spcPct val="0"/>
              </a:spcBef>
              <a:spcAft>
                <a:spcPct val="0"/>
              </a:spcAft>
              <a:buFontTx/>
              <a:buNone/>
              <a:defRPr/>
            </a:pPr>
            <a:r>
              <a:rPr kumimoji="1" lang="ja-JP" altLang="en-US" sz="2800" b="1" i="0" u="none" strike="noStrike" kern="1200" cap="none"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医療費適正化の主な取組</a:t>
            </a:r>
            <a:endParaRPr lang="en-US" altLang="ja-JP" sz="1100" b="1" dirty="0">
              <a:latin typeface="メイリオ" panose="020B0604030504040204" pitchFamily="50" charset="-128"/>
              <a:ea typeface="メイリオ" panose="020B0604030504040204" pitchFamily="50" charset="-128"/>
              <a:cs typeface="+mj-cs"/>
            </a:endParaRPr>
          </a:p>
        </p:txBody>
      </p:sp>
      <p:sp>
        <p:nvSpPr>
          <p:cNvPr id="5" name="字幕 2">
            <a:extLst>
              <a:ext uri="{FF2B5EF4-FFF2-40B4-BE49-F238E27FC236}">
                <a16:creationId xmlns:a16="http://schemas.microsoft.com/office/drawing/2014/main" id="{AF0168B2-AB08-4155-B021-F56CEAB6B4AC}"/>
              </a:ext>
            </a:extLst>
          </p:cNvPr>
          <p:cNvSpPr txBox="1">
            <a:spLocks/>
          </p:cNvSpPr>
          <p:nvPr/>
        </p:nvSpPr>
        <p:spPr>
          <a:xfrm>
            <a:off x="67918" y="3409298"/>
            <a:ext cx="6660027" cy="1872000"/>
          </a:xfrm>
          <a:prstGeom prst="rect">
            <a:avLst/>
          </a:prstGeom>
          <a:solidFill>
            <a:schemeClr val="accent5">
              <a:lumMod val="20000"/>
              <a:lumOff val="80000"/>
            </a:schemeClr>
          </a:solidFill>
          <a:ln w="66675">
            <a:noFill/>
          </a:ln>
        </p:spPr>
        <p:txBody>
          <a:bodyPr vert="horz" lIns="936000"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defTabSz="257168">
              <a:buNone/>
              <a:defRPr/>
            </a:pPr>
            <a:r>
              <a:rPr kumimoji="1" lang="ja-JP" altLang="en-US" sz="2000" b="1" dirty="0">
                <a:solidFill>
                  <a:srgbClr val="FF0000"/>
                </a:solidFill>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インセンティブとは？</a:t>
            </a:r>
          </a:p>
          <a:p>
            <a:pPr marL="0" indent="0" defTabSz="257168">
              <a:buNone/>
              <a:defRPr/>
            </a:pPr>
            <a:r>
              <a:rPr kumimoji="1"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もともとは報奨金のことです。</a:t>
            </a:r>
          </a:p>
          <a:p>
            <a:pPr marL="0" indent="0" defTabSz="257168">
              <a:buNone/>
              <a:defRPr/>
            </a:pPr>
            <a:r>
              <a:rPr lang="ja-JP" altLang="en-US" sz="2000" b="1" dirty="0">
                <a:latin typeface="メイリオ" panose="020B0604030504040204" pitchFamily="50" charset="-128"/>
                <a:ea typeface="メイリオ" panose="020B0604030504040204" pitchFamily="50" charset="-128"/>
              </a:rPr>
              <a:t>　この場合は、予防･健康づくりの取組に対して</a:t>
            </a:r>
          </a:p>
          <a:p>
            <a:pPr marL="0" indent="0" defTabSz="257168">
              <a:buNone/>
              <a:defRPr/>
            </a:pPr>
            <a:r>
              <a:rPr lang="ja-JP" altLang="en-US" sz="2000" b="1" dirty="0">
                <a:solidFill>
                  <a:srgbClr val="3A74A3"/>
                </a:solidFill>
                <a:latin typeface="メイリオ" panose="020B0604030504040204" pitchFamily="50" charset="-128"/>
                <a:ea typeface="メイリオ" panose="020B0604030504040204" pitchFamily="50" charset="-128"/>
              </a:rPr>
              <a:t>　</a:t>
            </a:r>
            <a:r>
              <a:rPr lang="ja-JP" altLang="en-US" sz="2000" b="1" dirty="0">
                <a:solidFill>
                  <a:srgbClr val="FF0000"/>
                </a:solidFill>
                <a:effectLst>
                  <a:glow rad="228600">
                    <a:schemeClr val="bg1">
                      <a:alpha val="85000"/>
                    </a:schemeClr>
                  </a:glow>
                </a:effectLst>
                <a:latin typeface="メイリオ" panose="020B0604030504040204" pitchFamily="50" charset="-128"/>
                <a:ea typeface="メイリオ" panose="020B0604030504040204" pitchFamily="50" charset="-128"/>
              </a:rPr>
              <a:t>支援金</a:t>
            </a:r>
            <a:r>
              <a:rPr lang="ja-JP" altLang="en-US" sz="2000" b="1" dirty="0">
                <a:latin typeface="メイリオ" panose="020B0604030504040204" pitchFamily="50" charset="-128"/>
                <a:ea typeface="メイリオ" panose="020B0604030504040204" pitchFamily="50" charset="-128"/>
              </a:rPr>
              <a:t>を増減する制度を指します。</a:t>
            </a:r>
          </a:p>
          <a:p>
            <a:pPr marL="0" indent="0" defTabSz="257168">
              <a:buNone/>
              <a:defRPr/>
            </a:pPr>
            <a:endParaRPr kumimoji="1" lang="ja-JP" altLang="en-US" sz="2000" b="1" dirty="0">
              <a:solidFill>
                <a:srgbClr val="3A74A3"/>
              </a:solidFill>
              <a:latin typeface="メイリオ" panose="020B0604030504040204" pitchFamily="50" charset="-128"/>
              <a:ea typeface="メイリオ" panose="020B0604030504040204" pitchFamily="50" charset="-128"/>
            </a:endParaRPr>
          </a:p>
          <a:p>
            <a:pPr marL="0" indent="0">
              <a:spcBef>
                <a:spcPts val="600"/>
              </a:spcBef>
              <a:buNone/>
            </a:pPr>
            <a:endParaRPr lang="ja-JP" altLang="en-US" sz="2800" b="1" dirty="0">
              <a:solidFill>
                <a:srgbClr val="3A74A3"/>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26C9FD77-FD8A-4FD2-8C59-7D9C2955B8A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0055" y="2954762"/>
            <a:ext cx="1213551" cy="1183211"/>
          </a:xfrm>
          <a:prstGeom prst="rect">
            <a:avLst/>
          </a:prstGeom>
        </p:spPr>
      </p:pic>
      <p:sp>
        <p:nvSpPr>
          <p:cNvPr id="7" name="タイトル 1">
            <a:extLst>
              <a:ext uri="{FF2B5EF4-FFF2-40B4-BE49-F238E27FC236}">
                <a16:creationId xmlns:a16="http://schemas.microsoft.com/office/drawing/2014/main" id="{E378A3A4-3192-49CF-BB87-DEF5612FE99F}"/>
              </a:ext>
            </a:extLst>
          </p:cNvPr>
          <p:cNvSpPr txBox="1">
            <a:spLocks/>
          </p:cNvSpPr>
          <p:nvPr/>
        </p:nvSpPr>
        <p:spPr>
          <a:xfrm>
            <a:off x="1232510" y="1343459"/>
            <a:ext cx="5740380" cy="8350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solidFill>
                  <a:srgbClr val="00B050"/>
                </a:solidFill>
                <a:latin typeface="メイリオ" panose="020B0604030504040204" pitchFamily="50" charset="-128"/>
                <a:ea typeface="メイリオ" panose="020B0604030504040204" pitchFamily="50" charset="-128"/>
              </a:rPr>
              <a:t>歯科の保健指導・受診勧奨につなげる質問を追加</a:t>
            </a:r>
          </a:p>
        </p:txBody>
      </p:sp>
      <p:sp>
        <p:nvSpPr>
          <p:cNvPr id="8" name="テキスト ボックス 7">
            <a:extLst>
              <a:ext uri="{FF2B5EF4-FFF2-40B4-BE49-F238E27FC236}">
                <a16:creationId xmlns:a16="http://schemas.microsoft.com/office/drawing/2014/main" id="{2653953E-D062-400C-A31A-4D43DBCFA077}"/>
              </a:ext>
            </a:extLst>
          </p:cNvPr>
          <p:cNvSpPr txBox="1"/>
          <p:nvPr/>
        </p:nvSpPr>
        <p:spPr>
          <a:xfrm>
            <a:off x="296208" y="955770"/>
            <a:ext cx="6312310" cy="462998"/>
          </a:xfrm>
          <a:prstGeom prst="rect">
            <a:avLst/>
          </a:prstGeom>
          <a:solidFill>
            <a:srgbClr val="00B050"/>
          </a:solidFill>
        </p:spPr>
        <p:txBody>
          <a:bodyPr wrap="square" tIns="108000" rtlCol="0">
            <a:spAutoFit/>
          </a:bodyPr>
          <a:lstStyle/>
          <a:p>
            <a:r>
              <a:rPr kumimoji="1" lang="ja-JP" altLang="en-US" sz="2000" b="1" dirty="0">
                <a:solidFill>
                  <a:schemeClr val="bg1"/>
                </a:solidFill>
                <a:latin typeface="メイリオ" panose="020B0604030504040204" pitchFamily="50" charset="-128"/>
                <a:ea typeface="メイリオ" panose="020B0604030504040204" pitchFamily="50" charset="-128"/>
              </a:rPr>
              <a:t>特定健診・保健指導の強化</a:t>
            </a:r>
          </a:p>
        </p:txBody>
      </p:sp>
      <p:sp>
        <p:nvSpPr>
          <p:cNvPr id="9" name="矢印: 下 8">
            <a:extLst>
              <a:ext uri="{FF2B5EF4-FFF2-40B4-BE49-F238E27FC236}">
                <a16:creationId xmlns:a16="http://schemas.microsoft.com/office/drawing/2014/main" id="{2FB9192A-93BE-4FC5-A3E5-4A35CEA60E80}"/>
              </a:ext>
            </a:extLst>
          </p:cNvPr>
          <p:cNvSpPr/>
          <p:nvPr/>
        </p:nvSpPr>
        <p:spPr>
          <a:xfrm rot="10800000">
            <a:off x="366676" y="1412396"/>
            <a:ext cx="923366" cy="674962"/>
          </a:xfrm>
          <a:prstGeom prst="downArrow">
            <a:avLst/>
          </a:prstGeom>
          <a:solidFill>
            <a:srgbClr val="8AD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33DAEFD-7414-486C-B47A-A855B52901C6}"/>
              </a:ext>
            </a:extLst>
          </p:cNvPr>
          <p:cNvSpPr txBox="1"/>
          <p:nvPr/>
        </p:nvSpPr>
        <p:spPr>
          <a:xfrm>
            <a:off x="366676" y="2222884"/>
            <a:ext cx="6312310" cy="524553"/>
          </a:xfrm>
          <a:prstGeom prst="rect">
            <a:avLst/>
          </a:prstGeom>
          <a:solidFill>
            <a:srgbClr val="8AD1F5"/>
          </a:solidFill>
        </p:spPr>
        <p:txBody>
          <a:bodyPr wrap="square" tIns="108000" rtlCol="0">
            <a:spAutoFit/>
          </a:bodyPr>
          <a:lstStyle/>
          <a:p>
            <a:r>
              <a:rPr kumimoji="1" lang="ja-JP" altLang="en-US" sz="2400" b="1" dirty="0">
                <a:solidFill>
                  <a:schemeClr val="bg1"/>
                </a:solidFill>
                <a:latin typeface="ＭＳ Ｐゴシック" panose="020B0600070205080204" pitchFamily="50" charset="-128"/>
                <a:ea typeface="ＭＳ Ｐゴシック" panose="020B0600070205080204" pitchFamily="50" charset="-128"/>
              </a:rPr>
              <a:t>保険者のインセンティブの強化</a:t>
            </a:r>
          </a:p>
        </p:txBody>
      </p:sp>
      <p:sp>
        <p:nvSpPr>
          <p:cNvPr id="11" name="タイトル 1">
            <a:extLst>
              <a:ext uri="{FF2B5EF4-FFF2-40B4-BE49-F238E27FC236}">
                <a16:creationId xmlns:a16="http://schemas.microsoft.com/office/drawing/2014/main" id="{47094F90-393B-4932-BA1E-85EA7356AE41}"/>
              </a:ext>
            </a:extLst>
          </p:cNvPr>
          <p:cNvSpPr txBox="1">
            <a:spLocks/>
          </p:cNvSpPr>
          <p:nvPr/>
        </p:nvSpPr>
        <p:spPr>
          <a:xfrm>
            <a:off x="1296635" y="2746624"/>
            <a:ext cx="5561365" cy="8350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solidFill>
                  <a:srgbClr val="3A74A3"/>
                </a:solidFill>
                <a:latin typeface="メイリオ" panose="020B0604030504040204" pitchFamily="50" charset="-128"/>
                <a:ea typeface="メイリオ" panose="020B0604030504040204" pitchFamily="50" charset="-128"/>
              </a:rPr>
              <a:t>後期高齢者支援金の加算減算に歯科健診の取組を</a:t>
            </a:r>
            <a:endParaRPr lang="en-US" altLang="ja-JP" sz="1800" b="1" dirty="0">
              <a:solidFill>
                <a:srgbClr val="3A74A3"/>
              </a:solidFill>
              <a:latin typeface="メイリオ" panose="020B0604030504040204" pitchFamily="50" charset="-128"/>
              <a:ea typeface="メイリオ" panose="020B0604030504040204" pitchFamily="50" charset="-128"/>
            </a:endParaRPr>
          </a:p>
          <a:p>
            <a:r>
              <a:rPr lang="ja-JP" altLang="en-US" sz="1800" b="1" dirty="0">
                <a:solidFill>
                  <a:srgbClr val="3A74A3"/>
                </a:solidFill>
                <a:latin typeface="メイリオ" panose="020B0604030504040204" pitchFamily="50" charset="-128"/>
                <a:ea typeface="メイリオ" panose="020B0604030504040204" pitchFamily="50" charset="-128"/>
              </a:rPr>
              <a:t>評価に追加</a:t>
            </a:r>
          </a:p>
        </p:txBody>
      </p:sp>
      <p:sp>
        <p:nvSpPr>
          <p:cNvPr id="12" name="テキスト ボックス 11">
            <a:extLst>
              <a:ext uri="{FF2B5EF4-FFF2-40B4-BE49-F238E27FC236}">
                <a16:creationId xmlns:a16="http://schemas.microsoft.com/office/drawing/2014/main" id="{B67F295F-92B9-4FAE-B7EC-B701E62296D8}"/>
              </a:ext>
            </a:extLst>
          </p:cNvPr>
          <p:cNvSpPr txBox="1"/>
          <p:nvPr/>
        </p:nvSpPr>
        <p:spPr>
          <a:xfrm>
            <a:off x="241457" y="6479712"/>
            <a:ext cx="6312947" cy="1569660"/>
          </a:xfrm>
          <a:prstGeom prst="rect">
            <a:avLst/>
          </a:prstGeom>
          <a:noFill/>
          <a:ln w="38100">
            <a:solidFill>
              <a:schemeClr val="tx1"/>
            </a:solidFill>
          </a:ln>
        </p:spPr>
        <p:txBody>
          <a:bodyPr wrap="none" rtlCol="0">
            <a:spAutoFit/>
          </a:bodyPr>
          <a:lstStyle/>
          <a:p>
            <a:r>
              <a:rPr lang="ja-JP" altLang="en-US" sz="2400" dirty="0">
                <a:latin typeface="ＭＳ Ｐゴシック" panose="020B0600070205080204" pitchFamily="50" charset="-128"/>
                <a:ea typeface="ＭＳ Ｐゴシック" panose="020B0600070205080204" pitchFamily="50" charset="-128"/>
              </a:rPr>
              <a:t>後期高齢者支援金の加算・減算制度について、</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特定健診・保健指導や予防・健康づくり等に</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取り組む保険者に対 するインセンティブを</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より重視する仕組みに見直す。</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61247E52-9E25-41E4-8945-F49B7803A604}"/>
              </a:ext>
            </a:extLst>
          </p:cNvPr>
          <p:cNvSpPr txBox="1"/>
          <p:nvPr/>
        </p:nvSpPr>
        <p:spPr>
          <a:xfrm flipH="1">
            <a:off x="646818" y="5336387"/>
            <a:ext cx="5611090" cy="1077218"/>
          </a:xfrm>
          <a:prstGeom prst="rect">
            <a:avLst/>
          </a:prstGeom>
          <a:solidFill>
            <a:srgbClr val="00B050"/>
          </a:solidFill>
        </p:spPr>
        <p:txBody>
          <a:bodyPr wrap="square" rtlCol="0">
            <a:spAutoFit/>
          </a:bodyPr>
          <a:lstStyle/>
          <a:p>
            <a:r>
              <a:rPr lang="ja-JP" altLang="en-US" sz="3200" dirty="0">
                <a:solidFill>
                  <a:schemeClr val="bg1"/>
                </a:solidFill>
                <a:latin typeface="ＭＳ Ｐゴシック" panose="020B0600070205080204" pitchFamily="50" charset="-128"/>
                <a:ea typeface="ＭＳ Ｐゴシック" panose="020B0600070205080204" pitchFamily="50" charset="-128"/>
              </a:rPr>
              <a:t>後期高齢者支援金の</a:t>
            </a:r>
            <a:endParaRPr lang="en-US" altLang="ja-JP" sz="3200" dirty="0">
              <a:solidFill>
                <a:schemeClr val="bg1"/>
              </a:solidFill>
              <a:latin typeface="ＭＳ Ｐゴシック" panose="020B0600070205080204" pitchFamily="50" charset="-128"/>
              <a:ea typeface="ＭＳ Ｐゴシック" panose="020B0600070205080204" pitchFamily="50" charset="-128"/>
            </a:endParaRPr>
          </a:p>
          <a:p>
            <a:r>
              <a:rPr lang="ja-JP" altLang="en-US" sz="3200" dirty="0">
                <a:solidFill>
                  <a:schemeClr val="bg1"/>
                </a:solidFill>
                <a:latin typeface="ＭＳ Ｐゴシック" panose="020B0600070205080204" pitchFamily="50" charset="-128"/>
                <a:ea typeface="ＭＳ Ｐゴシック" panose="020B0600070205080204" pitchFamily="50" charset="-128"/>
              </a:rPr>
              <a:t>加算・減算制度の見直し</a:t>
            </a:r>
            <a:endParaRPr kumimoji="1" lang="ja-JP" altLang="en-US" sz="3200" dirty="0">
              <a:solidFill>
                <a:schemeClr val="bg1"/>
              </a:solidFill>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56DBD782-0DF5-4259-B445-C38FCC2274FF}"/>
              </a:ext>
            </a:extLst>
          </p:cNvPr>
          <p:cNvSpPr txBox="1"/>
          <p:nvPr/>
        </p:nvSpPr>
        <p:spPr>
          <a:xfrm>
            <a:off x="0" y="8115479"/>
            <a:ext cx="7220551" cy="1569660"/>
          </a:xfrm>
          <a:prstGeom prst="rect">
            <a:avLst/>
          </a:prstGeom>
          <a:solidFill>
            <a:schemeClr val="accent5">
              <a:lumMod val="60000"/>
              <a:lumOff val="40000"/>
            </a:schemeClr>
          </a:solidFill>
        </p:spPr>
        <p:txBody>
          <a:bodyPr wrap="square" rtlCol="0">
            <a:spAutoFit/>
          </a:bodyPr>
          <a:lstStyle/>
          <a:p>
            <a:r>
              <a:rPr lang="ja-JP" altLang="en-US" sz="2400" dirty="0">
                <a:solidFill>
                  <a:schemeClr val="bg1"/>
                </a:solidFill>
                <a:latin typeface="ＭＳ Ｐゴシック" panose="020B0600070205080204" pitchFamily="50" charset="-128"/>
                <a:ea typeface="ＭＳ Ｐゴシック" panose="020B0600070205080204" pitchFamily="50" charset="-128"/>
              </a:rPr>
              <a:t>特定健診・保健指導の実施率に加え、</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r>
              <a:rPr lang="ja-JP" altLang="en-US" sz="2400" dirty="0">
                <a:solidFill>
                  <a:schemeClr val="bg1"/>
                </a:solidFill>
                <a:latin typeface="ＭＳ Ｐゴシック" panose="020B0600070205080204" pitchFamily="50" charset="-128"/>
                <a:ea typeface="ＭＳ Ｐゴシック" panose="020B0600070205080204" pitchFamily="50" charset="-128"/>
              </a:rPr>
              <a:t>特定保健指導の対象者割合の 減少幅（＝成果指標）</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r>
              <a:rPr lang="ja-JP" altLang="en-US" sz="2400" dirty="0">
                <a:solidFill>
                  <a:schemeClr val="bg1"/>
                </a:solidFill>
                <a:latin typeface="ＭＳ Ｐゴシック" panose="020B0600070205080204" pitchFamily="50" charset="-128"/>
                <a:ea typeface="ＭＳ Ｐゴシック" panose="020B0600070205080204" pitchFamily="50" charset="-128"/>
              </a:rPr>
              <a:t>がん検診・</a:t>
            </a:r>
            <a:r>
              <a:rPr lang="ja-JP" altLang="en-US" sz="2400" dirty="0">
                <a:solidFill>
                  <a:srgbClr val="FF0000"/>
                </a:solidFill>
                <a:latin typeface="ＭＳ Ｐゴシック" panose="020B0600070205080204" pitchFamily="50" charset="-128"/>
                <a:ea typeface="ＭＳ Ｐゴシック" panose="020B0600070205080204" pitchFamily="50" charset="-128"/>
              </a:rPr>
              <a:t>歯科健診、</a:t>
            </a:r>
            <a:r>
              <a:rPr lang="ja-JP" altLang="en-US" sz="2400" dirty="0">
                <a:solidFill>
                  <a:schemeClr val="bg1"/>
                </a:solidFill>
                <a:latin typeface="ＭＳ Ｐゴシック" panose="020B0600070205080204" pitchFamily="50" charset="-128"/>
                <a:ea typeface="ＭＳ Ｐゴシック" panose="020B0600070205080204" pitchFamily="50" charset="-128"/>
              </a:rPr>
              <a:t>事業主との連携等の</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r>
              <a:rPr lang="ja-JP" altLang="en-US" sz="2400" dirty="0">
                <a:solidFill>
                  <a:schemeClr val="bg1"/>
                </a:solidFill>
                <a:latin typeface="ＭＳ Ｐゴシック" panose="020B0600070205080204" pitchFamily="50" charset="-128"/>
                <a:ea typeface="ＭＳ Ｐゴシック" panose="020B0600070205080204" pitchFamily="50" charset="-128"/>
              </a:rPr>
              <a:t>複数 の指標で総合評価</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Google Shape;27;p35">
            <a:extLst>
              <a:ext uri="{FF2B5EF4-FFF2-40B4-BE49-F238E27FC236}">
                <a16:creationId xmlns:a16="http://schemas.microsoft.com/office/drawing/2014/main" id="{0527D7F2-B596-4233-B7E2-E62E6E34C216}"/>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27317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p35">
            <a:extLst>
              <a:ext uri="{FF2B5EF4-FFF2-40B4-BE49-F238E27FC236}">
                <a16:creationId xmlns:a16="http://schemas.microsoft.com/office/drawing/2014/main" id="{5B426A93-F103-48A7-9125-758EDF6CBCDE}"/>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4" name="テキスト ボックス 4">
            <a:extLst>
              <a:ext uri="{FF2B5EF4-FFF2-40B4-BE49-F238E27FC236}">
                <a16:creationId xmlns:a16="http://schemas.microsoft.com/office/drawing/2014/main" id="{C8C31369-3F1A-4155-8ED5-3EE108474BF7}"/>
              </a:ext>
            </a:extLst>
          </p:cNvPr>
          <p:cNvSpPr txBox="1">
            <a:spLocks noChangeArrowheads="1"/>
          </p:cNvSpPr>
          <p:nvPr/>
        </p:nvSpPr>
        <p:spPr bwMode="auto">
          <a:xfrm>
            <a:off x="0" y="194228"/>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誰もが活躍できる社会を</a:t>
            </a:r>
            <a:endParaRPr lang="en-US" altLang="ja-JP" sz="3600" b="1" dirty="0">
              <a:solidFill>
                <a:srgbClr val="00B050"/>
              </a:solidFill>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実現していくために</a:t>
            </a:r>
          </a:p>
        </p:txBody>
      </p:sp>
      <p:sp>
        <p:nvSpPr>
          <p:cNvPr id="5" name="正方形/長方形 4">
            <a:extLst>
              <a:ext uri="{FF2B5EF4-FFF2-40B4-BE49-F238E27FC236}">
                <a16:creationId xmlns:a16="http://schemas.microsoft.com/office/drawing/2014/main" id="{E193505B-91A8-40E9-9FB9-A19851E93E3D}"/>
              </a:ext>
            </a:extLst>
          </p:cNvPr>
          <p:cNvSpPr/>
          <p:nvPr/>
        </p:nvSpPr>
        <p:spPr>
          <a:xfrm>
            <a:off x="49618" y="1302848"/>
            <a:ext cx="6726511" cy="523220"/>
          </a:xfrm>
          <a:prstGeom prst="rect">
            <a:avLst/>
          </a:prstGeom>
          <a:noFill/>
          <a:ln w="12700">
            <a:noFill/>
          </a:ln>
        </p:spPr>
        <p:txBody>
          <a:bodyPr wrap="square" lIns="91440" tIns="45720" rIns="91440" bIns="45720">
            <a:spAutoFit/>
          </a:bodyPr>
          <a:lstStyle/>
          <a:p>
            <a:pPr algn="ctr"/>
            <a:r>
              <a:rPr lang="ja-JP" altLang="en-US" sz="2800" b="1" cap="none" spc="0" dirty="0">
                <a:ln w="0"/>
                <a:latin typeface="メイリオ" panose="020B0604030504040204" pitchFamily="50" charset="-128"/>
                <a:ea typeface="メイリオ" panose="020B0604030504040204" pitchFamily="50" charset="-128"/>
              </a:rPr>
              <a:t>日本健康会議</a:t>
            </a:r>
          </a:p>
        </p:txBody>
      </p:sp>
      <p:sp>
        <p:nvSpPr>
          <p:cNvPr id="6" name="テキスト ボックス 5">
            <a:extLst>
              <a:ext uri="{FF2B5EF4-FFF2-40B4-BE49-F238E27FC236}">
                <a16:creationId xmlns:a16="http://schemas.microsoft.com/office/drawing/2014/main" id="{9D8CE082-27CC-4D86-AA5D-3671B26998E5}"/>
              </a:ext>
            </a:extLst>
          </p:cNvPr>
          <p:cNvSpPr txBox="1">
            <a:spLocks noChangeArrowheads="1"/>
          </p:cNvSpPr>
          <p:nvPr/>
        </p:nvSpPr>
        <p:spPr bwMode="auto">
          <a:xfrm>
            <a:off x="-185856" y="1748814"/>
            <a:ext cx="722970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lnSpc>
                <a:spcPct val="120000"/>
              </a:lnSpc>
              <a:spcBef>
                <a:spcPct val="0"/>
              </a:spcBef>
              <a:spcAft>
                <a:spcPct val="0"/>
              </a:spcAft>
              <a:buFontTx/>
              <a:buNone/>
              <a:tabLst>
                <a:tab pos="0" algn="l"/>
              </a:tabLst>
              <a:defRPr/>
            </a:pPr>
            <a:r>
              <a:rPr lang="ja-JP" altLang="en-US" sz="2400" b="1" dirty="0">
                <a:ln w="0"/>
                <a:solidFill>
                  <a:srgbClr val="00B0F0"/>
                </a:solidFill>
                <a:latin typeface="メイリオ" panose="020B0604030504040204" pitchFamily="50" charset="-128"/>
                <a:ea typeface="メイリオ" panose="020B0604030504040204" pitchFamily="50" charset="-128"/>
              </a:rPr>
              <a:t>健康づくりに取り組む５つの実行宣言</a:t>
            </a:r>
            <a:r>
              <a:rPr lang="en-US" altLang="ja-JP" sz="2400" b="1" dirty="0">
                <a:ln w="0"/>
                <a:solidFill>
                  <a:srgbClr val="00B0F0"/>
                </a:solidFill>
                <a:latin typeface="メイリオ" panose="020B0604030504040204" pitchFamily="50" charset="-128"/>
                <a:ea typeface="メイリオ" panose="020B0604030504040204" pitchFamily="50" charset="-128"/>
              </a:rPr>
              <a:t>2025</a:t>
            </a:r>
            <a:endParaRPr lang="ja-JP" altLang="en-US" sz="2400" b="1" dirty="0">
              <a:ln w="0"/>
              <a:solidFill>
                <a:srgbClr val="00B0F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4FB59E0A-492B-44F3-ABC2-EA9062F5E0A3}"/>
              </a:ext>
            </a:extLst>
          </p:cNvPr>
          <p:cNvGrpSpPr/>
          <p:nvPr/>
        </p:nvGrpSpPr>
        <p:grpSpPr>
          <a:xfrm>
            <a:off x="24563" y="2231805"/>
            <a:ext cx="6714089" cy="1584813"/>
            <a:chOff x="402534" y="3454631"/>
            <a:chExt cx="8414051" cy="1251717"/>
          </a:xfrm>
        </p:grpSpPr>
        <p:sp>
          <p:nvSpPr>
            <p:cNvPr id="9" name="テキスト ボックス 8">
              <a:extLst>
                <a:ext uri="{FF2B5EF4-FFF2-40B4-BE49-F238E27FC236}">
                  <a16:creationId xmlns:a16="http://schemas.microsoft.com/office/drawing/2014/main" id="{129C2589-235B-40FD-905F-B6B0E236767E}"/>
                </a:ext>
              </a:extLst>
            </p:cNvPr>
            <p:cNvSpPr txBox="1"/>
            <p:nvPr/>
          </p:nvSpPr>
          <p:spPr>
            <a:xfrm>
              <a:off x="402534" y="3772657"/>
              <a:ext cx="8326287" cy="461867"/>
            </a:xfrm>
            <a:prstGeom prst="rect">
              <a:avLst/>
            </a:prstGeom>
            <a:noFill/>
            <a:ln w="19050">
              <a:solidFill>
                <a:schemeClr val="bg1"/>
              </a:solidFill>
            </a:ln>
          </p:spPr>
          <p:txBody>
            <a:bodyPr wrap="square" rtlCol="0" anchor="ctr">
              <a:spAutoFit/>
            </a:bodyPr>
            <a:lstStyle/>
            <a:p>
              <a:pPr marL="210185" marR="310515">
                <a:spcBef>
                  <a:spcPts val="280"/>
                </a:spcBef>
                <a:spcAft>
                  <a:spcPts val="0"/>
                </a:spcAft>
              </a:pPr>
              <a:r>
                <a:rPr lang="en-US"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47</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都道府県全てにおいて、保険者協議会を通じて、加入者及び医療者と一緒に予防・健康づくりの活動に取り組む。</a:t>
              </a:r>
            </a:p>
          </p:txBody>
        </p:sp>
        <p:sp>
          <p:nvSpPr>
            <p:cNvPr id="11" name="テキスト ボックス 10">
              <a:extLst>
                <a:ext uri="{FF2B5EF4-FFF2-40B4-BE49-F238E27FC236}">
                  <a16:creationId xmlns:a16="http://schemas.microsoft.com/office/drawing/2014/main" id="{3D1CE824-6A7B-42B9-ADB5-5C1CA6BE2D40}"/>
                </a:ext>
              </a:extLst>
            </p:cNvPr>
            <p:cNvSpPr txBox="1"/>
            <p:nvPr/>
          </p:nvSpPr>
          <p:spPr>
            <a:xfrm>
              <a:off x="609082" y="4181074"/>
              <a:ext cx="8207503" cy="525274"/>
            </a:xfrm>
            <a:prstGeom prst="rect">
              <a:avLst/>
            </a:prstGeom>
            <a:noFill/>
            <a:ln w="19050">
              <a:noFill/>
            </a:ln>
          </p:spPr>
          <p:txBody>
            <a:bodyPr wrap="square" rtlCol="0" anchor="ctr">
              <a:noAutofit/>
            </a:bodyPr>
            <a:lstStyle/>
            <a:p>
              <a:pPr marL="88900">
                <a:lnSpc>
                  <a:spcPts val="2275"/>
                </a:lnSpc>
                <a:spcBef>
                  <a:spcPts val="210"/>
                </a:spcBef>
                <a:spcAft>
                  <a:spcPts val="0"/>
                </a:spcAft>
              </a:pPr>
              <a:r>
                <a:rPr lang="ja-JP" altLang="ja-JP"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具体的な取組</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ja-JP" sz="1200" b="1"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360363" marR="306705" indent="-271463">
                <a:lnSpc>
                  <a:spcPct val="110000"/>
                </a:lnSpc>
                <a:tabLst>
                  <a:tab pos="7980363" algn="r"/>
                </a:tabLst>
              </a:pPr>
              <a:r>
                <a:rPr lang="en-US" altLang="ja-JP" sz="1200" dirty="0">
                  <a:effectLst/>
                  <a:latin typeface="メイリオ" panose="020B0604030504040204" pitchFamily="50" charset="-128"/>
                  <a:ea typeface="メイリオ" panose="020B0604030504040204" pitchFamily="50" charset="-128"/>
                  <a:cs typeface="Meiryo UI" panose="020B0604030504040204" pitchFamily="50" charset="-128"/>
                </a:rPr>
                <a:t>ⅴ</a:t>
              </a:r>
              <a:r>
                <a:rPr lang="ja-JP" altLang="ja-JP" sz="1200" dirty="0">
                  <a:effectLst/>
                  <a:latin typeface="メイリオ" panose="020B0604030504040204" pitchFamily="50" charset="-128"/>
                  <a:ea typeface="メイリオ" panose="020B0604030504040204" pitchFamily="50" charset="-128"/>
                  <a:cs typeface="Meiryo UI" panose="020B0604030504040204" pitchFamily="50" charset="-128"/>
                </a:rPr>
                <a:t>）都道府県医師会・</a:t>
              </a:r>
              <a:r>
                <a:rPr lang="ja-JP" altLang="ja-JP" sz="1200" dirty="0">
                  <a:solidFill>
                    <a:srgbClr val="FF0000"/>
                  </a:solidFill>
                  <a:effectLst/>
                  <a:latin typeface="メイリオ" panose="020B0604030504040204" pitchFamily="50" charset="-128"/>
                  <a:ea typeface="メイリオ" panose="020B0604030504040204" pitchFamily="50" charset="-128"/>
                  <a:cs typeface="Meiryo UI" panose="020B0604030504040204" pitchFamily="50" charset="-128"/>
                </a:rPr>
                <a:t>歯科医師会</a:t>
              </a:r>
              <a:r>
                <a:rPr lang="ja-JP" altLang="ja-JP" sz="1200" dirty="0">
                  <a:effectLst/>
                  <a:latin typeface="メイリオ" panose="020B0604030504040204" pitchFamily="50" charset="-128"/>
                  <a:ea typeface="メイリオ" panose="020B0604030504040204" pitchFamily="50" charset="-128"/>
                  <a:cs typeface="Meiryo UI" panose="020B0604030504040204" pitchFamily="50" charset="-128"/>
                </a:rPr>
                <a:t>・薬剤師会・看護協会等とともに加入者の健康に関連した社会的課題の把握に取り組</a:t>
              </a:r>
              <a:r>
                <a:rPr lang="ja-JP" altLang="ja-JP" sz="1200" spc="-5" dirty="0">
                  <a:effectLst/>
                  <a:latin typeface="メイリオ" panose="020B0604030504040204" pitchFamily="50" charset="-128"/>
                  <a:ea typeface="メイリオ" panose="020B0604030504040204" pitchFamily="50" charset="-128"/>
                  <a:cs typeface="Meiryo UI" panose="020B0604030504040204" pitchFamily="50" charset="-128"/>
                </a:rPr>
                <a:t>んでいること。</a:t>
              </a:r>
              <a:endParaRPr lang="ja-JP" altLang="ja-JP" sz="1200" dirty="0">
                <a:effectLst/>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72EB91E5-A9AB-498C-9DBF-D9E53EEEB254}"/>
                </a:ext>
              </a:extLst>
            </p:cNvPr>
            <p:cNvSpPr/>
            <p:nvPr/>
          </p:nvSpPr>
          <p:spPr>
            <a:xfrm>
              <a:off x="647696" y="3454631"/>
              <a:ext cx="8042508" cy="285361"/>
            </a:xfrm>
            <a:prstGeom prst="rect">
              <a:avLst/>
            </a:prstGeom>
            <a:solidFill>
              <a:srgbClr val="00B050"/>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宣言２</a:t>
              </a:r>
            </a:p>
          </p:txBody>
        </p:sp>
      </p:grpSp>
      <p:grpSp>
        <p:nvGrpSpPr>
          <p:cNvPr id="13" name="グループ化 12">
            <a:extLst>
              <a:ext uri="{FF2B5EF4-FFF2-40B4-BE49-F238E27FC236}">
                <a16:creationId xmlns:a16="http://schemas.microsoft.com/office/drawing/2014/main" id="{E03B41CE-B9F3-4215-A4AB-CD8FC6F8CDC9}"/>
              </a:ext>
            </a:extLst>
          </p:cNvPr>
          <p:cNvGrpSpPr/>
          <p:nvPr/>
        </p:nvGrpSpPr>
        <p:grpSpPr>
          <a:xfrm>
            <a:off x="204092" y="3948203"/>
            <a:ext cx="6839760" cy="2928575"/>
            <a:chOff x="673552" y="2230678"/>
            <a:chExt cx="8438954" cy="2539404"/>
          </a:xfrm>
        </p:grpSpPr>
        <p:sp>
          <p:nvSpPr>
            <p:cNvPr id="14" name="正方形/長方形 13">
              <a:extLst>
                <a:ext uri="{FF2B5EF4-FFF2-40B4-BE49-F238E27FC236}">
                  <a16:creationId xmlns:a16="http://schemas.microsoft.com/office/drawing/2014/main" id="{C49E2D68-7BF1-4563-A10B-6B27C5DD6A21}"/>
                </a:ext>
              </a:extLst>
            </p:cNvPr>
            <p:cNvSpPr/>
            <p:nvPr/>
          </p:nvSpPr>
          <p:spPr>
            <a:xfrm>
              <a:off x="689305" y="2230678"/>
              <a:ext cx="8003200" cy="317785"/>
            </a:xfrm>
            <a:prstGeom prst="rect">
              <a:avLst/>
            </a:prstGeom>
            <a:solidFill>
              <a:srgbClr val="00B050"/>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宣言４</a:t>
              </a:r>
            </a:p>
          </p:txBody>
        </p:sp>
        <p:sp>
          <p:nvSpPr>
            <p:cNvPr id="15" name="テキスト ボックス 14">
              <a:extLst>
                <a:ext uri="{FF2B5EF4-FFF2-40B4-BE49-F238E27FC236}">
                  <a16:creationId xmlns:a16="http://schemas.microsoft.com/office/drawing/2014/main" id="{D943EAEB-F3D5-4C5F-8451-128D951D40F4}"/>
                </a:ext>
              </a:extLst>
            </p:cNvPr>
            <p:cNvSpPr txBox="1"/>
            <p:nvPr/>
          </p:nvSpPr>
          <p:spPr>
            <a:xfrm>
              <a:off x="739361" y="2612043"/>
              <a:ext cx="8173025" cy="720568"/>
            </a:xfrm>
            <a:prstGeom prst="rect">
              <a:avLst/>
            </a:prstGeom>
            <a:noFill/>
            <a:ln w="19050">
              <a:noFill/>
            </a:ln>
          </p:spPr>
          <p:txBody>
            <a:bodyPr wrap="square" rtlCol="0" anchor="ctr">
              <a:spAutoFit/>
            </a:bodyPr>
            <a:lstStyle/>
            <a:p>
              <a:r>
                <a:rPr lang="ja-JP" altLang="en-US" sz="1600" b="1" i="0" u="none" strike="noStrike" baseline="0" dirty="0">
                  <a:latin typeface="メイリオ" panose="020B0604030504040204" pitchFamily="50" charset="-128"/>
                  <a:ea typeface="メイリオ" panose="020B0604030504040204" pitchFamily="50" charset="-128"/>
                </a:rPr>
                <a:t>加入者や企業への予防・健康づくりや健康保険の大切さについて</a:t>
              </a:r>
              <a:endParaRPr lang="en-US" altLang="ja-JP" sz="1600" b="1" i="0" u="none" strike="noStrike" baseline="0" dirty="0">
                <a:latin typeface="メイリオ" panose="020B0604030504040204" pitchFamily="50" charset="-128"/>
                <a:ea typeface="メイリオ" panose="020B0604030504040204" pitchFamily="50" charset="-128"/>
              </a:endParaRPr>
            </a:p>
            <a:p>
              <a:r>
                <a:rPr lang="ja-JP" altLang="en-US" sz="1600" b="1" i="0" u="none" strike="noStrike" baseline="0" dirty="0">
                  <a:latin typeface="メイリオ" panose="020B0604030504040204" pitchFamily="50" charset="-128"/>
                  <a:ea typeface="メイリオ" panose="020B0604030504040204" pitchFamily="50" charset="-128"/>
                </a:rPr>
                <a:t>学ぶ場の提供、及び上手な医療のかかり方を広める活動に取り組む、保険者を</a:t>
              </a:r>
              <a:r>
                <a:rPr lang="en-US" altLang="ja-JP" sz="1600" b="1" i="0" u="none" strike="noStrike" baseline="0" dirty="0">
                  <a:latin typeface="メイリオ" panose="020B0604030504040204" pitchFamily="50" charset="-128"/>
                  <a:ea typeface="メイリオ" panose="020B0604030504040204" pitchFamily="50" charset="-128"/>
                </a:rPr>
                <a:t>2,000</a:t>
              </a:r>
              <a:r>
                <a:rPr lang="ja-JP" altLang="en-US" sz="1600" b="1" i="0" u="none" strike="noStrike" baseline="0" dirty="0">
                  <a:latin typeface="メイリオ" panose="020B0604030504040204" pitchFamily="50" charset="-128"/>
                  <a:ea typeface="メイリオ" panose="020B0604030504040204" pitchFamily="50" charset="-128"/>
                </a:rPr>
                <a:t>保険者以上とする。</a:t>
              </a:r>
              <a:endPar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5A21A52B-8B35-40FE-B634-ACB1DB64432F}"/>
                </a:ext>
              </a:extLst>
            </p:cNvPr>
            <p:cNvSpPr txBox="1"/>
            <p:nvPr/>
          </p:nvSpPr>
          <p:spPr>
            <a:xfrm>
              <a:off x="673552" y="2855943"/>
              <a:ext cx="8238834" cy="106751"/>
            </a:xfrm>
            <a:prstGeom prst="rect">
              <a:avLst/>
            </a:prstGeom>
            <a:noFill/>
            <a:ln w="19050">
              <a:noFill/>
            </a:ln>
          </p:spPr>
          <p:txBody>
            <a:bodyPr wrap="square" rtlCol="0" anchor="ctr">
              <a:spAutoFit/>
            </a:bodyPr>
            <a:lstStyle/>
            <a:p>
              <a:endParaRPr kumimoji="1" lang="ja-JP" altLang="en-US" sz="200" b="1" dirty="0">
                <a:solidFill>
                  <a:prstClr val="black"/>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FB5F6D0-C6DA-4295-B538-8521CEAEE29B}"/>
                </a:ext>
              </a:extLst>
            </p:cNvPr>
            <p:cNvSpPr txBox="1"/>
            <p:nvPr/>
          </p:nvSpPr>
          <p:spPr>
            <a:xfrm>
              <a:off x="786221" y="3464768"/>
              <a:ext cx="8326285" cy="1305314"/>
            </a:xfrm>
            <a:prstGeom prst="rect">
              <a:avLst/>
            </a:prstGeom>
            <a:noFill/>
            <a:ln w="19050">
              <a:noFill/>
            </a:ln>
          </p:spPr>
          <p:txBody>
            <a:bodyPr wrap="square" rtlCol="0" anchor="ctr">
              <a:noAutofit/>
            </a:bodyPr>
            <a:lstStyle/>
            <a:p>
              <a:pPr marL="88900">
                <a:lnSpc>
                  <a:spcPts val="2275"/>
                </a:lnSpc>
                <a:spcBef>
                  <a:spcPts val="210"/>
                </a:spcBef>
                <a:spcAft>
                  <a:spcPts val="0"/>
                </a:spcAft>
              </a:pPr>
              <a:r>
                <a:rPr lang="ja-JP" altLang="ja-JP"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具体的な取組</a:t>
              </a:r>
              <a:r>
                <a:rPr lang="ja-JP" altLang="en-US" sz="1200" b="1" u="sng" dirty="0">
                  <a:solidFill>
                    <a:srgbClr val="00B050"/>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a</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ja-JP" sz="1200" b="1"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r>
                <a:rPr lang="ja-JP" altLang="en-US" sz="1200" b="0" i="0" u="none" strike="noStrike" baseline="0" dirty="0">
                  <a:latin typeface="Meiryo UI" panose="020B0604030504040204" pitchFamily="50" charset="-128"/>
                  <a:ea typeface="Meiryo UI" panose="020B0604030504040204" pitchFamily="50" charset="-128"/>
                </a:rPr>
                <a:t>　</a:t>
              </a:r>
              <a:r>
                <a:rPr lang="en-US" altLang="ja-JP" sz="1200" b="0" i="0" u="none" strike="noStrike" baseline="0" dirty="0">
                  <a:latin typeface="Meiryo UI" panose="020B0604030504040204" pitchFamily="50" charset="-128"/>
                  <a:ea typeface="Meiryo UI" panose="020B0604030504040204" pitchFamily="50" charset="-128"/>
                </a:rPr>
                <a:t>ⅲ</a:t>
              </a:r>
              <a:r>
                <a:rPr lang="ja-JP" altLang="en-US" sz="1200" b="0" i="0" u="none" strike="noStrike" baseline="0" dirty="0">
                  <a:latin typeface="Meiryo UI" panose="020B0604030504040204" pitchFamily="50" charset="-128"/>
                  <a:ea typeface="Meiryo UI" panose="020B0604030504040204" pitchFamily="50" charset="-128"/>
                </a:rPr>
                <a:t>）子供や若者の時からの健康な生活習慣づくりにも配慮した生活習慣病予防、全身の健康</a:t>
              </a:r>
              <a:endParaRPr lang="en-US" altLang="ja-JP" sz="1200" b="0" i="0" u="none" strike="noStrike" baseline="0" dirty="0">
                <a:latin typeface="Meiryo UI" panose="020B0604030504040204" pitchFamily="50" charset="-128"/>
                <a:ea typeface="Meiryo UI" panose="020B0604030504040204" pitchFamily="50" charset="-128"/>
              </a:endParaRPr>
            </a:p>
            <a:p>
              <a:pPr marL="266700" indent="-266700"/>
              <a:r>
                <a:rPr lang="ja-JP" altLang="en-US" sz="1200" b="0" i="0" u="none" strike="noStrike" baseline="0" dirty="0">
                  <a:latin typeface="Meiryo UI" panose="020B0604030504040204" pitchFamily="50" charset="-128"/>
                  <a:ea typeface="Meiryo UI" panose="020B0604030504040204" pitchFamily="50" charset="-128"/>
                </a:rPr>
                <a:t>　　　　にも密接に関連する歯科疾患、とりわけ歯周病予防について学ぶ機会を提供すること。</a:t>
              </a:r>
            </a:p>
            <a:p>
              <a:r>
                <a:rPr lang="ja-JP" altLang="en-US" sz="1200" b="1" i="0" u="sng" strike="noStrike" baseline="0" dirty="0">
                  <a:solidFill>
                    <a:srgbClr val="00B050"/>
                  </a:solidFill>
                  <a:latin typeface="Meiryo UI" panose="020B0604030504040204" pitchFamily="50" charset="-128"/>
                  <a:ea typeface="Meiryo UI" panose="020B0604030504040204" pitchFamily="50" charset="-128"/>
                </a:rPr>
                <a:t>　具体的な取組（ｂ）</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en-US" sz="1200" b="1" i="0" u="sng" strike="noStrike" baseline="0" dirty="0">
                <a:solidFill>
                  <a:srgbClr val="00B050"/>
                </a:solidFill>
                <a:latin typeface="Meiryo UI" panose="020B0604030504040204" pitchFamily="50" charset="-128"/>
                <a:ea typeface="Meiryo UI" panose="020B0604030504040204" pitchFamily="50" charset="-128"/>
              </a:endParaRPr>
            </a:p>
            <a:p>
              <a:r>
                <a:rPr lang="ja-JP" altLang="en-US" sz="1200" b="0" i="0" u="none" strike="noStrike" baseline="0" dirty="0">
                  <a:latin typeface="Meiryo UI" panose="020B0604030504040204" pitchFamily="50" charset="-128"/>
                  <a:ea typeface="Meiryo UI" panose="020B0604030504040204" pitchFamily="50" charset="-128"/>
                </a:rPr>
                <a:t>　</a:t>
              </a:r>
              <a:r>
                <a:rPr lang="en-US" altLang="ja-JP" sz="1200" b="0" i="0" u="none" strike="noStrike" baseline="0" dirty="0">
                  <a:latin typeface="Meiryo UI" panose="020B0604030504040204" pitchFamily="50" charset="-128"/>
                  <a:ea typeface="Meiryo UI" panose="020B0604030504040204" pitchFamily="50" charset="-128"/>
                </a:rPr>
                <a:t>ⅳ</a:t>
              </a:r>
              <a:r>
                <a:rPr lang="ja-JP" altLang="en-US" sz="1200" b="0" i="0" u="none" strike="noStrike" baseline="0" dirty="0">
                  <a:latin typeface="Meiryo UI" panose="020B0604030504040204" pitchFamily="50" charset="-128"/>
                  <a:ea typeface="Meiryo UI" panose="020B0604030504040204" pitchFamily="50" charset="-128"/>
                </a:rPr>
                <a:t>）歯や口腔の健康は全身の健康に寄与することから、かかりつけ歯科医へ定期的に歯科受診</a:t>
              </a:r>
              <a:endParaRPr lang="en-US" altLang="ja-JP" sz="1200" b="0" i="0" u="none" strike="noStrike" baseline="0" dirty="0">
                <a:latin typeface="Meiryo UI" panose="020B0604030504040204" pitchFamily="50" charset="-128"/>
                <a:ea typeface="Meiryo UI" panose="020B0604030504040204" pitchFamily="50" charset="-128"/>
              </a:endParaRPr>
            </a:p>
            <a:p>
              <a:r>
                <a:rPr lang="ja-JP" altLang="en-US" sz="1200" b="0" i="0" u="none" strike="noStrike" baseline="0" dirty="0">
                  <a:latin typeface="Meiryo UI" panose="020B0604030504040204" pitchFamily="50" charset="-128"/>
                  <a:ea typeface="Meiryo UI" panose="020B0604030504040204" pitchFamily="50" charset="-128"/>
                </a:rPr>
                <a:t>　　　　できる環境を整えること。</a:t>
              </a:r>
              <a:endParaRPr lang="en-US" altLang="ja-JP" sz="1200" b="0" i="0" u="none" strike="noStrike" baseline="0" dirty="0">
                <a:latin typeface="Meiryo UI" panose="020B0604030504040204" pitchFamily="50" charset="-128"/>
                <a:ea typeface="Meiryo UI"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i="0" strike="noStrike" baseline="0" dirty="0">
                  <a:latin typeface="メイリオ" panose="020B0604030504040204" pitchFamily="50" charset="-128"/>
                  <a:ea typeface="メイリオ" panose="020B0604030504040204" pitchFamily="50" charset="-128"/>
                </a:rPr>
                <a:t>具体的な取組（ｂ）については、地域の医師会・</a:t>
              </a:r>
              <a:r>
                <a:rPr lang="ja-JP" altLang="en-US" sz="1200" i="0" strike="noStrike" baseline="0" dirty="0">
                  <a:solidFill>
                    <a:srgbClr val="FF0000"/>
                  </a:solidFill>
                  <a:latin typeface="メイリオ" panose="020B0604030504040204" pitchFamily="50" charset="-128"/>
                  <a:ea typeface="メイリオ" panose="020B0604030504040204" pitchFamily="50" charset="-128"/>
                </a:rPr>
                <a:t>歯科医師会</a:t>
              </a:r>
              <a:r>
                <a:rPr lang="ja-JP" altLang="en-US" sz="1200" i="0" strike="noStrike" baseline="0" dirty="0">
                  <a:latin typeface="メイリオ" panose="020B0604030504040204" pitchFamily="50" charset="-128"/>
                  <a:ea typeface="メイリオ" panose="020B0604030504040204" pitchFamily="50" charset="-128"/>
                </a:rPr>
                <a:t>・薬剤師会・看護協会等</a:t>
              </a:r>
              <a:endParaRPr lang="en-US" altLang="ja-JP" sz="1200" i="0" strike="noStrike" baseline="0" dirty="0">
                <a:latin typeface="メイリオ" panose="020B0604030504040204" pitchFamily="50" charset="-128"/>
                <a:ea typeface="メイリオ" panose="020B0604030504040204" pitchFamily="50" charset="-128"/>
              </a:endParaRPr>
            </a:p>
            <a:p>
              <a:r>
                <a:rPr lang="ja-JP" altLang="en-US" sz="1200" i="0" strike="noStrike" baseline="0" dirty="0">
                  <a:latin typeface="メイリオ" panose="020B0604030504040204" pitchFamily="50" charset="-128"/>
                  <a:ea typeface="メイリオ" panose="020B0604030504040204" pitchFamily="50" charset="-128"/>
                </a:rPr>
                <a:t>　　と連携して取り組むこと。健康保険組合、共済組合及び国民健康保険組合においては、</a:t>
              </a:r>
              <a:endParaRPr lang="en-US" altLang="ja-JP" sz="1200" i="0" strike="noStrike" baseline="0" dirty="0">
                <a:latin typeface="メイリオ" panose="020B0604030504040204" pitchFamily="50" charset="-128"/>
                <a:ea typeface="メイリオ" panose="020B0604030504040204" pitchFamily="50" charset="-128"/>
              </a:endParaRPr>
            </a:p>
            <a:p>
              <a:r>
                <a:rPr lang="ja-JP" altLang="en-US" sz="1200" i="0" strike="noStrike" baseline="0" dirty="0">
                  <a:latin typeface="メイリオ" panose="020B0604030504040204" pitchFamily="50" charset="-128"/>
                  <a:ea typeface="メイリオ" panose="020B0604030504040204" pitchFamily="50" charset="-128"/>
                </a:rPr>
                <a:t>　　専門職との連携でも要件を満たすものとする。</a:t>
              </a:r>
              <a:endParaRPr kumimoji="1" lang="ja-JP" altLang="en-US" sz="1200" dirty="0">
                <a:latin typeface="メイリオ" panose="020B0604030504040204" pitchFamily="50" charset="-128"/>
                <a:ea typeface="メイリオ" panose="020B0604030504040204" pitchFamily="50" charset="-128"/>
              </a:endParaRPr>
            </a:p>
            <a:p>
              <a:endParaRPr lang="en-US" altLang="ja-JP" sz="800" spc="-5" dirty="0">
                <a:effectLst/>
                <a:ea typeface="Meiryo UI" panose="020B0604030504040204" pitchFamily="50" charset="-128"/>
                <a:cs typeface="Meiryo UI" panose="020B0604030504040204" pitchFamily="50" charset="-128"/>
              </a:endParaRPr>
            </a:p>
          </p:txBody>
        </p:sp>
      </p:grpSp>
      <p:grpSp>
        <p:nvGrpSpPr>
          <p:cNvPr id="20" name="グループ化 19">
            <a:extLst>
              <a:ext uri="{FF2B5EF4-FFF2-40B4-BE49-F238E27FC236}">
                <a16:creationId xmlns:a16="http://schemas.microsoft.com/office/drawing/2014/main" id="{C70435EB-6E2C-4A84-88CC-80298D45EF0E}"/>
              </a:ext>
            </a:extLst>
          </p:cNvPr>
          <p:cNvGrpSpPr/>
          <p:nvPr/>
        </p:nvGrpSpPr>
        <p:grpSpPr>
          <a:xfrm>
            <a:off x="124692" y="7099886"/>
            <a:ext cx="6842481" cy="2431079"/>
            <a:chOff x="562624" y="2358247"/>
            <a:chExt cx="8638625" cy="2344758"/>
          </a:xfrm>
        </p:grpSpPr>
        <p:sp>
          <p:nvSpPr>
            <p:cNvPr id="21" name="正方形/長方形 20">
              <a:extLst>
                <a:ext uri="{FF2B5EF4-FFF2-40B4-BE49-F238E27FC236}">
                  <a16:creationId xmlns:a16="http://schemas.microsoft.com/office/drawing/2014/main" id="{E7589247-FB29-4284-9BB7-A96EFC32C745}"/>
                </a:ext>
              </a:extLst>
            </p:cNvPr>
            <p:cNvSpPr/>
            <p:nvPr/>
          </p:nvSpPr>
          <p:spPr>
            <a:xfrm>
              <a:off x="678986" y="2358247"/>
              <a:ext cx="8093563" cy="343273"/>
            </a:xfrm>
            <a:prstGeom prst="rect">
              <a:avLst/>
            </a:prstGeom>
            <a:solidFill>
              <a:srgbClr val="00B050"/>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宣言５</a:t>
              </a:r>
            </a:p>
          </p:txBody>
        </p:sp>
        <p:sp>
          <p:nvSpPr>
            <p:cNvPr id="22" name="テキスト ボックス 21">
              <a:extLst>
                <a:ext uri="{FF2B5EF4-FFF2-40B4-BE49-F238E27FC236}">
                  <a16:creationId xmlns:a16="http://schemas.microsoft.com/office/drawing/2014/main" id="{2ACCD27F-C23C-49C4-B5BD-82FBC449EC42}"/>
                </a:ext>
              </a:extLst>
            </p:cNvPr>
            <p:cNvSpPr txBox="1"/>
            <p:nvPr/>
          </p:nvSpPr>
          <p:spPr>
            <a:xfrm>
              <a:off x="562624" y="2806666"/>
              <a:ext cx="8326287" cy="801491"/>
            </a:xfrm>
            <a:prstGeom prst="rect">
              <a:avLst/>
            </a:prstGeom>
            <a:noFill/>
            <a:ln w="19050">
              <a:noFill/>
            </a:ln>
          </p:spPr>
          <p:txBody>
            <a:bodyPr wrap="square" rtlCol="0" anchor="ctr">
              <a:spAutoFit/>
            </a:bodyPr>
            <a:lstStyle/>
            <a:p>
              <a:pPr marL="180975" marR="102235">
                <a:spcBef>
                  <a:spcPts val="220"/>
                </a:spcBef>
                <a:spcAft>
                  <a:spcPts val="0"/>
                </a:spcAft>
              </a:pPr>
              <a:r>
                <a:rPr lang="ja-JP" altLang="ja-JP" sz="1600" b="1" kern="0" spc="-5" dirty="0">
                  <a:effectLst/>
                  <a:latin typeface="メイリオ" panose="020B0604030504040204" pitchFamily="50" charset="-128"/>
                  <a:ea typeface="メイリオ" panose="020B0604030504040204" pitchFamily="50" charset="-128"/>
                  <a:cs typeface="Meiryo UI" panose="020B0604030504040204" pitchFamily="50" charset="-128"/>
                </a:rPr>
                <a:t>感染症の不安と共存する社会において、デジタル技術を活用した生涯を通じた新しい予防・健康</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づくりに取り組む保険者を</a:t>
              </a:r>
              <a:r>
                <a:rPr lang="en-US"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2,500</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保険者以上、医療機関・薬局を</a:t>
              </a:r>
              <a:r>
                <a:rPr lang="en-US"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20</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万施設以上とする。</a:t>
              </a:r>
            </a:p>
          </p:txBody>
        </p:sp>
        <p:sp>
          <p:nvSpPr>
            <p:cNvPr id="23" name="テキスト ボックス 22">
              <a:extLst>
                <a:ext uri="{FF2B5EF4-FFF2-40B4-BE49-F238E27FC236}">
                  <a16:creationId xmlns:a16="http://schemas.microsoft.com/office/drawing/2014/main" id="{2B9F9EC3-1741-47E1-8A43-82DD46FA2125}"/>
                </a:ext>
              </a:extLst>
            </p:cNvPr>
            <p:cNvSpPr txBox="1"/>
            <p:nvPr/>
          </p:nvSpPr>
          <p:spPr>
            <a:xfrm>
              <a:off x="678986" y="3170095"/>
              <a:ext cx="8326287" cy="207794"/>
            </a:xfrm>
            <a:prstGeom prst="rect">
              <a:avLst/>
            </a:prstGeom>
            <a:noFill/>
            <a:ln w="19050">
              <a:noFill/>
            </a:ln>
          </p:spPr>
          <p:txBody>
            <a:bodyPr wrap="square" rtlCol="0" anchor="ctr">
              <a:spAutoFit/>
            </a:bodyPr>
            <a:lstStyle/>
            <a:p>
              <a:endParaRPr lang="ja-JP" altLang="en-US" sz="800" b="0" i="0" u="none" strike="noStrike" baseline="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B4C6693-E75A-4590-B198-59849E9378CE}"/>
                </a:ext>
              </a:extLst>
            </p:cNvPr>
            <p:cNvSpPr txBox="1"/>
            <p:nvPr/>
          </p:nvSpPr>
          <p:spPr>
            <a:xfrm>
              <a:off x="874962" y="3505465"/>
              <a:ext cx="8326287" cy="669466"/>
            </a:xfrm>
            <a:prstGeom prst="rect">
              <a:avLst/>
            </a:prstGeom>
            <a:noFill/>
            <a:ln w="19050">
              <a:noFill/>
            </a:ln>
          </p:spPr>
          <p:txBody>
            <a:bodyPr wrap="square" rtlCol="0" anchor="ctr">
              <a:noAutofit/>
            </a:bodyPr>
            <a:lstStyle/>
            <a:p>
              <a:r>
                <a:rPr lang="ja-JP" altLang="en-US" sz="1200" b="1" i="0" u="sng" strike="noStrike" baseline="0" dirty="0">
                  <a:solidFill>
                    <a:srgbClr val="00B050"/>
                  </a:solidFill>
                  <a:latin typeface="メイリオ" panose="020B0604030504040204" pitchFamily="50" charset="-128"/>
                  <a:ea typeface="メイリオ" panose="020B0604030504040204" pitchFamily="50" charset="-128"/>
                </a:rPr>
                <a:t>具体的な取組</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en-US" sz="1200" b="1" i="0" u="sng" strike="noStrike" baseline="0" dirty="0">
                <a:solidFill>
                  <a:srgbClr val="00B050"/>
                </a:solidFill>
                <a:latin typeface="メイリオ" panose="020B0604030504040204" pitchFamily="50" charset="-128"/>
                <a:ea typeface="メイリオ" panose="020B0604030504040204" pitchFamily="50" charset="-128"/>
              </a:endParaRPr>
            </a:p>
            <a:p>
              <a:r>
                <a:rPr lang="en-US" altLang="ja-JP" sz="1200" b="0" i="0" u="none" strike="noStrike" baseline="0" dirty="0">
                  <a:latin typeface="メイリオ" panose="020B0604030504040204" pitchFamily="50" charset="-128"/>
                  <a:ea typeface="メイリオ" panose="020B0604030504040204" pitchFamily="50" charset="-128"/>
                </a:rPr>
                <a:t>ⅳ</a:t>
              </a:r>
              <a:r>
                <a:rPr lang="ja-JP" altLang="en-US" sz="1200" b="0" i="0" u="none" strike="noStrike" baseline="0" dirty="0">
                  <a:latin typeface="メイリオ" panose="020B0604030504040204" pitchFamily="50" charset="-128"/>
                  <a:ea typeface="メイリオ" panose="020B0604030504040204" pitchFamily="50" charset="-128"/>
                </a:rPr>
                <a:t>）遠隔健康医療相談・オンライン診療の普及に取り組むこと。</a:t>
              </a:r>
            </a:p>
          </p:txBody>
        </p:sp>
        <p:sp>
          <p:nvSpPr>
            <p:cNvPr id="25" name="テキスト ボックス 24">
              <a:extLst>
                <a:ext uri="{FF2B5EF4-FFF2-40B4-BE49-F238E27FC236}">
                  <a16:creationId xmlns:a16="http://schemas.microsoft.com/office/drawing/2014/main" id="{866D0B4F-60BF-43D9-95BA-267220E89F02}"/>
                </a:ext>
              </a:extLst>
            </p:cNvPr>
            <p:cNvSpPr txBox="1"/>
            <p:nvPr/>
          </p:nvSpPr>
          <p:spPr>
            <a:xfrm>
              <a:off x="880727" y="4079623"/>
              <a:ext cx="7867413" cy="623382"/>
            </a:xfrm>
            <a:prstGeom prst="rect">
              <a:avLst/>
            </a:prstGeom>
            <a:noFill/>
            <a:ln w="19050">
              <a:noFill/>
            </a:ln>
          </p:spPr>
          <p:txBody>
            <a:bodyPr wrap="square" rtlCol="0" anchor="ctr">
              <a:spAutoFit/>
            </a:bodyPr>
            <a:lstStyle/>
            <a:p>
              <a:pPr defTabSz="195938"/>
              <a:r>
                <a:rPr lang="en-US" altLang="ja-JP" sz="1200" b="0" i="0" u="none" strike="noStrike" baseline="0" dirty="0">
                  <a:latin typeface="メイリオ" panose="020B0604030504040204" pitchFamily="50" charset="-128"/>
                  <a:ea typeface="メイリオ" panose="020B0604030504040204" pitchFamily="50" charset="-128"/>
                </a:rPr>
                <a:t>※ⅳ</a:t>
              </a:r>
              <a:r>
                <a:rPr lang="ja-JP" altLang="en-US" sz="1200" b="0" i="0" u="none" strike="noStrike" baseline="0" dirty="0">
                  <a:latin typeface="メイリオ" panose="020B0604030504040204" pitchFamily="50" charset="-128"/>
                  <a:ea typeface="メイリオ" panose="020B0604030504040204" pitchFamily="50" charset="-128"/>
                </a:rPr>
                <a:t>）については、地域の医師会・</a:t>
              </a:r>
              <a:r>
                <a:rPr lang="ja-JP" altLang="en-US" sz="1200" b="0" i="0" u="none" strike="noStrike" baseline="0" dirty="0">
                  <a:solidFill>
                    <a:srgbClr val="FF0000"/>
                  </a:solidFill>
                  <a:latin typeface="メイリオ" panose="020B0604030504040204" pitchFamily="50" charset="-128"/>
                  <a:ea typeface="メイリオ" panose="020B0604030504040204" pitchFamily="50" charset="-128"/>
                </a:rPr>
                <a:t>歯科医師会</a:t>
              </a:r>
              <a:r>
                <a:rPr lang="ja-JP" altLang="en-US" sz="1200" b="0" i="0" u="none" strike="noStrike" baseline="0" dirty="0">
                  <a:latin typeface="メイリオ" panose="020B0604030504040204" pitchFamily="50" charset="-128"/>
                  <a:ea typeface="メイリオ" panose="020B0604030504040204" pitchFamily="50" charset="-128"/>
                </a:rPr>
                <a:t>・薬剤師会・看護協会等と連携して</a:t>
              </a:r>
              <a:endParaRPr lang="en-US" altLang="ja-JP" sz="1200" b="0" i="0" u="none" strike="noStrike" baseline="0" dirty="0">
                <a:latin typeface="メイリオ" panose="020B0604030504040204" pitchFamily="50" charset="-128"/>
                <a:ea typeface="メイリオ" panose="020B0604030504040204" pitchFamily="50" charset="-128"/>
              </a:endParaRPr>
            </a:p>
            <a:p>
              <a:pPr defTabSz="195938"/>
              <a:r>
                <a:rPr lang="ja-JP" altLang="en-US" sz="1200" dirty="0">
                  <a:latin typeface="メイリオ" panose="020B0604030504040204" pitchFamily="50" charset="-128"/>
                  <a:ea typeface="メイリオ" panose="020B0604030504040204" pitchFamily="50" charset="-128"/>
                </a:rPr>
                <a:t>　　　</a:t>
              </a:r>
              <a:r>
                <a:rPr lang="ja-JP" altLang="en-US" sz="1200" b="0" i="0" u="none" strike="noStrike" baseline="0" dirty="0">
                  <a:latin typeface="メイリオ" panose="020B0604030504040204" pitchFamily="50" charset="-128"/>
                  <a:ea typeface="メイリオ" panose="020B0604030504040204" pitchFamily="50" charset="-128"/>
                </a:rPr>
                <a:t>取り組むこと。健康保険組合、共済組合及び国民健康保険組合においては、</a:t>
              </a:r>
              <a:endParaRPr lang="en-US" altLang="ja-JP" sz="1200" b="0" i="0" u="none" strike="noStrike" baseline="0" dirty="0">
                <a:latin typeface="メイリオ" panose="020B0604030504040204" pitchFamily="50" charset="-128"/>
                <a:ea typeface="メイリオ" panose="020B0604030504040204" pitchFamily="50" charset="-128"/>
              </a:endParaRPr>
            </a:p>
            <a:p>
              <a:pPr defTabSz="195938"/>
              <a:r>
                <a:rPr lang="ja-JP" altLang="en-US" sz="1200" dirty="0">
                  <a:latin typeface="メイリオ" panose="020B0604030504040204" pitchFamily="50" charset="-128"/>
                  <a:ea typeface="メイリオ" panose="020B0604030504040204" pitchFamily="50" charset="-128"/>
                </a:rPr>
                <a:t>　　　</a:t>
              </a:r>
              <a:r>
                <a:rPr lang="ja-JP" altLang="en-US" sz="1200" b="0" i="0" u="none" strike="noStrike" baseline="0" dirty="0">
                  <a:latin typeface="メイリオ" panose="020B0604030504040204" pitchFamily="50" charset="-128"/>
                  <a:ea typeface="メイリオ" panose="020B0604030504040204" pitchFamily="50" charset="-128"/>
                </a:rPr>
                <a:t> 専門職との連携でも要件を満たすものとする。</a:t>
              </a:r>
              <a:endParaRPr lang="en-US" altLang="ja-JP" sz="1200" spc="-5" dirty="0">
                <a:effectLst/>
                <a:latin typeface="メイリオ" panose="020B0604030504040204" pitchFamily="50" charset="-128"/>
                <a:ea typeface="メイリオ"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09007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234F2A-3BD0-4C6A-A5CA-4E26C52D8C38}"/>
              </a:ext>
            </a:extLst>
          </p:cNvPr>
          <p:cNvSpPr txBox="1">
            <a:spLocks/>
          </p:cNvSpPr>
          <p:nvPr/>
        </p:nvSpPr>
        <p:spPr>
          <a:xfrm>
            <a:off x="1494283" y="6523815"/>
            <a:ext cx="3663210" cy="17334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ja-JP" altLang="en-US" b="1" dirty="0">
                <a:latin typeface="メイリオ" panose="020B0604030504040204" pitchFamily="50" charset="-128"/>
                <a:ea typeface="メイリオ" panose="020B0604030504040204" pitchFamily="50" charset="-128"/>
              </a:rPr>
              <a:t>働く世代の口腔健康管理が</a:t>
            </a:r>
            <a:endParaRPr lang="en-US" altLang="ja-JP" b="1" dirty="0">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en-US" altLang="ja-JP" b="1" dirty="0">
                <a:latin typeface="メイリオ" panose="020B0604030504040204" pitchFamily="50" charset="-128"/>
                <a:ea typeface="メイリオ" panose="020B0604030504040204" pitchFamily="50" charset="-128"/>
              </a:rPr>
              <a:t>8020</a:t>
            </a:r>
            <a:r>
              <a:rPr lang="ja-JP" altLang="en-US" b="1" dirty="0">
                <a:latin typeface="メイリオ" panose="020B0604030504040204" pitchFamily="50" charset="-128"/>
                <a:ea typeface="メイリオ" panose="020B0604030504040204" pitchFamily="50" charset="-128"/>
              </a:rPr>
              <a:t>の達成に大きく寄与</a:t>
            </a:r>
            <a:endParaRPr lang="en-US" altLang="ja-JP" b="1" dirty="0">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ja-JP" altLang="en-US" b="1" dirty="0">
                <a:latin typeface="メイリオ" panose="020B0604030504040204" pitchFamily="50" charset="-128"/>
                <a:ea typeface="メイリオ" panose="020B0604030504040204" pitchFamily="50" charset="-128"/>
              </a:rPr>
              <a:t>生涯を通じた口腔健康管理</a:t>
            </a:r>
          </a:p>
        </p:txBody>
      </p:sp>
      <p:pic>
        <p:nvPicPr>
          <p:cNvPr id="4" name="図 3">
            <a:extLst>
              <a:ext uri="{FF2B5EF4-FFF2-40B4-BE49-F238E27FC236}">
                <a16:creationId xmlns:a16="http://schemas.microsoft.com/office/drawing/2014/main" id="{50AF765B-F3E4-42E9-B2BE-CF147592D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95" y="7439579"/>
            <a:ext cx="3663210" cy="2449772"/>
          </a:xfrm>
          <a:prstGeom prst="rect">
            <a:avLst/>
          </a:prstGeom>
        </p:spPr>
      </p:pic>
      <p:sp>
        <p:nvSpPr>
          <p:cNvPr id="5" name="テキスト ボックス 4">
            <a:extLst>
              <a:ext uri="{FF2B5EF4-FFF2-40B4-BE49-F238E27FC236}">
                <a16:creationId xmlns:a16="http://schemas.microsoft.com/office/drawing/2014/main" id="{0714638E-693C-40E7-BF42-F939A73F6DA6}"/>
              </a:ext>
            </a:extLst>
          </p:cNvPr>
          <p:cNvSpPr txBox="1">
            <a:spLocks noChangeArrowheads="1"/>
          </p:cNvSpPr>
          <p:nvPr/>
        </p:nvSpPr>
        <p:spPr bwMode="auto">
          <a:xfrm>
            <a:off x="-109870" y="5068875"/>
            <a:ext cx="70777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忘れられている</a:t>
            </a:r>
            <a:b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働く世代の口腔健康管理</a:t>
            </a:r>
            <a:endParaRPr lang="ja-JP" altLang="en-US" sz="54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E1EB2E6-7E0D-4393-A6DC-ED301907CA93}"/>
              </a:ext>
            </a:extLst>
          </p:cNvPr>
          <p:cNvSpPr txBox="1">
            <a:spLocks noChangeArrowheads="1"/>
          </p:cNvSpPr>
          <p:nvPr/>
        </p:nvSpPr>
        <p:spPr bwMode="auto">
          <a:xfrm>
            <a:off x="-1355881" y="214061"/>
            <a:ext cx="9569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健康なお口で</a:t>
            </a:r>
            <a:endParaRPr kumimoji="1" lang="en-US" altLang="ja-JP"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endParaRPr>
          </a:p>
          <a:p>
            <a:pPr algn="ctr" eaLnBrk="1" fontAlgn="base" hangingPunct="1">
              <a:spcBef>
                <a:spcPct val="0"/>
              </a:spcBef>
              <a:spcAft>
                <a:spcPct val="0"/>
              </a:spcAft>
              <a:buFontTx/>
              <a:buNone/>
              <a:defRPr/>
            </a:pPr>
            <a:r>
              <a:rPr lang="ja-JP" altLang="en-US" sz="4800" b="1" spc="-150">
                <a:solidFill>
                  <a:srgbClr val="00B050"/>
                </a:solidFill>
                <a:latin typeface="メイリオ" panose="020B0604030504040204" pitchFamily="50" charset="-128"/>
                <a:ea typeface="メイリオ" panose="020B0604030504040204" pitchFamily="50" charset="-128"/>
                <a:cs typeface="+mj-cs"/>
              </a:rPr>
              <a:t>元気に働く</a:t>
            </a:r>
            <a:endParaRPr lang="ja-JP" altLang="en-US" sz="5400" b="1" dirty="0">
              <a:latin typeface="メイリオ" panose="020B0604030504040204" pitchFamily="50" charset="-128"/>
              <a:ea typeface="メイリオ" panose="020B0604030504040204" pitchFamily="50" charset="-128"/>
            </a:endParaRPr>
          </a:p>
        </p:txBody>
      </p:sp>
      <p:sp>
        <p:nvSpPr>
          <p:cNvPr id="7" name="矢印: 右 6">
            <a:extLst>
              <a:ext uri="{FF2B5EF4-FFF2-40B4-BE49-F238E27FC236}">
                <a16:creationId xmlns:a16="http://schemas.microsoft.com/office/drawing/2014/main" id="{89341E5E-FB9E-4316-A2FD-530DF0395A29}"/>
              </a:ext>
            </a:extLst>
          </p:cNvPr>
          <p:cNvSpPr/>
          <p:nvPr/>
        </p:nvSpPr>
        <p:spPr>
          <a:xfrm>
            <a:off x="1454296" y="1848231"/>
            <a:ext cx="2377559" cy="2306194"/>
          </a:xfrm>
          <a:prstGeom prst="rightArrow">
            <a:avLst>
              <a:gd name="adj1" fmla="val 60289"/>
              <a:gd name="adj2" fmla="val 50000"/>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2DACB4F-C05E-43E1-9782-1AA82D086E31}"/>
              </a:ext>
            </a:extLst>
          </p:cNvPr>
          <p:cNvSpPr txBox="1"/>
          <p:nvPr/>
        </p:nvSpPr>
        <p:spPr>
          <a:xfrm>
            <a:off x="1454296" y="2499998"/>
            <a:ext cx="2255640" cy="830997"/>
          </a:xfrm>
          <a:prstGeom prst="rect">
            <a:avLst/>
          </a:prstGeom>
          <a:noFill/>
        </p:spPr>
        <p:txBody>
          <a:bodyPr wrap="square" rtlCol="0">
            <a:spAutoFit/>
          </a:bodyPr>
          <a:lstStyle/>
          <a:p>
            <a:r>
              <a:rPr kumimoji="1" lang="ja-JP" altLang="en-US" sz="2400" b="1" dirty="0">
                <a:solidFill>
                  <a:schemeClr val="bg1"/>
                </a:solidFill>
                <a:latin typeface="ＭＳ Ｐゴシック" panose="020B0600070205080204" pitchFamily="50" charset="-128"/>
                <a:ea typeface="ＭＳ Ｐゴシック" panose="020B0600070205080204" pitchFamily="50" charset="-128"/>
              </a:rPr>
              <a:t>歯科健診</a:t>
            </a:r>
            <a:endParaRPr kumimoji="1" lang="en-US" altLang="ja-JP" sz="2400" b="1" dirty="0">
              <a:solidFill>
                <a:schemeClr val="bg1"/>
              </a:solidFill>
              <a:latin typeface="ＭＳ Ｐゴシック" panose="020B0600070205080204" pitchFamily="50" charset="-128"/>
              <a:ea typeface="ＭＳ Ｐゴシック" panose="020B0600070205080204" pitchFamily="50" charset="-128"/>
            </a:endParaRPr>
          </a:p>
          <a:p>
            <a:r>
              <a:rPr kumimoji="1" lang="ja-JP" altLang="en-US" sz="2400" b="1" dirty="0">
                <a:solidFill>
                  <a:schemeClr val="bg1"/>
                </a:solidFill>
                <a:latin typeface="ＭＳ Ｐゴシック" panose="020B0600070205080204" pitchFamily="50" charset="-128"/>
                <a:ea typeface="ＭＳ Ｐゴシック" panose="020B0600070205080204" pitchFamily="50" charset="-128"/>
              </a:rPr>
              <a:t>口腔健康管理</a:t>
            </a:r>
          </a:p>
        </p:txBody>
      </p:sp>
      <p:pic>
        <p:nvPicPr>
          <p:cNvPr id="10" name="Picture 4">
            <a:extLst>
              <a:ext uri="{FF2B5EF4-FFF2-40B4-BE49-F238E27FC236}">
                <a16:creationId xmlns:a16="http://schemas.microsoft.com/office/drawing/2014/main" id="{7C7D6836-D2BB-433F-B1B2-B257C4F01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0" y="2722779"/>
            <a:ext cx="1881832" cy="1881832"/>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79D656DB-01A3-4E2B-8C0B-CB9E32573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986" y="1973587"/>
            <a:ext cx="2857500" cy="2167077"/>
          </a:xfrm>
          <a:prstGeom prst="rect">
            <a:avLst/>
          </a:prstGeom>
        </p:spPr>
      </p:pic>
      <p:sp>
        <p:nvSpPr>
          <p:cNvPr id="11" name="Google Shape;27;p35">
            <a:extLst>
              <a:ext uri="{FF2B5EF4-FFF2-40B4-BE49-F238E27FC236}">
                <a16:creationId xmlns:a16="http://schemas.microsoft.com/office/drawing/2014/main" id="{C7FA756A-E76C-4B14-BF12-54263803E5ED}"/>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中小企業用（協会けんぽ）</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3447865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1530</Words>
  <Application>Microsoft Office PowerPoint</Application>
  <PresentationFormat>A4 210 x 297 mm</PresentationFormat>
  <Paragraphs>258</Paragraphs>
  <Slides>10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Meiryo UI</vt:lpstr>
      <vt:lpstr>ＭＳ Ｐゴシック</vt:lpstr>
      <vt:lpstr>ＭＳ ゴシック</vt:lpstr>
      <vt:lpstr>メイリオ</vt:lpstr>
      <vt:lpstr>游ゴシック</vt:lpstr>
      <vt:lpstr>Arial</vt:lpstr>
      <vt:lpstr>Arial Black</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司人</dc:creator>
  <cp:lastModifiedBy>松岡 寛人</cp:lastModifiedBy>
  <cp:revision>20</cp:revision>
  <dcterms:created xsi:type="dcterms:W3CDTF">2022-02-20T07:04:33Z</dcterms:created>
  <dcterms:modified xsi:type="dcterms:W3CDTF">2022-06-08T07:53:18Z</dcterms:modified>
</cp:coreProperties>
</file>