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258" r:id="rId3"/>
    <p:sldId id="2257" r:id="rId4"/>
    <p:sldId id="2251" r:id="rId5"/>
    <p:sldId id="2264" r:id="rId6"/>
    <p:sldId id="2250" r:id="rId7"/>
    <p:sldId id="2260" r:id="rId8"/>
    <p:sldId id="2263" r:id="rId9"/>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2558"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B3C53-0DCE-4898-A2A3-C7870ABD037A}" type="datetimeFigureOut">
              <a:rPr kumimoji="1" lang="ja-JP" altLang="en-US" smtClean="0"/>
              <a:t>2022/6/8</a:t>
            </a:fld>
            <a:endParaRPr kumimoji="1" lang="ja-JP" altLang="en-US"/>
          </a:p>
        </p:txBody>
      </p:sp>
      <p:sp>
        <p:nvSpPr>
          <p:cNvPr id="4" name="スライド イメージ プレースホルダー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AFB93-6682-4714-A2F8-CCFA81AE60DA}" type="slidenum">
              <a:rPr kumimoji="1" lang="ja-JP" altLang="en-US" smtClean="0"/>
              <a:t>‹#›</a:t>
            </a:fld>
            <a:endParaRPr kumimoji="1" lang="ja-JP" altLang="en-US"/>
          </a:p>
        </p:txBody>
      </p:sp>
    </p:spTree>
    <p:extLst>
      <p:ext uri="{BB962C8B-B14F-4D97-AF65-F5344CB8AC3E}">
        <p14:creationId xmlns:p14="http://schemas.microsoft.com/office/powerpoint/2010/main" val="30794591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532339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976603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81331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3064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03537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3257204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42250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1367313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845946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1849076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DFAADE9-BF7D-4790-A7AB-973EEDA59E21}" type="datetimeFigureOut">
              <a:rPr kumimoji="1" lang="ja-JP" altLang="en-US" smtClean="0"/>
              <a:t>2022/6/8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1644809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DFAADE9-BF7D-4790-A7AB-973EEDA59E21}" type="datetimeFigureOut">
              <a:rPr kumimoji="1" lang="ja-JP" altLang="en-US" smtClean="0"/>
              <a:t>2022/6/8</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32D47DE-6793-48CA-A5D4-070DB9C1729A}" type="slidenum">
              <a:rPr kumimoji="1" lang="ja-JP" altLang="en-US" smtClean="0"/>
              <a:t>‹#›</a:t>
            </a:fld>
            <a:endParaRPr kumimoji="1" lang="ja-JP" altLang="en-US"/>
          </a:p>
        </p:txBody>
      </p:sp>
    </p:spTree>
    <p:extLst>
      <p:ext uri="{BB962C8B-B14F-4D97-AF65-F5344CB8AC3E}">
        <p14:creationId xmlns:p14="http://schemas.microsoft.com/office/powerpoint/2010/main" val="21570566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jpg"/><Relationship Id="rId7" Type="http://schemas.openxmlformats.org/officeDocument/2006/relationships/image" Target="../media/image9.png"/><Relationship Id="rId12"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jp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142C5B94-8868-4702-9EAC-C49022B854C0}"/>
              </a:ext>
            </a:extLst>
          </p:cNvPr>
          <p:cNvSpPr txBox="1">
            <a:spLocks/>
          </p:cNvSpPr>
          <p:nvPr/>
        </p:nvSpPr>
        <p:spPr>
          <a:xfrm>
            <a:off x="214745" y="0"/>
            <a:ext cx="6864928" cy="2424545"/>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b="1" dirty="0">
                <a:solidFill>
                  <a:srgbClr val="00B050"/>
                </a:solidFill>
                <a:latin typeface="メイリオ" panose="020B0604030504040204" pitchFamily="50" charset="-128"/>
                <a:ea typeface="メイリオ" panose="020B0604030504040204" pitchFamily="50" charset="-128"/>
              </a:rPr>
              <a:t>忘れていませんか？</a:t>
            </a:r>
            <a:br>
              <a:rPr lang="en-US" altLang="ja-JP" b="1" dirty="0">
                <a:solidFill>
                  <a:srgbClr val="00B050"/>
                </a:solidFill>
                <a:latin typeface="メイリオ" panose="020B0604030504040204" pitchFamily="50" charset="-128"/>
                <a:ea typeface="メイリオ" panose="020B0604030504040204" pitchFamily="50" charset="-128"/>
              </a:rPr>
            </a:br>
            <a:r>
              <a:rPr lang="ja-JP" altLang="en-US" b="1" dirty="0">
                <a:solidFill>
                  <a:srgbClr val="00B050"/>
                </a:solidFill>
                <a:latin typeface="メイリオ" panose="020B0604030504040204" pitchFamily="50" charset="-128"/>
                <a:ea typeface="メイリオ" panose="020B0604030504040204" pitchFamily="50" charset="-128"/>
              </a:rPr>
              <a:t>歯科特殊健康診断</a:t>
            </a:r>
            <a:br>
              <a:rPr lang="en-US" altLang="ja-JP" dirty="0">
                <a:latin typeface="メイリオ" panose="020B0604030504040204" pitchFamily="50" charset="-128"/>
                <a:ea typeface="メイリオ" panose="020B0604030504040204" pitchFamily="50" charset="-128"/>
              </a:rPr>
            </a:br>
            <a:endParaRPr lang="ja-JP" altLang="en-US" sz="32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B31F0C61-DA8D-4C59-BDE7-9BE867DF1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909" y="1640681"/>
            <a:ext cx="4953000" cy="3042155"/>
          </a:xfrm>
          <a:prstGeom prst="rect">
            <a:avLst/>
          </a:prstGeom>
        </p:spPr>
      </p:pic>
      <p:sp>
        <p:nvSpPr>
          <p:cNvPr id="9" name="テキスト ボックス 8">
            <a:extLst>
              <a:ext uri="{FF2B5EF4-FFF2-40B4-BE49-F238E27FC236}">
                <a16:creationId xmlns:a16="http://schemas.microsoft.com/office/drawing/2014/main" id="{A0AC58BF-23B0-4EF2-BC1D-84944CC5DC08}"/>
              </a:ext>
            </a:extLst>
          </p:cNvPr>
          <p:cNvSpPr txBox="1">
            <a:spLocks noChangeArrowheads="1"/>
          </p:cNvSpPr>
          <p:nvPr/>
        </p:nvSpPr>
        <p:spPr bwMode="auto">
          <a:xfrm>
            <a:off x="-924791" y="49530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仕事で使っていませんか？</a:t>
            </a:r>
          </a:p>
        </p:txBody>
      </p:sp>
      <p:sp>
        <p:nvSpPr>
          <p:cNvPr id="11" name="テキスト ボックス 10">
            <a:extLst>
              <a:ext uri="{FF2B5EF4-FFF2-40B4-BE49-F238E27FC236}">
                <a16:creationId xmlns:a16="http://schemas.microsoft.com/office/drawing/2014/main" id="{F87550D7-7405-41F6-9063-50C6AC2A3C12}"/>
              </a:ext>
            </a:extLst>
          </p:cNvPr>
          <p:cNvSpPr txBox="1"/>
          <p:nvPr/>
        </p:nvSpPr>
        <p:spPr>
          <a:xfrm>
            <a:off x="2588205" y="9466145"/>
            <a:ext cx="5848600" cy="230832"/>
          </a:xfrm>
          <a:prstGeom prst="rect">
            <a:avLst/>
          </a:prstGeom>
          <a:noFill/>
          <a:ln w="19050">
            <a:noFill/>
          </a:ln>
        </p:spPr>
        <p:txBody>
          <a:bodyPr wrap="square">
            <a:spAutoFit/>
          </a:bodyPr>
          <a:lstStyle/>
          <a:p>
            <a:pPr marL="0" indent="0">
              <a:buNone/>
            </a:pPr>
            <a:r>
              <a:rPr lang="ja-JP" altLang="en-US" sz="900" dirty="0">
                <a:solidFill>
                  <a:srgbClr val="555552"/>
                </a:solidFill>
                <a:latin typeface="メイリオ" panose="020B0604030504040204" pitchFamily="50" charset="-128"/>
                <a:ea typeface="メイリオ" panose="020B0604030504040204" pitchFamily="50" charset="-128"/>
              </a:rPr>
              <a:t>出典：日本歯科医師会リーフレット「忘れていませんか？歯科特殊健康診断」</a:t>
            </a:r>
            <a:endParaRPr lang="ja-JP" altLang="en-US" sz="900" dirty="0">
              <a:latin typeface="メイリオ" panose="020B0604030504040204" pitchFamily="50" charset="-128"/>
              <a:ea typeface="メイリオ" panose="020B0604030504040204" pitchFamily="50" charset="-128"/>
            </a:endParaRPr>
          </a:p>
        </p:txBody>
      </p:sp>
      <p:pic>
        <p:nvPicPr>
          <p:cNvPr id="12" name="図 11" descr="ダイアグラム&#10;&#10;自動的に生成された説明">
            <a:extLst>
              <a:ext uri="{FF2B5EF4-FFF2-40B4-BE49-F238E27FC236}">
                <a16:creationId xmlns:a16="http://schemas.microsoft.com/office/drawing/2014/main" id="{DFE5066A-664E-4C3F-9331-FEB207DC17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495" y="5660886"/>
            <a:ext cx="4245555" cy="3805259"/>
          </a:xfrm>
          <a:prstGeom prst="rect">
            <a:avLst/>
          </a:prstGeom>
        </p:spPr>
      </p:pic>
      <p:sp>
        <p:nvSpPr>
          <p:cNvPr id="8" name="Google Shape;27;p35">
            <a:extLst>
              <a:ext uri="{FF2B5EF4-FFF2-40B4-BE49-F238E27FC236}">
                <a16:creationId xmlns:a16="http://schemas.microsoft.com/office/drawing/2014/main" id="{0B986601-D0AB-4CD4-98D1-747892DB98E1}"/>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1</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歯科特殊</a:t>
            </a:r>
            <a:r>
              <a:rPr lang="ja-JP" altLang="en-US" sz="900" dirty="0">
                <a:latin typeface="メイリオ" panose="020B0604030504040204" pitchFamily="50" charset="-128"/>
                <a:ea typeface="メイリオ" panose="020B0604030504040204" pitchFamily="50" charset="-128"/>
                <a:cs typeface="Quattrocento Sans"/>
                <a:sym typeface="Quattrocento Sans"/>
              </a:rPr>
              <a:t>健康</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診断</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0" name="テキスト ボックス 9">
            <a:extLst>
              <a:ext uri="{FF2B5EF4-FFF2-40B4-BE49-F238E27FC236}">
                <a16:creationId xmlns:a16="http://schemas.microsoft.com/office/drawing/2014/main" id="{802F3D17-B687-45FB-BECB-C762048E19C1}"/>
              </a:ext>
            </a:extLst>
          </p:cNvPr>
          <p:cNvSpPr txBox="1"/>
          <p:nvPr/>
        </p:nvSpPr>
        <p:spPr>
          <a:xfrm>
            <a:off x="0" y="4479364"/>
            <a:ext cx="6858000" cy="338554"/>
          </a:xfrm>
          <a:prstGeom prst="rect">
            <a:avLst/>
          </a:prstGeom>
          <a:solidFill>
            <a:schemeClr val="accent6">
              <a:lumMod val="40000"/>
              <a:lumOff val="60000"/>
            </a:schemeClr>
          </a:solidFill>
          <a:ln>
            <a:solidFill>
              <a:srgbClr val="00B050"/>
            </a:solidFill>
          </a:ln>
        </p:spPr>
        <p:txBody>
          <a:bodyPr wrap="square" rtlCol="0">
            <a:spAutoFit/>
          </a:bodyPr>
          <a:lstStyle/>
          <a:p>
            <a:pPr algn="ctr"/>
            <a:r>
              <a:rPr kumimoji="1" lang="ja-JP" altLang="en-US" sz="1600" b="1" dirty="0">
                <a:latin typeface="メイリオ" panose="020B0604030504040204" pitchFamily="50" charset="-128"/>
                <a:ea typeface="メイリオ" panose="020B0604030504040204" pitchFamily="50" charset="-128"/>
              </a:rPr>
              <a:t>公益社団法人 日本歯科医師会</a:t>
            </a:r>
          </a:p>
        </p:txBody>
      </p:sp>
      <p:pic>
        <p:nvPicPr>
          <p:cNvPr id="13" name="図 12">
            <a:extLst>
              <a:ext uri="{FF2B5EF4-FFF2-40B4-BE49-F238E27FC236}">
                <a16:creationId xmlns:a16="http://schemas.microsoft.com/office/drawing/2014/main" id="{C75D07A8-D555-4223-B22A-9E5FF7C12CEB}"/>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1019" b="77315" l="85365" r="95000">
                        <a14:foregroundMark x1="86250" y1="61296" x2="86979" y2="63148"/>
                        <a14:foregroundMark x1="90729" y1="61111" x2="89167" y2="63796"/>
                        <a14:foregroundMark x1="93906" y1="63611" x2="93438" y2="63611"/>
                        <a14:foregroundMark x1="85365" y1="71852" x2="86979" y2="71111"/>
                        <a14:foregroundMark x1="86406" y1="77407" x2="86979" y2="73241"/>
                        <a14:foregroundMark x1="91719" y1="72222" x2="90208" y2="71759"/>
                        <a14:foregroundMark x1="90885" y1="67778" x2="89844" y2="66667"/>
                        <a14:foregroundMark x1="87969" y1="71481" x2="88073" y2="65741"/>
                        <a14:foregroundMark x1="89844" y1="72222" x2="89583" y2="68611"/>
                        <a14:foregroundMark x1="87292" y1="75926" x2="87969" y2="72315"/>
                        <a14:foregroundMark x1="90208" y1="75741" x2="89219" y2="71019"/>
                        <a14:foregroundMark x1="95000" y1="63611" x2="93854" y2="62963"/>
                        <a14:foregroundMark x1="94375" y1="63981" x2="93594" y2="62593"/>
                        <a14:foregroundMark x1="94271" y1="62407" x2="94479" y2="63333"/>
                        <a14:foregroundMark x1="87188" y1="70000" x2="87656" y2="69074"/>
                      </a14:backgroundRemoval>
                    </a14:imgEffect>
                  </a14:imgLayer>
                </a14:imgProps>
              </a:ext>
            </a:extLst>
          </a:blip>
          <a:srcRect l="84868" t="60058" r="4605" b="21696"/>
          <a:stretch/>
        </p:blipFill>
        <p:spPr>
          <a:xfrm>
            <a:off x="492192" y="3814027"/>
            <a:ext cx="919112" cy="896133"/>
          </a:xfrm>
          <a:prstGeom prst="rect">
            <a:avLst/>
          </a:prstGeom>
        </p:spPr>
      </p:pic>
    </p:spTree>
    <p:extLst>
      <p:ext uri="{BB962C8B-B14F-4D97-AF65-F5344CB8AC3E}">
        <p14:creationId xmlns:p14="http://schemas.microsoft.com/office/powerpoint/2010/main" val="1661555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F567A4B-204C-49BB-A0D1-542988B97E0E}"/>
              </a:ext>
            </a:extLst>
          </p:cNvPr>
          <p:cNvSpPr txBox="1">
            <a:spLocks noChangeArrowheads="1"/>
          </p:cNvSpPr>
          <p:nvPr/>
        </p:nvSpPr>
        <p:spPr bwMode="auto">
          <a:xfrm>
            <a:off x="205995" y="402478"/>
            <a:ext cx="644600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産業の場で使われている</a:t>
            </a:r>
            <a:endParaRPr lang="en-US" altLang="ja-JP" sz="4000" b="1" dirty="0">
              <a:solidFill>
                <a:srgbClr val="00B050"/>
              </a:solidFill>
              <a:latin typeface="メイリオ" panose="020B0604030504040204" pitchFamily="50" charset="-128"/>
              <a:ea typeface="メイリオ" panose="020B0604030504040204" pitchFamily="50" charset="-128"/>
            </a:endParaRPr>
          </a:p>
          <a:p>
            <a:pPr algn="ctr" eaLnBrk="1" fontAlgn="base" hangingPunct="1">
              <a:spcBef>
                <a:spcPct val="0"/>
              </a:spcBef>
              <a:spcAft>
                <a:spcPct val="0"/>
              </a:spcAft>
              <a:buFontTx/>
              <a:buNone/>
              <a:defRPr/>
            </a:pPr>
            <a:r>
              <a:rPr lang="ja-JP" altLang="en-US" sz="4000" b="1" dirty="0">
                <a:solidFill>
                  <a:srgbClr val="00B050"/>
                </a:solidFill>
                <a:latin typeface="メイリオ" panose="020B0604030504040204" pitchFamily="50" charset="-128"/>
                <a:ea typeface="メイリオ" panose="020B0604030504040204" pitchFamily="50" charset="-128"/>
              </a:rPr>
              <a:t>化学物質</a:t>
            </a:r>
          </a:p>
        </p:txBody>
      </p:sp>
      <p:sp>
        <p:nvSpPr>
          <p:cNvPr id="7" name="テキスト ボックス 6">
            <a:extLst>
              <a:ext uri="{FF2B5EF4-FFF2-40B4-BE49-F238E27FC236}">
                <a16:creationId xmlns:a16="http://schemas.microsoft.com/office/drawing/2014/main" id="{A21903BC-4193-47D2-82C5-0C483F36F56A}"/>
              </a:ext>
            </a:extLst>
          </p:cNvPr>
          <p:cNvSpPr txBox="1"/>
          <p:nvPr/>
        </p:nvSpPr>
        <p:spPr>
          <a:xfrm>
            <a:off x="2539496" y="4471738"/>
            <a:ext cx="4443971" cy="230832"/>
          </a:xfrm>
          <a:prstGeom prst="rect">
            <a:avLst/>
          </a:prstGeom>
          <a:noFill/>
          <a:ln w="19050">
            <a:noFill/>
          </a:ln>
        </p:spPr>
        <p:txBody>
          <a:bodyPr wrap="square">
            <a:spAutoFit/>
          </a:bodyPr>
          <a:lstStyle/>
          <a:p>
            <a:pPr marL="0" indent="0">
              <a:buNone/>
            </a:pPr>
            <a:r>
              <a:rPr lang="ja-JP" altLang="en-US" sz="900" dirty="0">
                <a:solidFill>
                  <a:srgbClr val="555552"/>
                </a:solidFill>
                <a:latin typeface="メイリオ" panose="020B0604030504040204" pitchFamily="50" charset="-128"/>
                <a:ea typeface="メイリオ" panose="020B0604030504040204" pitchFamily="50" charset="-128"/>
              </a:rPr>
              <a:t>出典：日本歯科医師会リーフレット「忘れていませんか？歯科特殊健康診断」</a:t>
            </a:r>
            <a:endParaRPr lang="ja-JP" altLang="en-US" sz="900" dirty="0">
              <a:latin typeface="メイリオ" panose="020B0604030504040204" pitchFamily="50" charset="-128"/>
              <a:ea typeface="メイリオ" panose="020B0604030504040204" pitchFamily="50" charset="-128"/>
            </a:endParaRPr>
          </a:p>
        </p:txBody>
      </p:sp>
      <p:sp>
        <p:nvSpPr>
          <p:cNvPr id="5" name="Google Shape;27;p35">
            <a:extLst>
              <a:ext uri="{FF2B5EF4-FFF2-40B4-BE49-F238E27FC236}">
                <a16:creationId xmlns:a16="http://schemas.microsoft.com/office/drawing/2014/main" id="{08F85C18-D44C-45B2-872F-AAA2AC458ACD}"/>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2</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歯科特殊</a:t>
            </a:r>
            <a:r>
              <a:rPr lang="ja-JP" altLang="en-US" sz="900" dirty="0">
                <a:latin typeface="メイリオ" panose="020B0604030504040204" pitchFamily="50" charset="-128"/>
                <a:ea typeface="メイリオ" panose="020B0604030504040204" pitchFamily="50" charset="-128"/>
                <a:cs typeface="Quattrocento Sans"/>
                <a:sym typeface="Quattrocento Sans"/>
              </a:rPr>
              <a:t>健康</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診断</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grpSp>
        <p:nvGrpSpPr>
          <p:cNvPr id="60" name="グループ化 59">
            <a:extLst>
              <a:ext uri="{FF2B5EF4-FFF2-40B4-BE49-F238E27FC236}">
                <a16:creationId xmlns:a16="http://schemas.microsoft.com/office/drawing/2014/main" id="{D8B83E09-57C5-4D8B-8A75-F702C5A06BD5}"/>
              </a:ext>
            </a:extLst>
          </p:cNvPr>
          <p:cNvGrpSpPr/>
          <p:nvPr/>
        </p:nvGrpSpPr>
        <p:grpSpPr>
          <a:xfrm>
            <a:off x="-123023" y="4775747"/>
            <a:ext cx="6858000" cy="4901870"/>
            <a:chOff x="0" y="2855534"/>
            <a:chExt cx="6858000" cy="4901870"/>
          </a:xfrm>
        </p:grpSpPr>
        <p:pic>
          <p:nvPicPr>
            <p:cNvPr id="61" name="Picture 4">
              <a:extLst>
                <a:ext uri="{FF2B5EF4-FFF2-40B4-BE49-F238E27FC236}">
                  <a16:creationId xmlns:a16="http://schemas.microsoft.com/office/drawing/2014/main" id="{0E21E127-F87E-41EB-A7F9-F9ECED0D0D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708" y="6589913"/>
              <a:ext cx="1254292" cy="940719"/>
            </a:xfrm>
            <a:prstGeom prst="rect">
              <a:avLst/>
            </a:prstGeom>
            <a:noFill/>
            <a:extLst>
              <a:ext uri="{909E8E84-426E-40DD-AFC4-6F175D3DCCD1}">
                <a14:hiddenFill xmlns:a14="http://schemas.microsoft.com/office/drawing/2010/main">
                  <a:solidFill>
                    <a:srgbClr val="FFFFFF"/>
                  </a:solidFill>
                </a14:hiddenFill>
              </a:ext>
            </a:extLst>
          </p:spPr>
        </p:pic>
        <p:pic>
          <p:nvPicPr>
            <p:cNvPr id="62" name="図 61">
              <a:extLst>
                <a:ext uri="{FF2B5EF4-FFF2-40B4-BE49-F238E27FC236}">
                  <a16:creationId xmlns:a16="http://schemas.microsoft.com/office/drawing/2014/main" id="{8F7231E3-E83C-443D-98EC-14DFF7723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1315" y="6816328"/>
              <a:ext cx="372341" cy="421751"/>
            </a:xfrm>
            <a:prstGeom prst="rect">
              <a:avLst/>
            </a:prstGeom>
          </p:spPr>
        </p:pic>
        <p:sp>
          <p:nvSpPr>
            <p:cNvPr id="63" name="矢印: 右 62">
              <a:extLst>
                <a:ext uri="{FF2B5EF4-FFF2-40B4-BE49-F238E27FC236}">
                  <a16:creationId xmlns:a16="http://schemas.microsoft.com/office/drawing/2014/main" id="{69015EEC-203C-4551-8601-2C1979BDCBC3}"/>
                </a:ext>
              </a:extLst>
            </p:cNvPr>
            <p:cNvSpPr/>
            <p:nvPr/>
          </p:nvSpPr>
          <p:spPr>
            <a:xfrm>
              <a:off x="3261538" y="6747942"/>
              <a:ext cx="1919645" cy="424063"/>
            </a:xfrm>
            <a:prstGeom prst="rightArrow">
              <a:avLst/>
            </a:prstGeom>
            <a:solidFill>
              <a:schemeClr val="tx1">
                <a:lumMod val="50000"/>
                <a:lumOff val="5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954">
                <a:defRPr/>
              </a:pPr>
              <a:endParaRPr kumimoji="1" lang="ja-JP" altLang="en-US" sz="578">
                <a:solidFill>
                  <a:prstClr val="white"/>
                </a:solidFill>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EFFF0487-E413-4EF3-AAD1-A197D78E38DC}"/>
                </a:ext>
              </a:extLst>
            </p:cNvPr>
            <p:cNvSpPr txBox="1"/>
            <p:nvPr/>
          </p:nvSpPr>
          <p:spPr>
            <a:xfrm>
              <a:off x="3832362" y="6856182"/>
              <a:ext cx="1176116" cy="276999"/>
            </a:xfrm>
            <a:prstGeom prst="rect">
              <a:avLst/>
            </a:prstGeom>
            <a:noFill/>
            <a:ln>
              <a:noFill/>
            </a:ln>
          </p:spPr>
          <p:txBody>
            <a:bodyPr wrap="square" rtlCol="0">
              <a:spAutoFit/>
            </a:bodyPr>
            <a:lstStyle/>
            <a:p>
              <a:pPr defTabSz="146954">
                <a:defRPr/>
              </a:pPr>
              <a:r>
                <a:rPr kumimoji="1" lang="ja-JP" altLang="en-US" sz="1200" b="1" dirty="0">
                  <a:solidFill>
                    <a:schemeClr val="bg1"/>
                  </a:solidFill>
                  <a:latin typeface="メイリオ" panose="020B0604030504040204" pitchFamily="50" charset="-128"/>
                  <a:ea typeface="メイリオ" panose="020B0604030504040204" pitchFamily="50" charset="-128"/>
                </a:rPr>
                <a:t>ブ ラ ン ク</a:t>
              </a:r>
              <a:endParaRPr kumimoji="1" lang="en-US" altLang="ja-JP" sz="1200" b="1" dirty="0">
                <a:solidFill>
                  <a:schemeClr val="bg1"/>
                </a:solidFill>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58ECF157-4D4C-441E-8BAC-A5BB2A6D82B0}"/>
                </a:ext>
              </a:extLst>
            </p:cNvPr>
            <p:cNvSpPr txBox="1"/>
            <p:nvPr/>
          </p:nvSpPr>
          <p:spPr>
            <a:xfrm>
              <a:off x="1386588" y="3315976"/>
              <a:ext cx="4185761" cy="276999"/>
            </a:xfrm>
            <a:prstGeom prst="rect">
              <a:avLst/>
            </a:prstGeom>
            <a:noFill/>
          </p:spPr>
          <p:txBody>
            <a:bodyPr wrap="none" rtlCol="0">
              <a:spAutoFit/>
            </a:bodyPr>
            <a:lstStyle/>
            <a:p>
              <a:pPr defTabSz="146954">
                <a:defRPr/>
              </a:pPr>
              <a:r>
                <a:rPr kumimoji="1" lang="ja-JP" altLang="en-US" sz="1200" b="1" dirty="0">
                  <a:solidFill>
                    <a:prstClr val="black"/>
                  </a:solidFill>
                  <a:latin typeface="メイリオ" panose="020B0604030504040204" pitchFamily="50" charset="-128"/>
                  <a:ea typeface="メイリオ" panose="020B0604030504040204" pitchFamily="50" charset="-128"/>
                </a:rPr>
                <a:t>生涯にわたる歯科健診の充実　～　現在の歯科健診の制度</a:t>
              </a:r>
            </a:p>
          </p:txBody>
        </p:sp>
        <p:grpSp>
          <p:nvGrpSpPr>
            <p:cNvPr id="66" name="グループ化 65">
              <a:extLst>
                <a:ext uri="{FF2B5EF4-FFF2-40B4-BE49-F238E27FC236}">
                  <a16:creationId xmlns:a16="http://schemas.microsoft.com/office/drawing/2014/main" id="{0BB2B69F-588D-4E95-8DE3-328C75D0D1FF}"/>
                </a:ext>
              </a:extLst>
            </p:cNvPr>
            <p:cNvGrpSpPr/>
            <p:nvPr/>
          </p:nvGrpSpPr>
          <p:grpSpPr>
            <a:xfrm>
              <a:off x="5454000" y="3542388"/>
              <a:ext cx="669600" cy="324000"/>
              <a:chOff x="7970602" y="2914898"/>
              <a:chExt cx="1456296" cy="1002528"/>
            </a:xfrm>
          </p:grpSpPr>
          <p:sp>
            <p:nvSpPr>
              <p:cNvPr id="110" name="矢印: 右 109">
                <a:extLst>
                  <a:ext uri="{FF2B5EF4-FFF2-40B4-BE49-F238E27FC236}">
                    <a16:creationId xmlns:a16="http://schemas.microsoft.com/office/drawing/2014/main" id="{B8940BCE-C8E3-4CD0-B224-3E9FB0CAA541}"/>
                  </a:ext>
                </a:extLst>
              </p:cNvPr>
              <p:cNvSpPr/>
              <p:nvPr/>
            </p:nvSpPr>
            <p:spPr>
              <a:xfrm>
                <a:off x="8007920" y="2914898"/>
                <a:ext cx="1418978" cy="1002528"/>
              </a:xfrm>
              <a:prstGeom prst="rightArrow">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46954">
                  <a:defRPr/>
                </a:pPr>
                <a:endParaRPr kumimoji="1" lang="ja-JP" altLang="en-US" sz="578">
                  <a:solidFill>
                    <a:prstClr val="white"/>
                  </a:solidFill>
                  <a:latin typeface="メイリオ" panose="020B0604030504040204" pitchFamily="50" charset="-128"/>
                  <a:ea typeface="メイリオ" panose="020B0604030504040204" pitchFamily="50" charset="-128"/>
                </a:endParaRPr>
              </a:p>
            </p:txBody>
          </p:sp>
          <p:sp>
            <p:nvSpPr>
              <p:cNvPr id="111" name="テキスト ボックス 110">
                <a:extLst>
                  <a:ext uri="{FF2B5EF4-FFF2-40B4-BE49-F238E27FC236}">
                    <a16:creationId xmlns:a16="http://schemas.microsoft.com/office/drawing/2014/main" id="{0CB5E898-C8D3-41C7-B5B1-1B254D8EB6C5}"/>
                  </a:ext>
                </a:extLst>
              </p:cNvPr>
              <p:cNvSpPr txBox="1"/>
              <p:nvPr/>
            </p:nvSpPr>
            <p:spPr>
              <a:xfrm>
                <a:off x="7970602" y="3115648"/>
                <a:ext cx="1418977" cy="628539"/>
              </a:xfrm>
              <a:prstGeom prst="rect">
                <a:avLst/>
              </a:prstGeom>
              <a:noFill/>
              <a:ln w="19050">
                <a:noFill/>
              </a:ln>
            </p:spPr>
            <p:txBody>
              <a:bodyPr wrap="square" anchor="ctr">
                <a:spAutoFit/>
              </a:bodyPr>
              <a:lstStyle/>
              <a:p>
                <a:pPr algn="ctr" defTabSz="146954">
                  <a:defRPr/>
                </a:pPr>
                <a:r>
                  <a:rPr kumimoji="1" lang="en-US" altLang="ja-JP" sz="720" dirty="0">
                    <a:solidFill>
                      <a:prstClr val="black"/>
                    </a:solidFill>
                    <a:latin typeface="メイリオ" panose="020B0604030504040204" pitchFamily="50" charset="-128"/>
                    <a:ea typeface="メイリオ" panose="020B0604030504040204" pitchFamily="50" charset="-128"/>
                  </a:rPr>
                  <a:t>75</a:t>
                </a:r>
                <a:r>
                  <a:rPr kumimoji="1" lang="ja-JP" altLang="en-US" sz="720" dirty="0">
                    <a:solidFill>
                      <a:prstClr val="black"/>
                    </a:solidFill>
                    <a:latin typeface="メイリオ" panose="020B0604030504040204" pitchFamily="50" charset="-128"/>
                    <a:ea typeface="メイリオ" panose="020B0604030504040204" pitchFamily="50" charset="-128"/>
                  </a:rPr>
                  <a:t>歳～</a:t>
                </a:r>
                <a:endParaRPr lang="ja-JP" altLang="en-US" sz="720" dirty="0">
                  <a:solidFill>
                    <a:prstClr val="black"/>
                  </a:solidFill>
                  <a:latin typeface="メイリオ" panose="020B0604030504040204" pitchFamily="50" charset="-128"/>
                  <a:ea typeface="メイリオ" panose="020B0604030504040204" pitchFamily="50" charset="-128"/>
                </a:endParaRPr>
              </a:p>
            </p:txBody>
          </p:sp>
        </p:grpSp>
        <p:sp>
          <p:nvSpPr>
            <p:cNvPr id="67" name="テキスト ボックス 66">
              <a:extLst>
                <a:ext uri="{FF2B5EF4-FFF2-40B4-BE49-F238E27FC236}">
                  <a16:creationId xmlns:a16="http://schemas.microsoft.com/office/drawing/2014/main" id="{A2CC4C4C-26C9-48DD-B317-8873DCFF45AE}"/>
                </a:ext>
              </a:extLst>
            </p:cNvPr>
            <p:cNvSpPr txBox="1"/>
            <p:nvPr/>
          </p:nvSpPr>
          <p:spPr>
            <a:xfrm>
              <a:off x="1037206" y="3605363"/>
              <a:ext cx="463589" cy="203133"/>
            </a:xfrm>
            <a:prstGeom prst="rect">
              <a:avLst/>
            </a:prstGeom>
            <a:solidFill>
              <a:srgbClr val="FFC000"/>
            </a:solidFill>
            <a:ln w="19050">
              <a:noFill/>
            </a:ln>
          </p:spPr>
          <p:txBody>
            <a:bodyPr wrap="none" rtlCol="0" anchor="ctr">
              <a:spAutoFit/>
            </a:bodyPr>
            <a:lstStyle/>
            <a:p>
              <a:pPr algn="ctr" defTabSz="146954">
                <a:defRPr/>
              </a:pPr>
              <a:r>
                <a:rPr kumimoji="1" lang="ja-JP" altLang="en-US" sz="720" dirty="0">
                  <a:solidFill>
                    <a:prstClr val="black"/>
                  </a:solidFill>
                  <a:latin typeface="メイリオ" panose="020B0604030504040204" pitchFamily="50" charset="-128"/>
                  <a:ea typeface="メイリオ" panose="020B0604030504040204" pitchFamily="50" charset="-128"/>
                </a:rPr>
                <a:t>妊産婦</a:t>
              </a:r>
            </a:p>
          </p:txBody>
        </p:sp>
        <p:sp>
          <p:nvSpPr>
            <p:cNvPr id="68" name="テキスト ボックス 67">
              <a:extLst>
                <a:ext uri="{FF2B5EF4-FFF2-40B4-BE49-F238E27FC236}">
                  <a16:creationId xmlns:a16="http://schemas.microsoft.com/office/drawing/2014/main" id="{4B6812E3-8E6B-450B-9762-EE8BD2F451D7}"/>
                </a:ext>
              </a:extLst>
            </p:cNvPr>
            <p:cNvSpPr txBox="1"/>
            <p:nvPr/>
          </p:nvSpPr>
          <p:spPr>
            <a:xfrm>
              <a:off x="4104000" y="3606622"/>
              <a:ext cx="1242000" cy="203133"/>
            </a:xfrm>
            <a:prstGeom prst="rect">
              <a:avLst/>
            </a:prstGeom>
            <a:solidFill>
              <a:srgbClr val="FFC000"/>
            </a:solidFill>
            <a:ln w="19050">
              <a:noFill/>
            </a:ln>
          </p:spPr>
          <p:txBody>
            <a:bodyPr wrap="square" rtlCol="0" anchor="ctr">
              <a:spAutoFit/>
            </a:bodyPr>
            <a:lstStyle/>
            <a:p>
              <a:pPr algn="ctr" defTabSz="146954">
                <a:defRPr/>
              </a:pPr>
              <a:r>
                <a:rPr kumimoji="1" lang="en-US" altLang="ja-JP" sz="720" dirty="0">
                  <a:solidFill>
                    <a:prstClr val="black"/>
                  </a:solidFill>
                  <a:latin typeface="メイリオ" panose="020B0604030504040204" pitchFamily="50" charset="-128"/>
                  <a:ea typeface="メイリオ" panose="020B0604030504040204" pitchFamily="50" charset="-128"/>
                </a:rPr>
                <a:t>40</a:t>
              </a:r>
              <a:r>
                <a:rPr kumimoji="1" lang="ja-JP" altLang="en-US" sz="720" dirty="0">
                  <a:solidFill>
                    <a:prstClr val="black"/>
                  </a:solidFill>
                  <a:latin typeface="メイリオ" panose="020B0604030504040204" pitchFamily="50" charset="-128"/>
                  <a:ea typeface="メイリオ" panose="020B0604030504040204" pitchFamily="50" charset="-128"/>
                </a:rPr>
                <a:t>～</a:t>
              </a:r>
              <a:r>
                <a:rPr kumimoji="1" lang="en-US" altLang="ja-JP" sz="720" dirty="0">
                  <a:solidFill>
                    <a:prstClr val="black"/>
                  </a:solidFill>
                  <a:latin typeface="メイリオ" panose="020B0604030504040204" pitchFamily="50" charset="-128"/>
                  <a:ea typeface="メイリオ" panose="020B0604030504040204" pitchFamily="50" charset="-128"/>
                </a:rPr>
                <a:t>74</a:t>
              </a:r>
              <a:r>
                <a:rPr kumimoji="1" lang="ja-JP" altLang="en-US" sz="720" dirty="0">
                  <a:solidFill>
                    <a:prstClr val="black"/>
                  </a:solidFill>
                  <a:latin typeface="メイリオ" panose="020B0604030504040204" pitchFamily="50" charset="-128"/>
                  <a:ea typeface="メイリオ" panose="020B0604030504040204" pitchFamily="50" charset="-128"/>
                </a:rPr>
                <a:t>歳</a:t>
              </a:r>
            </a:p>
          </p:txBody>
        </p:sp>
        <p:sp>
          <p:nvSpPr>
            <p:cNvPr id="69" name="テキスト ボックス 68">
              <a:extLst>
                <a:ext uri="{FF2B5EF4-FFF2-40B4-BE49-F238E27FC236}">
                  <a16:creationId xmlns:a16="http://schemas.microsoft.com/office/drawing/2014/main" id="{F6DDE7B5-4133-45E7-926D-49B9FBB5CF08}"/>
                </a:ext>
              </a:extLst>
            </p:cNvPr>
            <p:cNvSpPr txBox="1"/>
            <p:nvPr/>
          </p:nvSpPr>
          <p:spPr>
            <a:xfrm>
              <a:off x="3401985" y="3609690"/>
              <a:ext cx="486031" cy="203133"/>
            </a:xfrm>
            <a:prstGeom prst="rect">
              <a:avLst/>
            </a:prstGeom>
            <a:solidFill>
              <a:srgbClr val="FFC000"/>
            </a:solidFill>
            <a:ln w="19050">
              <a:noFill/>
            </a:ln>
          </p:spPr>
          <p:txBody>
            <a:bodyPr wrap="none" rtlCol="0" anchor="ctr">
              <a:spAutoFit/>
            </a:bodyPr>
            <a:lstStyle/>
            <a:p>
              <a:pPr algn="ctr" defTabSz="146954">
                <a:defRPr/>
              </a:pPr>
              <a:r>
                <a:rPr kumimoji="1" lang="ja-JP" altLang="en-US" sz="720" dirty="0">
                  <a:solidFill>
                    <a:prstClr val="black"/>
                  </a:solidFill>
                  <a:latin typeface="メイリオ" panose="020B0604030504040204" pitchFamily="50" charset="-128"/>
                  <a:ea typeface="メイリオ" panose="020B0604030504040204" pitchFamily="50" charset="-128"/>
                </a:rPr>
                <a:t>～</a:t>
              </a:r>
              <a:r>
                <a:rPr kumimoji="1" lang="en-US" altLang="ja-JP" sz="720" dirty="0">
                  <a:solidFill>
                    <a:prstClr val="black"/>
                  </a:solidFill>
                  <a:latin typeface="メイリオ" panose="020B0604030504040204" pitchFamily="50" charset="-128"/>
                  <a:ea typeface="メイリオ" panose="020B0604030504040204" pitchFamily="50" charset="-128"/>
                </a:rPr>
                <a:t>39</a:t>
              </a:r>
              <a:r>
                <a:rPr kumimoji="1" lang="ja-JP" altLang="en-US" sz="720" dirty="0">
                  <a:solidFill>
                    <a:prstClr val="black"/>
                  </a:solidFill>
                  <a:latin typeface="メイリオ" panose="020B0604030504040204" pitchFamily="50" charset="-128"/>
                  <a:ea typeface="メイリオ" panose="020B0604030504040204" pitchFamily="50" charset="-128"/>
                </a:rPr>
                <a:t>歳</a:t>
              </a:r>
            </a:p>
          </p:txBody>
        </p:sp>
        <p:sp>
          <p:nvSpPr>
            <p:cNvPr id="70" name="テキスト ボックス 69">
              <a:extLst>
                <a:ext uri="{FF2B5EF4-FFF2-40B4-BE49-F238E27FC236}">
                  <a16:creationId xmlns:a16="http://schemas.microsoft.com/office/drawing/2014/main" id="{C0BB8F0A-4808-43C7-8DAC-D105B6CCFC05}"/>
                </a:ext>
              </a:extLst>
            </p:cNvPr>
            <p:cNvSpPr txBox="1"/>
            <p:nvPr/>
          </p:nvSpPr>
          <p:spPr>
            <a:xfrm>
              <a:off x="2510232" y="3608641"/>
              <a:ext cx="649538" cy="203133"/>
            </a:xfrm>
            <a:prstGeom prst="rect">
              <a:avLst/>
            </a:prstGeom>
            <a:solidFill>
              <a:srgbClr val="FFC000"/>
            </a:solidFill>
            <a:ln w="19050">
              <a:noFill/>
            </a:ln>
          </p:spPr>
          <p:txBody>
            <a:bodyPr wrap="none" rtlCol="0" anchor="ctr">
              <a:spAutoFit/>
            </a:bodyPr>
            <a:lstStyle/>
            <a:p>
              <a:pPr algn="ctr" defTabSz="146954">
                <a:defRPr/>
              </a:pPr>
              <a:r>
                <a:rPr kumimoji="1" lang="ja-JP" altLang="en-US" sz="720" dirty="0">
                  <a:solidFill>
                    <a:prstClr val="black"/>
                  </a:solidFill>
                  <a:latin typeface="メイリオ" panose="020B0604030504040204" pitchFamily="50" charset="-128"/>
                  <a:ea typeface="メイリオ" panose="020B0604030504040204" pitchFamily="50" charset="-128"/>
                </a:rPr>
                <a:t>児童生徒等</a:t>
              </a:r>
            </a:p>
          </p:txBody>
        </p:sp>
        <p:sp>
          <p:nvSpPr>
            <p:cNvPr id="71" name="テキスト ボックス 70">
              <a:extLst>
                <a:ext uri="{FF2B5EF4-FFF2-40B4-BE49-F238E27FC236}">
                  <a16:creationId xmlns:a16="http://schemas.microsoft.com/office/drawing/2014/main" id="{CDC21DEC-E26E-4B45-8642-4B1C3501C863}"/>
                </a:ext>
              </a:extLst>
            </p:cNvPr>
            <p:cNvSpPr txBox="1"/>
            <p:nvPr/>
          </p:nvSpPr>
          <p:spPr>
            <a:xfrm>
              <a:off x="1773719" y="3601833"/>
              <a:ext cx="556563" cy="203133"/>
            </a:xfrm>
            <a:prstGeom prst="rect">
              <a:avLst/>
            </a:prstGeom>
            <a:solidFill>
              <a:srgbClr val="FFC000"/>
            </a:solidFill>
            <a:ln w="19050">
              <a:noFill/>
            </a:ln>
          </p:spPr>
          <p:txBody>
            <a:bodyPr wrap="none" rtlCol="0" anchor="ctr">
              <a:spAutoFit/>
            </a:bodyPr>
            <a:lstStyle/>
            <a:p>
              <a:pPr algn="ctr" defTabSz="146954">
                <a:defRPr/>
              </a:pPr>
              <a:r>
                <a:rPr kumimoji="1" lang="ja-JP" altLang="en-US" sz="720" dirty="0">
                  <a:solidFill>
                    <a:prstClr val="black"/>
                  </a:solidFill>
                  <a:latin typeface="メイリオ" panose="020B0604030504040204" pitchFamily="50" charset="-128"/>
                  <a:ea typeface="メイリオ" panose="020B0604030504040204" pitchFamily="50" charset="-128"/>
                </a:rPr>
                <a:t>乳幼児等</a:t>
              </a:r>
            </a:p>
          </p:txBody>
        </p:sp>
        <p:sp>
          <p:nvSpPr>
            <p:cNvPr id="72" name="テキスト ボックス 71">
              <a:extLst>
                <a:ext uri="{FF2B5EF4-FFF2-40B4-BE49-F238E27FC236}">
                  <a16:creationId xmlns:a16="http://schemas.microsoft.com/office/drawing/2014/main" id="{DEA7BF75-D73A-4A8E-A5B1-A351788A1013}"/>
                </a:ext>
              </a:extLst>
            </p:cNvPr>
            <p:cNvSpPr txBox="1"/>
            <p:nvPr/>
          </p:nvSpPr>
          <p:spPr>
            <a:xfrm>
              <a:off x="918000" y="3844634"/>
              <a:ext cx="702000" cy="286232"/>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妊産婦歯科健診</a:t>
              </a:r>
            </a:p>
          </p:txBody>
        </p:sp>
        <p:sp>
          <p:nvSpPr>
            <p:cNvPr id="73" name="テキスト ボックス 72">
              <a:extLst>
                <a:ext uri="{FF2B5EF4-FFF2-40B4-BE49-F238E27FC236}">
                  <a16:creationId xmlns:a16="http://schemas.microsoft.com/office/drawing/2014/main" id="{B0C83C57-FBD2-4774-809C-DF466F823091}"/>
                </a:ext>
              </a:extLst>
            </p:cNvPr>
            <p:cNvSpPr txBox="1"/>
            <p:nvPr/>
          </p:nvSpPr>
          <p:spPr>
            <a:xfrm flipH="1">
              <a:off x="1701000" y="3844633"/>
              <a:ext cx="702000" cy="286232"/>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乳幼児歯科健診</a:t>
              </a:r>
            </a:p>
          </p:txBody>
        </p:sp>
        <p:sp>
          <p:nvSpPr>
            <p:cNvPr id="74" name="テキスト ボックス 73">
              <a:extLst>
                <a:ext uri="{FF2B5EF4-FFF2-40B4-BE49-F238E27FC236}">
                  <a16:creationId xmlns:a16="http://schemas.microsoft.com/office/drawing/2014/main" id="{D9AFBDBE-E079-4EA3-97A4-724949B66715}"/>
                </a:ext>
              </a:extLst>
            </p:cNvPr>
            <p:cNvSpPr txBox="1"/>
            <p:nvPr/>
          </p:nvSpPr>
          <p:spPr>
            <a:xfrm>
              <a:off x="2484000" y="3893108"/>
              <a:ext cx="702000" cy="189283"/>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学校歯科健診</a:t>
              </a:r>
            </a:p>
          </p:txBody>
        </p:sp>
        <p:sp>
          <p:nvSpPr>
            <p:cNvPr id="75" name="テキスト ボックス 74">
              <a:extLst>
                <a:ext uri="{FF2B5EF4-FFF2-40B4-BE49-F238E27FC236}">
                  <a16:creationId xmlns:a16="http://schemas.microsoft.com/office/drawing/2014/main" id="{851DFD5B-2A0F-49C3-A145-DD56F0732977}"/>
                </a:ext>
              </a:extLst>
            </p:cNvPr>
            <p:cNvSpPr txBox="1"/>
            <p:nvPr/>
          </p:nvSpPr>
          <p:spPr>
            <a:xfrm>
              <a:off x="5454000" y="3881709"/>
              <a:ext cx="729000" cy="189283"/>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歯科健診</a:t>
              </a:r>
            </a:p>
          </p:txBody>
        </p:sp>
        <p:sp>
          <p:nvSpPr>
            <p:cNvPr id="76" name="テキスト ボックス 75">
              <a:extLst>
                <a:ext uri="{FF2B5EF4-FFF2-40B4-BE49-F238E27FC236}">
                  <a16:creationId xmlns:a16="http://schemas.microsoft.com/office/drawing/2014/main" id="{593257EF-0384-427B-B5EE-98E273ABDCF9}"/>
                </a:ext>
              </a:extLst>
            </p:cNvPr>
            <p:cNvSpPr txBox="1"/>
            <p:nvPr/>
          </p:nvSpPr>
          <p:spPr>
            <a:xfrm>
              <a:off x="3294000" y="3893108"/>
              <a:ext cx="2059664" cy="189283"/>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歯科健診</a:t>
              </a:r>
            </a:p>
          </p:txBody>
        </p:sp>
        <p:sp>
          <p:nvSpPr>
            <p:cNvPr id="77" name="テキスト ボックス 76">
              <a:extLst>
                <a:ext uri="{FF2B5EF4-FFF2-40B4-BE49-F238E27FC236}">
                  <a16:creationId xmlns:a16="http://schemas.microsoft.com/office/drawing/2014/main" id="{3688A7DF-4F7A-41CB-A5C0-7DF2CD4C6923}"/>
                </a:ext>
              </a:extLst>
            </p:cNvPr>
            <p:cNvSpPr txBox="1"/>
            <p:nvPr/>
          </p:nvSpPr>
          <p:spPr>
            <a:xfrm>
              <a:off x="918000" y="4136109"/>
              <a:ext cx="702000" cy="189283"/>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母子保健法</a:t>
              </a:r>
            </a:p>
          </p:txBody>
        </p:sp>
        <p:sp>
          <p:nvSpPr>
            <p:cNvPr id="78" name="テキスト ボックス 77">
              <a:extLst>
                <a:ext uri="{FF2B5EF4-FFF2-40B4-BE49-F238E27FC236}">
                  <a16:creationId xmlns:a16="http://schemas.microsoft.com/office/drawing/2014/main" id="{5C30F7E7-2AAD-4722-85D7-67CC8399947B}"/>
                </a:ext>
              </a:extLst>
            </p:cNvPr>
            <p:cNvSpPr txBox="1"/>
            <p:nvPr/>
          </p:nvSpPr>
          <p:spPr>
            <a:xfrm>
              <a:off x="2484000" y="4087634"/>
              <a:ext cx="702000" cy="286232"/>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学校保健安全法</a:t>
              </a:r>
              <a:endParaRPr kumimoji="1" lang="en-US" altLang="ja-JP" sz="630" b="1" dirty="0">
                <a:solidFill>
                  <a:prstClr val="black"/>
                </a:solidFill>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24D5D0DA-6D9C-4309-B4DE-CAB0667296E6}"/>
                </a:ext>
              </a:extLst>
            </p:cNvPr>
            <p:cNvSpPr txBox="1"/>
            <p:nvPr/>
          </p:nvSpPr>
          <p:spPr>
            <a:xfrm>
              <a:off x="1701000" y="4136109"/>
              <a:ext cx="702000" cy="189283"/>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母子保健法</a:t>
              </a:r>
            </a:p>
          </p:txBody>
        </p:sp>
        <p:sp>
          <p:nvSpPr>
            <p:cNvPr id="80" name="テキスト ボックス 79">
              <a:extLst>
                <a:ext uri="{FF2B5EF4-FFF2-40B4-BE49-F238E27FC236}">
                  <a16:creationId xmlns:a16="http://schemas.microsoft.com/office/drawing/2014/main" id="{D18F0530-0108-4591-9F47-74D7573E53E9}"/>
                </a:ext>
              </a:extLst>
            </p:cNvPr>
            <p:cNvSpPr txBox="1"/>
            <p:nvPr/>
          </p:nvSpPr>
          <p:spPr>
            <a:xfrm>
              <a:off x="3294000" y="4136109"/>
              <a:ext cx="2062606" cy="189283"/>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各法（健康保険法・国民健康保険等）</a:t>
              </a:r>
              <a:endParaRPr kumimoji="1" lang="en-US" altLang="ja-JP" sz="630" b="1" dirty="0">
                <a:solidFill>
                  <a:prstClr val="black"/>
                </a:solidFill>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4E83E718-489C-4462-8B89-D74604E3B557}"/>
                </a:ext>
              </a:extLst>
            </p:cNvPr>
            <p:cNvSpPr txBox="1"/>
            <p:nvPr/>
          </p:nvSpPr>
          <p:spPr>
            <a:xfrm>
              <a:off x="5454000" y="4095650"/>
              <a:ext cx="729000" cy="270202"/>
            </a:xfrm>
            <a:prstGeom prst="rect">
              <a:avLst/>
            </a:prstGeom>
            <a:noFill/>
            <a:ln w="19050">
              <a:solidFill>
                <a:schemeClr val="tx1"/>
              </a:solidFill>
            </a:ln>
          </p:spPr>
          <p:txBody>
            <a:bodyPr wrap="square" rtlCol="0" anchor="ctr">
              <a:spAutoFit/>
            </a:bodyPr>
            <a:lstStyle/>
            <a:p>
              <a:pPr algn="ctr" defTabSz="146954">
                <a:defRPr/>
              </a:pPr>
              <a:r>
                <a:rPr kumimoji="1" lang="ja-JP" altLang="en-US" sz="578"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82" name="テキスト ボックス 81">
              <a:extLst>
                <a:ext uri="{FF2B5EF4-FFF2-40B4-BE49-F238E27FC236}">
                  <a16:creationId xmlns:a16="http://schemas.microsoft.com/office/drawing/2014/main" id="{CF0571B2-AB93-43D7-AE1E-7271C7C6DCFC}"/>
                </a:ext>
              </a:extLst>
            </p:cNvPr>
            <p:cNvSpPr txBox="1"/>
            <p:nvPr/>
          </p:nvSpPr>
          <p:spPr>
            <a:xfrm>
              <a:off x="4104001" y="5269100"/>
              <a:ext cx="1153901" cy="189283"/>
            </a:xfrm>
            <a:prstGeom prst="rect">
              <a:avLst/>
            </a:prstGeom>
            <a:noFill/>
            <a:ln w="19050">
              <a:solidFill>
                <a:schemeClr val="tx1"/>
              </a:solidFill>
            </a:ln>
          </p:spPr>
          <p:txBody>
            <a:bodyPr wrap="square" lIns="27000" rIns="27000"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歯周病健診（</a:t>
              </a:r>
              <a:r>
                <a:rPr kumimoji="1" lang="en-US" altLang="ja-JP" sz="630" b="1" dirty="0">
                  <a:solidFill>
                    <a:prstClr val="black"/>
                  </a:solidFill>
                  <a:latin typeface="メイリオ" panose="020B0604030504040204" pitchFamily="50" charset="-128"/>
                  <a:ea typeface="メイリオ" panose="020B0604030504040204" pitchFamily="50" charset="-128"/>
                </a:rPr>
                <a:t>70</a:t>
              </a:r>
              <a:r>
                <a:rPr kumimoji="1" lang="ja-JP" altLang="en-US" sz="630" b="1" dirty="0">
                  <a:solidFill>
                    <a:prstClr val="black"/>
                  </a:solidFill>
                  <a:latin typeface="メイリオ" panose="020B0604030504040204" pitchFamily="50" charset="-128"/>
                  <a:ea typeface="メイリオ" panose="020B0604030504040204" pitchFamily="50" charset="-128"/>
                </a:rPr>
                <a:t>歳まで節目）</a:t>
              </a:r>
            </a:p>
          </p:txBody>
        </p:sp>
        <p:sp>
          <p:nvSpPr>
            <p:cNvPr id="83" name="テキスト ボックス 82">
              <a:extLst>
                <a:ext uri="{FF2B5EF4-FFF2-40B4-BE49-F238E27FC236}">
                  <a16:creationId xmlns:a16="http://schemas.microsoft.com/office/drawing/2014/main" id="{B300930D-46E8-411F-948E-4787665C0853}"/>
                </a:ext>
              </a:extLst>
            </p:cNvPr>
            <p:cNvSpPr txBox="1"/>
            <p:nvPr/>
          </p:nvSpPr>
          <p:spPr>
            <a:xfrm>
              <a:off x="4104001" y="5433944"/>
              <a:ext cx="1153901" cy="189283"/>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健康増進法</a:t>
              </a:r>
            </a:p>
          </p:txBody>
        </p:sp>
        <p:sp>
          <p:nvSpPr>
            <p:cNvPr id="84" name="テキスト ボックス 83">
              <a:extLst>
                <a:ext uri="{FF2B5EF4-FFF2-40B4-BE49-F238E27FC236}">
                  <a16:creationId xmlns:a16="http://schemas.microsoft.com/office/drawing/2014/main" id="{95AADE83-E842-4A37-9C75-3DCD72800BDF}"/>
                </a:ext>
              </a:extLst>
            </p:cNvPr>
            <p:cNvSpPr txBox="1"/>
            <p:nvPr/>
          </p:nvSpPr>
          <p:spPr>
            <a:xfrm>
              <a:off x="4104001" y="5601480"/>
              <a:ext cx="1153901" cy="189283"/>
            </a:xfrm>
            <a:prstGeom prst="rect">
              <a:avLst/>
            </a:prstGeom>
            <a:solidFill>
              <a:srgbClr val="00B050"/>
            </a:solidFill>
            <a:ln w="19050">
              <a:solidFill>
                <a:schemeClr val="tx1"/>
              </a:solidFill>
            </a:ln>
          </p:spPr>
          <p:txBody>
            <a:bodyPr wrap="square" rtlCol="0" anchor="ctr">
              <a:spAutoFit/>
            </a:bodyPr>
            <a:lstStyle/>
            <a:p>
              <a:pPr algn="ctr" defTabSz="146954">
                <a:defRPr/>
              </a:pPr>
              <a:r>
                <a:rPr kumimoji="1" lang="ja-JP" altLang="en-US" sz="630" b="1" dirty="0">
                  <a:solidFill>
                    <a:prstClr val="white"/>
                  </a:solidFill>
                  <a:latin typeface="メイリオ" panose="020B0604030504040204" pitchFamily="50" charset="-128"/>
                  <a:ea typeface="メイリオ" panose="020B0604030504040204" pitchFamily="50" charset="-128"/>
                </a:rPr>
                <a:t>努力義務</a:t>
              </a:r>
              <a:endParaRPr kumimoji="1" lang="en-US" altLang="ja-JP" sz="630" b="1" dirty="0">
                <a:solidFill>
                  <a:prstClr val="white"/>
                </a:solidFill>
                <a:latin typeface="メイリオ" panose="020B0604030504040204" pitchFamily="50" charset="-128"/>
                <a:ea typeface="メイリオ" panose="020B0604030504040204" pitchFamily="50" charset="-128"/>
              </a:endParaRPr>
            </a:p>
          </p:txBody>
        </p:sp>
        <p:sp>
          <p:nvSpPr>
            <p:cNvPr id="85" name="テキスト ボックス 84">
              <a:extLst>
                <a:ext uri="{FF2B5EF4-FFF2-40B4-BE49-F238E27FC236}">
                  <a16:creationId xmlns:a16="http://schemas.microsoft.com/office/drawing/2014/main" id="{50EA72D1-ECBC-47CB-9543-5C8E908D10DE}"/>
                </a:ext>
              </a:extLst>
            </p:cNvPr>
            <p:cNvSpPr txBox="1"/>
            <p:nvPr/>
          </p:nvSpPr>
          <p:spPr>
            <a:xfrm>
              <a:off x="4104000" y="4782171"/>
              <a:ext cx="1242000" cy="189283"/>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高齢者医療確保法</a:t>
              </a:r>
            </a:p>
          </p:txBody>
        </p:sp>
        <p:sp>
          <p:nvSpPr>
            <p:cNvPr id="86" name="テキスト ボックス 85">
              <a:extLst>
                <a:ext uri="{FF2B5EF4-FFF2-40B4-BE49-F238E27FC236}">
                  <a16:creationId xmlns:a16="http://schemas.microsoft.com/office/drawing/2014/main" id="{76A4D2B3-6DC6-4099-91B4-D4E24FA3954A}"/>
                </a:ext>
              </a:extLst>
            </p:cNvPr>
            <p:cNvSpPr txBox="1"/>
            <p:nvPr/>
          </p:nvSpPr>
          <p:spPr>
            <a:xfrm>
              <a:off x="4104000" y="4589018"/>
              <a:ext cx="1242000" cy="189283"/>
            </a:xfrm>
            <a:prstGeom prst="rect">
              <a:avLst/>
            </a:prstGeom>
            <a:noFill/>
            <a:ln w="19050">
              <a:solidFill>
                <a:schemeClr val="tx1"/>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特定健診</a:t>
              </a:r>
            </a:p>
          </p:txBody>
        </p:sp>
        <p:sp>
          <p:nvSpPr>
            <p:cNvPr id="87" name="テキスト ボックス 86">
              <a:extLst>
                <a:ext uri="{FF2B5EF4-FFF2-40B4-BE49-F238E27FC236}">
                  <a16:creationId xmlns:a16="http://schemas.microsoft.com/office/drawing/2014/main" id="{C1178C6F-9674-487E-BD92-FB0E4A416A73}"/>
                </a:ext>
              </a:extLst>
            </p:cNvPr>
            <p:cNvSpPr txBox="1"/>
            <p:nvPr/>
          </p:nvSpPr>
          <p:spPr>
            <a:xfrm>
              <a:off x="4104000" y="4979060"/>
              <a:ext cx="1242000" cy="189283"/>
            </a:xfrm>
            <a:prstGeom prst="rect">
              <a:avLst/>
            </a:prstGeom>
            <a:solidFill>
              <a:srgbClr val="00B050"/>
            </a:solidFill>
            <a:ln w="19050">
              <a:solidFill>
                <a:schemeClr val="tx1"/>
              </a:solidFill>
            </a:ln>
          </p:spPr>
          <p:txBody>
            <a:bodyPr wrap="square" rtlCol="0" anchor="ctr">
              <a:spAutoFit/>
            </a:bodyPr>
            <a:lstStyle/>
            <a:p>
              <a:pPr algn="ctr" defTabSz="146954">
                <a:defRPr/>
              </a:pPr>
              <a:r>
                <a:rPr kumimoji="1" lang="ja-JP" altLang="en-US" sz="630" b="1" dirty="0">
                  <a:solidFill>
                    <a:prstClr val="white"/>
                  </a:solidFill>
                  <a:latin typeface="メイリオ" panose="020B0604030504040204" pitchFamily="50" charset="-128"/>
                  <a:ea typeface="メイリオ" panose="020B0604030504040204" pitchFamily="50" charset="-128"/>
                </a:rPr>
                <a:t>質問票のみ</a:t>
              </a:r>
              <a:endParaRPr kumimoji="1" lang="en-US" altLang="ja-JP" sz="630" b="1" dirty="0">
                <a:solidFill>
                  <a:prstClr val="white"/>
                </a:solidFill>
                <a:latin typeface="メイリオ" panose="020B0604030504040204" pitchFamily="50" charset="-128"/>
                <a:ea typeface="メイリオ" panose="020B0604030504040204" pitchFamily="50" charset="-128"/>
              </a:endParaRPr>
            </a:p>
          </p:txBody>
        </p:sp>
        <p:sp>
          <p:nvSpPr>
            <p:cNvPr id="88" name="テキスト ボックス 87">
              <a:extLst>
                <a:ext uri="{FF2B5EF4-FFF2-40B4-BE49-F238E27FC236}">
                  <a16:creationId xmlns:a16="http://schemas.microsoft.com/office/drawing/2014/main" id="{F93CE383-2809-462D-B92E-6D5ABDBB4434}"/>
                </a:ext>
              </a:extLst>
            </p:cNvPr>
            <p:cNvSpPr txBox="1"/>
            <p:nvPr/>
          </p:nvSpPr>
          <p:spPr>
            <a:xfrm>
              <a:off x="918000" y="4791482"/>
              <a:ext cx="2270075" cy="633122"/>
            </a:xfrm>
            <a:prstGeom prst="rect">
              <a:avLst/>
            </a:prstGeom>
            <a:solidFill>
              <a:schemeClr val="bg1"/>
            </a:solidFill>
            <a:ln w="28575">
              <a:solidFill>
                <a:srgbClr val="00B050"/>
              </a:solidFill>
            </a:ln>
          </p:spPr>
          <p:txBody>
            <a:bodyPr wrap="square" rtlCol="0" anchor="ctr">
              <a:spAutoFit/>
            </a:bodyPr>
            <a:lstStyle/>
            <a:p>
              <a:pPr defTabSz="146954">
                <a:defRPr/>
              </a:pPr>
              <a:endParaRPr kumimoji="1" lang="en-US" altLang="ja-JP" sz="257" b="1" dirty="0">
                <a:solidFill>
                  <a:srgbClr val="00B050"/>
                </a:solidFill>
                <a:latin typeface="メイリオ" panose="020B0604030504040204" pitchFamily="50" charset="-128"/>
                <a:ea typeface="メイリオ" panose="020B0604030504040204" pitchFamily="50" charset="-128"/>
              </a:endParaRPr>
            </a:p>
            <a:p>
              <a:pPr defTabSz="146954">
                <a:defRPr/>
              </a:pPr>
              <a:r>
                <a:rPr kumimoji="1" lang="ja-JP" altLang="en-US" sz="750" b="1" dirty="0">
                  <a:solidFill>
                    <a:srgbClr val="00B050"/>
                  </a:solidFill>
                  <a:latin typeface="メイリオ" panose="020B0604030504040204" pitchFamily="50" charset="-128"/>
                  <a:ea typeface="メイリオ" panose="020B0604030504040204" pitchFamily="50" charset="-128"/>
                </a:rPr>
                <a:t>骨太の方針にも「生涯を通じた歯科健診の充実」とされている一方、歯科健診が義務化されているのは、乳幼児から児童・生徒までであり、制度的に不十分である。</a:t>
              </a:r>
              <a:endParaRPr kumimoji="1" lang="en-US" altLang="ja-JP" sz="750" b="1" dirty="0">
                <a:solidFill>
                  <a:srgbClr val="00B050"/>
                </a:solidFill>
                <a:latin typeface="メイリオ" panose="020B0604030504040204" pitchFamily="50" charset="-128"/>
                <a:ea typeface="メイリオ" panose="020B0604030504040204" pitchFamily="50" charset="-128"/>
              </a:endParaRPr>
            </a:p>
            <a:p>
              <a:pPr defTabSz="146954">
                <a:defRPr/>
              </a:pPr>
              <a:r>
                <a:rPr kumimoji="1" lang="ja-JP" altLang="en-US" sz="257" b="1" dirty="0">
                  <a:solidFill>
                    <a:srgbClr val="00B050"/>
                  </a:solidFill>
                  <a:latin typeface="メイリオ" panose="020B0604030504040204" pitchFamily="50" charset="-128"/>
                  <a:ea typeface="メイリオ" panose="020B0604030504040204" pitchFamily="50" charset="-128"/>
                </a:rPr>
                <a:t>　　　　　　　　　　　　　　　　　　　　　　　　　　　　　　　　　　　　　　　　　　　　　　　　　　　　　　　</a:t>
              </a:r>
              <a:endParaRPr kumimoji="1" lang="en-US" altLang="ja-JP" sz="257" b="1" dirty="0">
                <a:solidFill>
                  <a:srgbClr val="00B050"/>
                </a:solidFill>
                <a:latin typeface="メイリオ" panose="020B0604030504040204" pitchFamily="50" charset="-128"/>
                <a:ea typeface="メイリオ" panose="020B0604030504040204" pitchFamily="50" charset="-128"/>
              </a:endParaRPr>
            </a:p>
          </p:txBody>
        </p:sp>
        <p:sp>
          <p:nvSpPr>
            <p:cNvPr id="89" name="右中かっこ 88">
              <a:extLst>
                <a:ext uri="{FF2B5EF4-FFF2-40B4-BE49-F238E27FC236}">
                  <a16:creationId xmlns:a16="http://schemas.microsoft.com/office/drawing/2014/main" id="{C463FBDF-95A5-4703-9ED5-444F38748277}"/>
                </a:ext>
              </a:extLst>
            </p:cNvPr>
            <p:cNvSpPr/>
            <p:nvPr/>
          </p:nvSpPr>
          <p:spPr>
            <a:xfrm rot="5400000">
              <a:off x="2338122" y="3932976"/>
              <a:ext cx="207749" cy="1491953"/>
            </a:xfrm>
            <a:prstGeom prst="rightBrace">
              <a:avLst>
                <a:gd name="adj1" fmla="val 38463"/>
                <a:gd name="adj2" fmla="val 50239"/>
              </a:avLst>
            </a:pr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46954">
                <a:defRPr/>
              </a:pPr>
              <a:r>
                <a:rPr kumimoji="1" lang="ja-JP" altLang="en-US" sz="578" dirty="0">
                  <a:solidFill>
                    <a:prstClr val="black"/>
                  </a:solidFill>
                  <a:latin typeface="メイリオ" panose="020B0604030504040204" pitchFamily="50" charset="-128"/>
                  <a:ea typeface="メイリオ" panose="020B0604030504040204" pitchFamily="50" charset="-128"/>
                </a:rPr>
                <a:t>　　　　　</a:t>
              </a:r>
            </a:p>
          </p:txBody>
        </p:sp>
        <p:sp>
          <p:nvSpPr>
            <p:cNvPr id="90" name="テキスト ボックス 89">
              <a:extLst>
                <a:ext uri="{FF2B5EF4-FFF2-40B4-BE49-F238E27FC236}">
                  <a16:creationId xmlns:a16="http://schemas.microsoft.com/office/drawing/2014/main" id="{2DFE5A88-2513-45B8-905C-E85ED45BBBA7}"/>
                </a:ext>
              </a:extLst>
            </p:cNvPr>
            <p:cNvSpPr txBox="1"/>
            <p:nvPr/>
          </p:nvSpPr>
          <p:spPr>
            <a:xfrm>
              <a:off x="3294000" y="5878110"/>
              <a:ext cx="2774567" cy="189283"/>
            </a:xfrm>
            <a:prstGeom prst="rect">
              <a:avLst/>
            </a:prstGeom>
            <a:noFill/>
            <a:ln w="28575">
              <a:solidFill>
                <a:srgbClr val="00B0F0"/>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歯科特殊健診</a:t>
              </a:r>
            </a:p>
          </p:txBody>
        </p:sp>
        <p:sp>
          <p:nvSpPr>
            <p:cNvPr id="91" name="テキスト ボックス 90">
              <a:extLst>
                <a:ext uri="{FF2B5EF4-FFF2-40B4-BE49-F238E27FC236}">
                  <a16:creationId xmlns:a16="http://schemas.microsoft.com/office/drawing/2014/main" id="{74797DBC-BA70-48C7-8014-F8B6C65E357F}"/>
                </a:ext>
              </a:extLst>
            </p:cNvPr>
            <p:cNvSpPr txBox="1"/>
            <p:nvPr/>
          </p:nvSpPr>
          <p:spPr>
            <a:xfrm>
              <a:off x="3294000" y="6058008"/>
              <a:ext cx="2774567" cy="189283"/>
            </a:xfrm>
            <a:prstGeom prst="rect">
              <a:avLst/>
            </a:prstGeom>
            <a:noFill/>
            <a:ln w="28575">
              <a:solidFill>
                <a:srgbClr val="00B0F0"/>
              </a:solidFill>
            </a:ln>
          </p:spPr>
          <p:txBody>
            <a:bodyPr wrap="square" rtlCol="0" anchor="ctr">
              <a:spAutoFit/>
            </a:bodyPr>
            <a:lstStyle/>
            <a:p>
              <a:pPr algn="ctr" defTabSz="146954">
                <a:defRPr/>
              </a:pPr>
              <a:r>
                <a:rPr kumimoji="1" lang="ja-JP" altLang="en-US" sz="630" b="1" dirty="0">
                  <a:solidFill>
                    <a:prstClr val="black"/>
                  </a:solidFill>
                  <a:latin typeface="メイリオ" panose="020B0604030504040204" pitchFamily="50" charset="-128"/>
                  <a:ea typeface="メイリオ" panose="020B0604030504040204" pitchFamily="50" charset="-128"/>
                </a:rPr>
                <a:t>労働安全衛生法</a:t>
              </a:r>
            </a:p>
          </p:txBody>
        </p:sp>
        <p:sp>
          <p:nvSpPr>
            <p:cNvPr id="92" name="テキスト ボックス 91">
              <a:extLst>
                <a:ext uri="{FF2B5EF4-FFF2-40B4-BE49-F238E27FC236}">
                  <a16:creationId xmlns:a16="http://schemas.microsoft.com/office/drawing/2014/main" id="{404CEF9C-0BB6-49DC-B8FB-A52690EE9673}"/>
                </a:ext>
              </a:extLst>
            </p:cNvPr>
            <p:cNvSpPr txBox="1"/>
            <p:nvPr/>
          </p:nvSpPr>
          <p:spPr>
            <a:xfrm>
              <a:off x="3294000" y="6237907"/>
              <a:ext cx="2774567" cy="189283"/>
            </a:xfrm>
            <a:prstGeom prst="rect">
              <a:avLst/>
            </a:prstGeom>
            <a:solidFill>
              <a:srgbClr val="FF0000"/>
            </a:solidFill>
            <a:ln w="28575">
              <a:solidFill>
                <a:srgbClr val="00B0F0"/>
              </a:solidFill>
            </a:ln>
          </p:spPr>
          <p:txBody>
            <a:bodyPr wrap="square" rtlCol="0" anchor="ctr">
              <a:spAutoFit/>
            </a:bodyPr>
            <a:lstStyle/>
            <a:p>
              <a:pPr algn="ctr" defTabSz="146954">
                <a:defRPr/>
              </a:pPr>
              <a:r>
                <a:rPr kumimoji="1" lang="ja-JP" altLang="en-US" sz="630" b="1" dirty="0">
                  <a:solidFill>
                    <a:prstClr val="white"/>
                  </a:solidFill>
                  <a:latin typeface="メイリオ" panose="020B0604030504040204" pitchFamily="50" charset="-128"/>
                  <a:ea typeface="メイリオ" panose="020B0604030504040204" pitchFamily="50" charset="-128"/>
                </a:rPr>
                <a:t>義務</a:t>
              </a:r>
              <a:endParaRPr kumimoji="1" lang="en-US" altLang="ja-JP" sz="630" b="1" dirty="0">
                <a:solidFill>
                  <a:prstClr val="white"/>
                </a:solidFill>
                <a:latin typeface="メイリオ" panose="020B0604030504040204" pitchFamily="50" charset="-128"/>
                <a:ea typeface="メイリオ" panose="020B0604030504040204" pitchFamily="50" charset="-128"/>
              </a:endParaRPr>
            </a:p>
          </p:txBody>
        </p:sp>
        <p:sp>
          <p:nvSpPr>
            <p:cNvPr id="93" name="テキスト ボックス 92">
              <a:extLst>
                <a:ext uri="{FF2B5EF4-FFF2-40B4-BE49-F238E27FC236}">
                  <a16:creationId xmlns:a16="http://schemas.microsoft.com/office/drawing/2014/main" id="{BA696525-28B9-4898-930F-AF27571A4E40}"/>
                </a:ext>
              </a:extLst>
            </p:cNvPr>
            <p:cNvSpPr txBox="1"/>
            <p:nvPr/>
          </p:nvSpPr>
          <p:spPr>
            <a:xfrm>
              <a:off x="961330" y="5832586"/>
              <a:ext cx="2063141" cy="517706"/>
            </a:xfrm>
            <a:prstGeom prst="rect">
              <a:avLst/>
            </a:prstGeom>
            <a:solidFill>
              <a:schemeClr val="bg1"/>
            </a:solidFill>
            <a:ln w="38100">
              <a:solidFill>
                <a:srgbClr val="00B0F0"/>
              </a:solidFill>
            </a:ln>
          </p:spPr>
          <p:txBody>
            <a:bodyPr wrap="square" rtlCol="0">
              <a:spAutoFit/>
            </a:bodyPr>
            <a:lstStyle/>
            <a:p>
              <a:pPr defTabSz="146954">
                <a:defRPr/>
              </a:pPr>
              <a:endParaRPr lang="en-US" altLang="ja-JP" sz="257" b="1" dirty="0">
                <a:solidFill>
                  <a:srgbClr val="FF0000"/>
                </a:solidFill>
                <a:latin typeface="メイリオ" panose="020B0604030504040204" pitchFamily="50" charset="-128"/>
                <a:ea typeface="メイリオ" panose="020B0604030504040204" pitchFamily="50" charset="-128"/>
              </a:endParaRPr>
            </a:p>
            <a:p>
              <a:pPr defTabSz="146954">
                <a:defRPr/>
              </a:pPr>
              <a:r>
                <a:rPr lang="ja-JP" altLang="en-US" sz="750" b="1" dirty="0">
                  <a:solidFill>
                    <a:srgbClr val="FF0000"/>
                  </a:solidFill>
                  <a:latin typeface="メイリオ" panose="020B0604030504040204" pitchFamily="50" charset="-128"/>
                  <a:ea typeface="メイリオ" panose="020B0604030504040204" pitchFamily="50" charset="-128"/>
                </a:rPr>
                <a:t>事業者</a:t>
              </a:r>
              <a:r>
                <a:rPr lang="ja-JP" altLang="en-US" sz="750" b="1" dirty="0">
                  <a:solidFill>
                    <a:prstClr val="black"/>
                  </a:solidFill>
                  <a:latin typeface="メイリオ" panose="020B0604030504040204" pitchFamily="50" charset="-128"/>
                  <a:ea typeface="メイリオ" panose="020B0604030504040204" pitchFamily="50" charset="-128"/>
                </a:rPr>
                <a:t>は、政令で定める</a:t>
              </a:r>
              <a:r>
                <a:rPr lang="ja-JP" altLang="en-US" sz="750" b="1" dirty="0">
                  <a:solidFill>
                    <a:srgbClr val="FF0000"/>
                  </a:solidFill>
                  <a:latin typeface="メイリオ" panose="020B0604030504040204" pitchFamily="50" charset="-128"/>
                  <a:ea typeface="メイリオ" panose="020B0604030504040204" pitchFamily="50" charset="-128"/>
                </a:rPr>
                <a:t>有害な業務に従事する労働者</a:t>
              </a:r>
              <a:r>
                <a:rPr lang="ja-JP" altLang="en-US" sz="750" b="1" dirty="0">
                  <a:solidFill>
                    <a:prstClr val="black"/>
                  </a:solidFill>
                  <a:latin typeface="メイリオ" panose="020B0604030504040204" pitchFamily="50" charset="-128"/>
                  <a:ea typeface="メイリオ" panose="020B0604030504040204" pitchFamily="50" charset="-128"/>
                </a:rPr>
                <a:t>に対し、</a:t>
              </a:r>
              <a:r>
                <a:rPr lang="ja-JP" altLang="en-US" sz="750" b="1" dirty="0">
                  <a:solidFill>
                    <a:srgbClr val="FF0000"/>
                  </a:solidFill>
                  <a:latin typeface="メイリオ" panose="020B0604030504040204" pitchFamily="50" charset="-128"/>
                  <a:ea typeface="メイリオ" panose="020B0604030504040204" pitchFamily="50" charset="-128"/>
                </a:rPr>
                <a:t>歯科医師による健康診断</a:t>
              </a:r>
              <a:r>
                <a:rPr lang="ja-JP" altLang="en-US" sz="750" b="1" dirty="0">
                  <a:solidFill>
                    <a:prstClr val="black"/>
                  </a:solidFill>
                  <a:latin typeface="メイリオ" panose="020B0604030504040204" pitchFamily="50" charset="-128"/>
                  <a:ea typeface="メイリオ" panose="020B0604030504040204" pitchFamily="50" charset="-128"/>
                </a:rPr>
                <a:t>を行なわなければならない。</a:t>
              </a:r>
              <a:endParaRPr lang="en-US" altLang="ja-JP" sz="750" b="1" dirty="0">
                <a:solidFill>
                  <a:prstClr val="black"/>
                </a:solidFill>
                <a:latin typeface="メイリオ" panose="020B0604030504040204" pitchFamily="50" charset="-128"/>
                <a:ea typeface="メイリオ" panose="020B0604030504040204" pitchFamily="50" charset="-128"/>
              </a:endParaRPr>
            </a:p>
            <a:p>
              <a:pPr defTabSz="146954">
                <a:defRPr/>
              </a:pPr>
              <a:endParaRPr lang="en-US" altLang="ja-JP" sz="257" b="1" dirty="0">
                <a:solidFill>
                  <a:prstClr val="black"/>
                </a:solidFill>
                <a:latin typeface="メイリオ" panose="020B0604030504040204" pitchFamily="50" charset="-128"/>
                <a:ea typeface="メイリオ" panose="020B0604030504040204" pitchFamily="50" charset="-128"/>
              </a:endParaRPr>
            </a:p>
          </p:txBody>
        </p:sp>
        <p:cxnSp>
          <p:nvCxnSpPr>
            <p:cNvPr id="94" name="直線コネクタ 93">
              <a:extLst>
                <a:ext uri="{FF2B5EF4-FFF2-40B4-BE49-F238E27FC236}">
                  <a16:creationId xmlns:a16="http://schemas.microsoft.com/office/drawing/2014/main" id="{8344E22F-256F-4427-A995-819BD2962034}"/>
                </a:ext>
              </a:extLst>
            </p:cNvPr>
            <p:cNvCxnSpPr>
              <a:cxnSpLocks/>
            </p:cNvCxnSpPr>
            <p:nvPr/>
          </p:nvCxnSpPr>
          <p:spPr>
            <a:xfrm>
              <a:off x="3252606" y="4547158"/>
              <a:ext cx="0" cy="2001144"/>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95" name="テキスト ボックス 94">
              <a:extLst>
                <a:ext uri="{FF2B5EF4-FFF2-40B4-BE49-F238E27FC236}">
                  <a16:creationId xmlns:a16="http://schemas.microsoft.com/office/drawing/2014/main" id="{C430C0A8-16FD-47F9-B147-1972841F20F8}"/>
                </a:ext>
              </a:extLst>
            </p:cNvPr>
            <p:cNvSpPr txBox="1"/>
            <p:nvPr/>
          </p:nvSpPr>
          <p:spPr>
            <a:xfrm>
              <a:off x="918000" y="4373987"/>
              <a:ext cx="702000" cy="189283"/>
            </a:xfrm>
            <a:prstGeom prst="rect">
              <a:avLst/>
            </a:prstGeom>
            <a:solidFill>
              <a:srgbClr val="00B050"/>
            </a:solidFill>
            <a:ln w="19050">
              <a:solidFill>
                <a:schemeClr val="tx1"/>
              </a:solidFill>
            </a:ln>
          </p:spPr>
          <p:txBody>
            <a:bodyPr wrap="square" rtlCol="0" anchor="ctr">
              <a:spAutoFit/>
            </a:bodyPr>
            <a:lstStyle/>
            <a:p>
              <a:pPr algn="ctr" defTabSz="146954">
                <a:defRPr/>
              </a:pPr>
              <a:r>
                <a:rPr kumimoji="1" lang="ja-JP" altLang="en-US" sz="630" b="1" dirty="0">
                  <a:solidFill>
                    <a:prstClr val="white"/>
                  </a:solidFill>
                  <a:latin typeface="メイリオ" panose="020B0604030504040204" pitchFamily="50" charset="-128"/>
                  <a:ea typeface="メイリオ" panose="020B0604030504040204" pitchFamily="50" charset="-128"/>
                </a:rPr>
                <a:t>努力義務</a:t>
              </a:r>
              <a:endParaRPr kumimoji="1" lang="en-US" altLang="ja-JP" sz="630" b="1" dirty="0">
                <a:solidFill>
                  <a:prstClr val="white"/>
                </a:solidFill>
                <a:latin typeface="メイリオ" panose="020B0604030504040204" pitchFamily="50" charset="-128"/>
                <a:ea typeface="メイリオ" panose="020B0604030504040204" pitchFamily="50" charset="-128"/>
              </a:endParaRPr>
            </a:p>
          </p:txBody>
        </p:sp>
        <p:sp>
          <p:nvSpPr>
            <p:cNvPr id="96" name="テキスト ボックス 95">
              <a:extLst>
                <a:ext uri="{FF2B5EF4-FFF2-40B4-BE49-F238E27FC236}">
                  <a16:creationId xmlns:a16="http://schemas.microsoft.com/office/drawing/2014/main" id="{1543126A-D805-4187-8635-3BA359DB9520}"/>
                </a:ext>
              </a:extLst>
            </p:cNvPr>
            <p:cNvSpPr txBox="1"/>
            <p:nvPr/>
          </p:nvSpPr>
          <p:spPr>
            <a:xfrm>
              <a:off x="1701000" y="4375566"/>
              <a:ext cx="702000" cy="189283"/>
            </a:xfrm>
            <a:prstGeom prst="rect">
              <a:avLst/>
            </a:prstGeom>
            <a:solidFill>
              <a:srgbClr val="FF0000"/>
            </a:solidFill>
            <a:ln w="19050">
              <a:solidFill>
                <a:schemeClr val="tx1"/>
              </a:solidFill>
            </a:ln>
          </p:spPr>
          <p:txBody>
            <a:bodyPr wrap="square" rtlCol="0" anchor="ctr">
              <a:spAutoFit/>
            </a:bodyPr>
            <a:lstStyle/>
            <a:p>
              <a:pPr algn="ctr" defTabSz="146954">
                <a:defRPr/>
              </a:pPr>
              <a:r>
                <a:rPr kumimoji="1" lang="ja-JP" altLang="en-US" sz="630" b="1" dirty="0">
                  <a:solidFill>
                    <a:prstClr val="white"/>
                  </a:solidFill>
                  <a:latin typeface="メイリオ" panose="020B0604030504040204" pitchFamily="50" charset="-128"/>
                  <a:ea typeface="メイリオ" panose="020B0604030504040204" pitchFamily="50" charset="-128"/>
                </a:rPr>
                <a:t>義務</a:t>
              </a:r>
              <a:endParaRPr kumimoji="1" lang="en-US" altLang="ja-JP" sz="630" b="1" dirty="0">
                <a:solidFill>
                  <a:prstClr val="white"/>
                </a:solidFill>
                <a:latin typeface="メイリオ" panose="020B0604030504040204" pitchFamily="50" charset="-128"/>
                <a:ea typeface="メイリオ" panose="020B0604030504040204" pitchFamily="50" charset="-128"/>
              </a:endParaRPr>
            </a:p>
          </p:txBody>
        </p:sp>
        <p:sp>
          <p:nvSpPr>
            <p:cNvPr id="97" name="テキスト ボックス 96">
              <a:extLst>
                <a:ext uri="{FF2B5EF4-FFF2-40B4-BE49-F238E27FC236}">
                  <a16:creationId xmlns:a16="http://schemas.microsoft.com/office/drawing/2014/main" id="{1F4D32B9-0CF2-4250-883B-F136FE5B0D74}"/>
                </a:ext>
              </a:extLst>
            </p:cNvPr>
            <p:cNvSpPr txBox="1"/>
            <p:nvPr/>
          </p:nvSpPr>
          <p:spPr>
            <a:xfrm>
              <a:off x="3294000" y="4375568"/>
              <a:ext cx="702000" cy="189283"/>
            </a:xfrm>
            <a:prstGeom prst="rect">
              <a:avLst/>
            </a:prstGeom>
            <a:solidFill>
              <a:srgbClr val="00B050"/>
            </a:solidFill>
            <a:ln w="19050">
              <a:solidFill>
                <a:schemeClr val="tx1"/>
              </a:solidFill>
            </a:ln>
          </p:spPr>
          <p:txBody>
            <a:bodyPr wrap="square" rtlCol="0" anchor="ctr">
              <a:spAutoFit/>
            </a:bodyPr>
            <a:lstStyle/>
            <a:p>
              <a:pPr algn="ctr" defTabSz="146954">
                <a:defRPr/>
              </a:pPr>
              <a:r>
                <a:rPr kumimoji="1" lang="ja-JP" altLang="en-US" sz="630" b="1" dirty="0">
                  <a:solidFill>
                    <a:prstClr val="white"/>
                  </a:solidFill>
                  <a:latin typeface="メイリオ" panose="020B0604030504040204" pitchFamily="50" charset="-128"/>
                  <a:ea typeface="メイリオ" panose="020B0604030504040204" pitchFamily="50" charset="-128"/>
                </a:rPr>
                <a:t>努力義務</a:t>
              </a:r>
              <a:endParaRPr kumimoji="1" lang="en-US" altLang="ja-JP" sz="630" b="1" dirty="0">
                <a:solidFill>
                  <a:prstClr val="white"/>
                </a:solidFill>
                <a:latin typeface="メイリオ" panose="020B0604030504040204" pitchFamily="50" charset="-128"/>
                <a:ea typeface="メイリオ" panose="020B0604030504040204" pitchFamily="50" charset="-128"/>
              </a:endParaRPr>
            </a:p>
          </p:txBody>
        </p:sp>
        <p:sp>
          <p:nvSpPr>
            <p:cNvPr id="98" name="テキスト ボックス 97">
              <a:extLst>
                <a:ext uri="{FF2B5EF4-FFF2-40B4-BE49-F238E27FC236}">
                  <a16:creationId xmlns:a16="http://schemas.microsoft.com/office/drawing/2014/main" id="{139CC4B7-1105-4898-87AD-63BE5B40A871}"/>
                </a:ext>
              </a:extLst>
            </p:cNvPr>
            <p:cNvSpPr txBox="1"/>
            <p:nvPr/>
          </p:nvSpPr>
          <p:spPr>
            <a:xfrm>
              <a:off x="4104000" y="4373987"/>
              <a:ext cx="1242000" cy="189283"/>
            </a:xfrm>
            <a:prstGeom prst="rect">
              <a:avLst/>
            </a:prstGeom>
            <a:solidFill>
              <a:srgbClr val="00B050"/>
            </a:solidFill>
            <a:ln w="19050">
              <a:solidFill>
                <a:schemeClr val="tx1"/>
              </a:solidFill>
            </a:ln>
          </p:spPr>
          <p:txBody>
            <a:bodyPr wrap="square" rtlCol="0" anchor="ctr">
              <a:spAutoFit/>
            </a:bodyPr>
            <a:lstStyle/>
            <a:p>
              <a:pPr algn="ctr" defTabSz="146954">
                <a:defRPr/>
              </a:pPr>
              <a:r>
                <a:rPr kumimoji="1" lang="ja-JP" altLang="en-US" sz="630" b="1" dirty="0">
                  <a:solidFill>
                    <a:prstClr val="white"/>
                  </a:solidFill>
                  <a:latin typeface="メイリオ" panose="020B0604030504040204" pitchFamily="50" charset="-128"/>
                  <a:ea typeface="メイリオ" panose="020B0604030504040204" pitchFamily="50" charset="-128"/>
                </a:rPr>
                <a:t>努力義務</a:t>
              </a:r>
              <a:endParaRPr kumimoji="1" lang="en-US" altLang="ja-JP" sz="630" b="1" dirty="0">
                <a:solidFill>
                  <a:prstClr val="white"/>
                </a:solidFill>
                <a:latin typeface="メイリオ" panose="020B0604030504040204" pitchFamily="50" charset="-128"/>
                <a:ea typeface="メイリオ" panose="020B0604030504040204" pitchFamily="50" charset="-128"/>
              </a:endParaRPr>
            </a:p>
          </p:txBody>
        </p:sp>
        <p:sp>
          <p:nvSpPr>
            <p:cNvPr id="99" name="テキスト ボックス 98">
              <a:extLst>
                <a:ext uri="{FF2B5EF4-FFF2-40B4-BE49-F238E27FC236}">
                  <a16:creationId xmlns:a16="http://schemas.microsoft.com/office/drawing/2014/main" id="{324F45EE-55A5-4621-8FBE-25A2CD2C45C5}"/>
                </a:ext>
              </a:extLst>
            </p:cNvPr>
            <p:cNvSpPr txBox="1"/>
            <p:nvPr/>
          </p:nvSpPr>
          <p:spPr>
            <a:xfrm>
              <a:off x="2484000" y="4373986"/>
              <a:ext cx="702000" cy="189283"/>
            </a:xfrm>
            <a:prstGeom prst="rect">
              <a:avLst/>
            </a:prstGeom>
            <a:solidFill>
              <a:srgbClr val="FF0000"/>
            </a:solidFill>
            <a:ln w="19050">
              <a:solidFill>
                <a:schemeClr val="tx1"/>
              </a:solidFill>
            </a:ln>
          </p:spPr>
          <p:txBody>
            <a:bodyPr wrap="square" rtlCol="0" anchor="ctr">
              <a:spAutoFit/>
            </a:bodyPr>
            <a:lstStyle/>
            <a:p>
              <a:pPr algn="ctr" defTabSz="146954">
                <a:defRPr/>
              </a:pPr>
              <a:r>
                <a:rPr kumimoji="1" lang="ja-JP" altLang="en-US" sz="630" b="1" dirty="0">
                  <a:solidFill>
                    <a:prstClr val="white"/>
                  </a:solidFill>
                  <a:latin typeface="メイリオ" panose="020B0604030504040204" pitchFamily="50" charset="-128"/>
                  <a:ea typeface="メイリオ" panose="020B0604030504040204" pitchFamily="50" charset="-128"/>
                </a:rPr>
                <a:t>義務</a:t>
              </a:r>
              <a:endParaRPr kumimoji="1" lang="en-US" altLang="ja-JP" sz="630" b="1" dirty="0">
                <a:solidFill>
                  <a:prstClr val="white"/>
                </a:solidFill>
                <a:latin typeface="メイリオ" panose="020B0604030504040204" pitchFamily="50" charset="-128"/>
                <a:ea typeface="メイリオ" panose="020B0604030504040204" pitchFamily="50" charset="-128"/>
              </a:endParaRPr>
            </a:p>
          </p:txBody>
        </p:sp>
        <p:sp>
          <p:nvSpPr>
            <p:cNvPr id="100" name="テキスト ボックス 99">
              <a:extLst>
                <a:ext uri="{FF2B5EF4-FFF2-40B4-BE49-F238E27FC236}">
                  <a16:creationId xmlns:a16="http://schemas.microsoft.com/office/drawing/2014/main" id="{4CD04AE8-7488-46DF-8603-F2EE3F7A4A7D}"/>
                </a:ext>
              </a:extLst>
            </p:cNvPr>
            <p:cNvSpPr txBox="1"/>
            <p:nvPr/>
          </p:nvSpPr>
          <p:spPr>
            <a:xfrm>
              <a:off x="5454000" y="4376096"/>
              <a:ext cx="729000" cy="189283"/>
            </a:xfrm>
            <a:prstGeom prst="rect">
              <a:avLst/>
            </a:prstGeom>
            <a:solidFill>
              <a:srgbClr val="00B050"/>
            </a:solidFill>
            <a:ln w="19050">
              <a:solidFill>
                <a:schemeClr val="tx1"/>
              </a:solidFill>
            </a:ln>
          </p:spPr>
          <p:txBody>
            <a:bodyPr wrap="square" rtlCol="0" anchor="ctr">
              <a:spAutoFit/>
            </a:bodyPr>
            <a:lstStyle/>
            <a:p>
              <a:pPr algn="ctr" defTabSz="146954">
                <a:defRPr/>
              </a:pPr>
              <a:r>
                <a:rPr kumimoji="1" lang="ja-JP" altLang="en-US" sz="630" b="1" dirty="0">
                  <a:solidFill>
                    <a:prstClr val="white"/>
                  </a:solidFill>
                  <a:latin typeface="メイリオ" panose="020B0604030504040204" pitchFamily="50" charset="-128"/>
                  <a:ea typeface="メイリオ" panose="020B0604030504040204" pitchFamily="50" charset="-128"/>
                </a:rPr>
                <a:t>努力義務</a:t>
              </a:r>
              <a:endParaRPr kumimoji="1" lang="en-US" altLang="ja-JP" sz="630" b="1" dirty="0">
                <a:solidFill>
                  <a:prstClr val="white"/>
                </a:solidFill>
                <a:latin typeface="メイリオ" panose="020B0604030504040204" pitchFamily="50" charset="-128"/>
                <a:ea typeface="メイリオ" panose="020B0604030504040204" pitchFamily="50" charset="-128"/>
              </a:endParaRPr>
            </a:p>
          </p:txBody>
        </p:sp>
        <p:sp>
          <p:nvSpPr>
            <p:cNvPr id="101" name="右中かっこ 100">
              <a:extLst>
                <a:ext uri="{FF2B5EF4-FFF2-40B4-BE49-F238E27FC236}">
                  <a16:creationId xmlns:a16="http://schemas.microsoft.com/office/drawing/2014/main" id="{EF472F5B-1159-435D-9FAD-CAF08B2FF265}"/>
                </a:ext>
              </a:extLst>
            </p:cNvPr>
            <p:cNvSpPr/>
            <p:nvPr/>
          </p:nvSpPr>
          <p:spPr>
            <a:xfrm rot="10800000">
              <a:off x="3047049" y="5929819"/>
              <a:ext cx="163553" cy="490503"/>
            </a:xfrm>
            <a:prstGeom prst="rightBrace">
              <a:avLst>
                <a:gd name="adj1" fmla="val 20233"/>
                <a:gd name="adj2" fmla="val 51959"/>
              </a:avLst>
            </a:prstGeom>
            <a:ln w="635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146954">
                <a:defRPr/>
              </a:pPr>
              <a:endParaRPr kumimoji="1" lang="ja-JP" altLang="en-US" sz="578">
                <a:solidFill>
                  <a:prstClr val="black"/>
                </a:solidFill>
                <a:latin typeface="メイリオ" panose="020B0604030504040204" pitchFamily="50" charset="-128"/>
                <a:ea typeface="メイリオ" panose="020B0604030504040204" pitchFamily="50" charset="-128"/>
              </a:endParaRPr>
            </a:p>
          </p:txBody>
        </p:sp>
        <p:pic>
          <p:nvPicPr>
            <p:cNvPr id="102" name="図 101" descr="写真, 座る, 小さい, クマ が含まれている画像&#10;&#10;自動的に生成された説明">
              <a:extLst>
                <a:ext uri="{FF2B5EF4-FFF2-40B4-BE49-F238E27FC236}">
                  <a16:creationId xmlns:a16="http://schemas.microsoft.com/office/drawing/2014/main" id="{D1D4D4B3-04BE-4CD9-9BBD-3C6B7D9AE5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543" y="6585630"/>
              <a:ext cx="497930" cy="671123"/>
            </a:xfrm>
            <a:prstGeom prst="rect">
              <a:avLst/>
            </a:prstGeom>
          </p:spPr>
        </p:pic>
        <p:pic>
          <p:nvPicPr>
            <p:cNvPr id="103" name="図 102">
              <a:extLst>
                <a:ext uri="{FF2B5EF4-FFF2-40B4-BE49-F238E27FC236}">
                  <a16:creationId xmlns:a16="http://schemas.microsoft.com/office/drawing/2014/main" id="{2A640927-9AA5-4B15-9FFD-4B45010535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47700" y="6535355"/>
              <a:ext cx="582656" cy="761507"/>
            </a:xfrm>
            <a:prstGeom prst="rect">
              <a:avLst/>
            </a:prstGeom>
          </p:spPr>
        </p:pic>
        <p:pic>
          <p:nvPicPr>
            <p:cNvPr id="104" name="図 103">
              <a:extLst>
                <a:ext uri="{FF2B5EF4-FFF2-40B4-BE49-F238E27FC236}">
                  <a16:creationId xmlns:a16="http://schemas.microsoft.com/office/drawing/2014/main" id="{1E13B526-158C-4405-B54D-4FEDE7CD55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136" y="6816328"/>
              <a:ext cx="605383" cy="421751"/>
            </a:xfrm>
            <a:prstGeom prst="rect">
              <a:avLst/>
            </a:prstGeom>
          </p:spPr>
        </p:pic>
        <p:sp>
          <p:nvSpPr>
            <p:cNvPr id="105" name="テキスト ボックス 4">
              <a:extLst>
                <a:ext uri="{FF2B5EF4-FFF2-40B4-BE49-F238E27FC236}">
                  <a16:creationId xmlns:a16="http://schemas.microsoft.com/office/drawing/2014/main" id="{8661CDED-DEA3-48E1-B483-29456F695D38}"/>
                </a:ext>
              </a:extLst>
            </p:cNvPr>
            <p:cNvSpPr txBox="1">
              <a:spLocks noChangeArrowheads="1"/>
            </p:cNvSpPr>
            <p:nvPr/>
          </p:nvSpPr>
          <p:spPr bwMode="auto">
            <a:xfrm>
              <a:off x="0" y="2855534"/>
              <a:ext cx="68580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3300" b="1" dirty="0">
                  <a:solidFill>
                    <a:srgbClr val="00B050"/>
                  </a:solidFill>
                  <a:latin typeface="メイリオ" panose="020B0604030504040204" pitchFamily="50" charset="-128"/>
                  <a:ea typeface="メイリオ" panose="020B0604030504040204" pitchFamily="50" charset="-128"/>
                </a:rPr>
                <a:t>歯医者さんにいつ行きました？</a:t>
              </a:r>
            </a:p>
          </p:txBody>
        </p:sp>
        <p:pic>
          <p:nvPicPr>
            <p:cNvPr id="106" name="Picture 2" descr="独居老人のイラスト">
              <a:extLst>
                <a:ext uri="{FF2B5EF4-FFF2-40B4-BE49-F238E27FC236}">
                  <a16:creationId xmlns:a16="http://schemas.microsoft.com/office/drawing/2014/main" id="{70B604C5-87B3-4C5B-AED8-00C2E8CDB448}"/>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30151" b="88191" l="14750" r="59750">
                          <a14:foregroundMark x1="36500" y1="33166" x2="34750" y2="46231"/>
                          <a14:foregroundMark x1="23250" y1="84171" x2="23750" y2="77889"/>
                          <a14:foregroundMark x1="34750" y1="86181" x2="34250" y2="78894"/>
                          <a14:foregroundMark x1="42750" y1="85930" x2="36250" y2="84422"/>
                          <a14:foregroundMark x1="32750" y1="32161" x2="34750" y2="40955"/>
                          <a14:foregroundMark x1="48500" y1="39698" x2="40500" y2="41206"/>
                          <a14:foregroundMark x1="36500" y1="30151" x2="36500" y2="35930"/>
                          <a14:foregroundMark x1="21500" y1="87688" x2="22750" y2="79146"/>
                          <a14:foregroundMark x1="53750" y1="86181" x2="43000" y2="86683"/>
                          <a14:foregroundMark x1="29250" y1="87688" x2="37500" y2="86683"/>
                          <a14:foregroundMark x1="14750" y1="88191" x2="17250" y2="88191"/>
                          <a14:foregroundMark x1="50750" y1="88442" x2="46250" y2="87940"/>
                          <a14:foregroundMark x1="57250" y1="86432" x2="53000" y2="85678"/>
                          <a14:foregroundMark x1="59750" y1="86432" x2="56000" y2="86432"/>
                          <a14:foregroundMark x1="17750" y1="88191" x2="24250" y2="87186"/>
                        </a14:backgroundRemoval>
                      </a14:imgEffect>
                    </a14:imgLayer>
                  </a14:imgProps>
                </a:ext>
                <a:ext uri="{28A0092B-C50C-407E-A947-70E740481C1C}">
                  <a14:useLocalDpi xmlns:a14="http://schemas.microsoft.com/office/drawing/2010/main" val="0"/>
                </a:ext>
              </a:extLst>
            </a:blip>
            <a:srcRect l="13200" t="28005" r="38343" b="9512"/>
            <a:stretch/>
          </p:blipFill>
          <p:spPr bwMode="auto">
            <a:xfrm>
              <a:off x="5215270" y="6436646"/>
              <a:ext cx="700515" cy="898775"/>
            </a:xfrm>
            <a:prstGeom prst="rect">
              <a:avLst/>
            </a:prstGeom>
            <a:noFill/>
            <a:extLst>
              <a:ext uri="{909E8E84-426E-40DD-AFC4-6F175D3DCCD1}">
                <a14:hiddenFill xmlns:a14="http://schemas.microsoft.com/office/drawing/2010/main">
                  <a:solidFill>
                    <a:srgbClr val="FFFFFF"/>
                  </a:solidFill>
                </a14:hiddenFill>
              </a:ext>
            </a:extLst>
          </p:spPr>
        </p:pic>
        <p:cxnSp>
          <p:nvCxnSpPr>
            <p:cNvPr id="107" name="直線コネクタ 106">
              <a:extLst>
                <a:ext uri="{FF2B5EF4-FFF2-40B4-BE49-F238E27FC236}">
                  <a16:creationId xmlns:a16="http://schemas.microsoft.com/office/drawing/2014/main" id="{21705442-D820-47A3-9E1C-1A9797A0D91B}"/>
                </a:ext>
              </a:extLst>
            </p:cNvPr>
            <p:cNvCxnSpPr>
              <a:cxnSpLocks/>
            </p:cNvCxnSpPr>
            <p:nvPr/>
          </p:nvCxnSpPr>
          <p:spPr>
            <a:xfrm>
              <a:off x="5400383" y="4533867"/>
              <a:ext cx="0" cy="130828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pic>
          <p:nvPicPr>
            <p:cNvPr id="108" name="Picture 2" descr="高校生・中学生のイラスト（学ラン・セーラー服）">
              <a:extLst>
                <a:ext uri="{FF2B5EF4-FFF2-40B4-BE49-F238E27FC236}">
                  <a16:creationId xmlns:a16="http://schemas.microsoft.com/office/drawing/2014/main" id="{24A0DCDA-DE52-4F19-B913-9B45E296E60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48967" b="46403"/>
            <a:stretch/>
          </p:blipFill>
          <p:spPr bwMode="auto">
            <a:xfrm>
              <a:off x="2606224" y="6553840"/>
              <a:ext cx="511774" cy="651934"/>
            </a:xfrm>
            <a:prstGeom prst="rect">
              <a:avLst/>
            </a:prstGeom>
            <a:noFill/>
            <a:extLst>
              <a:ext uri="{909E8E84-426E-40DD-AFC4-6F175D3DCCD1}">
                <a14:hiddenFill xmlns:a14="http://schemas.microsoft.com/office/drawing/2010/main">
                  <a:solidFill>
                    <a:srgbClr val="FFFFFF"/>
                  </a:solidFill>
                </a14:hiddenFill>
              </a:ext>
            </a:extLst>
          </p:spPr>
        </p:pic>
        <p:sp>
          <p:nvSpPr>
            <p:cNvPr id="109" name="object 91">
              <a:extLst>
                <a:ext uri="{FF2B5EF4-FFF2-40B4-BE49-F238E27FC236}">
                  <a16:creationId xmlns:a16="http://schemas.microsoft.com/office/drawing/2014/main" id="{8890023E-68D3-4144-88D0-AD9ED137AFFE}"/>
                </a:ext>
              </a:extLst>
            </p:cNvPr>
            <p:cNvSpPr txBox="1"/>
            <p:nvPr/>
          </p:nvSpPr>
          <p:spPr>
            <a:xfrm>
              <a:off x="1217257" y="7634205"/>
              <a:ext cx="4684304" cy="123199"/>
            </a:xfrm>
            <a:prstGeom prst="rect">
              <a:avLst/>
            </a:prstGeom>
          </p:spPr>
          <p:txBody>
            <a:bodyPr vert="horz" wrap="square" lIns="0" tIns="19138" rIns="0" bIns="0" rtlCol="0">
              <a:spAutoFit/>
            </a:bodyPr>
            <a:lstStyle/>
            <a:p>
              <a:pPr marL="15948" algn="r">
                <a:spcBef>
                  <a:spcPts val="151"/>
                </a:spcBef>
              </a:pPr>
              <a:r>
                <a:rPr lang="ja-JP" altLang="en-US" sz="675" spc="25" dirty="0">
                  <a:solidFill>
                    <a:srgbClr val="231F20"/>
                  </a:solidFill>
                  <a:latin typeface="メイリオ" panose="020B0604030504040204" pitchFamily="50" charset="-128"/>
                  <a:ea typeface="メイリオ" panose="020B0604030504040204" pitchFamily="50" charset="-128"/>
                  <a:cs typeface="Microsoft JhengHei"/>
                </a:rPr>
                <a:t>出典：日本歯科医師会</a:t>
              </a:r>
              <a:r>
                <a:rPr lang="ja-JP" altLang="en-US" sz="675" spc="25" dirty="0">
                  <a:solidFill>
                    <a:srgbClr val="231F20"/>
                  </a:solidFill>
                  <a:latin typeface="メイリオ" panose="020B0604030504040204" pitchFamily="50" charset="-128"/>
                  <a:ea typeface="メイリオ" panose="020B0604030504040204" pitchFamily="50" charset="-128"/>
                </a:rPr>
                <a:t>リーフレット「最近、歯医者さんに行っていますか？」一部改変</a:t>
              </a:r>
              <a:endParaRPr sz="675" spc="25" dirty="0">
                <a:solidFill>
                  <a:srgbClr val="231F20"/>
                </a:solidFill>
                <a:latin typeface="メイリオ" panose="020B0604030504040204" pitchFamily="50" charset="-128"/>
                <a:ea typeface="メイリオ" panose="020B0604030504040204" pitchFamily="50" charset="-128"/>
              </a:endParaRPr>
            </a:p>
          </p:txBody>
        </p:sp>
      </p:grpSp>
      <p:pic>
        <p:nvPicPr>
          <p:cNvPr id="3" name="図 2" descr="部屋 が含まれている画像&#10;&#10;自動的に生成された説明">
            <a:extLst>
              <a:ext uri="{FF2B5EF4-FFF2-40B4-BE49-F238E27FC236}">
                <a16:creationId xmlns:a16="http://schemas.microsoft.com/office/drawing/2014/main" id="{9E2B8EA4-AE26-425D-B1BD-49A372D0E0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13434" y="1746003"/>
            <a:ext cx="2412515" cy="2412515"/>
          </a:xfrm>
          <a:prstGeom prst="rect">
            <a:avLst/>
          </a:prstGeom>
        </p:spPr>
      </p:pic>
      <p:pic>
        <p:nvPicPr>
          <p:cNvPr id="113" name="図 112" descr="テキスト&#10;&#10;自動的に生成された説明">
            <a:extLst>
              <a:ext uri="{FF2B5EF4-FFF2-40B4-BE49-F238E27FC236}">
                <a16:creationId xmlns:a16="http://schemas.microsoft.com/office/drawing/2014/main" id="{A4F9B6B1-EE7F-43CD-AD26-08823B3A56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83332" y="1765160"/>
            <a:ext cx="3963965" cy="1148269"/>
          </a:xfrm>
          <a:prstGeom prst="rect">
            <a:avLst/>
          </a:prstGeom>
        </p:spPr>
      </p:pic>
      <p:pic>
        <p:nvPicPr>
          <p:cNvPr id="115" name="図 114" descr="テキスト&#10;&#10;自動的に生成された説明">
            <a:extLst>
              <a:ext uri="{FF2B5EF4-FFF2-40B4-BE49-F238E27FC236}">
                <a16:creationId xmlns:a16="http://schemas.microsoft.com/office/drawing/2014/main" id="{7A8F567F-5B1D-4810-BB4F-50AE7A7A23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2051" y="3015238"/>
            <a:ext cx="3917398" cy="1295585"/>
          </a:xfrm>
          <a:prstGeom prst="rect">
            <a:avLst/>
          </a:prstGeom>
        </p:spPr>
      </p:pic>
    </p:spTree>
    <p:extLst>
      <p:ext uri="{BB962C8B-B14F-4D97-AF65-F5344CB8AC3E}">
        <p14:creationId xmlns:p14="http://schemas.microsoft.com/office/powerpoint/2010/main" val="990893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7;p35">
            <a:extLst>
              <a:ext uri="{FF2B5EF4-FFF2-40B4-BE49-F238E27FC236}">
                <a16:creationId xmlns:a16="http://schemas.microsoft.com/office/drawing/2014/main" id="{8D9EEDEC-B5BE-4B39-A9F3-B9241E4539DB}"/>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3</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歯科特殊</a:t>
            </a:r>
            <a:r>
              <a:rPr lang="ja-JP" altLang="en-US" sz="900" dirty="0">
                <a:latin typeface="メイリオ" panose="020B0604030504040204" pitchFamily="50" charset="-128"/>
                <a:ea typeface="メイリオ" panose="020B0604030504040204" pitchFamily="50" charset="-128"/>
                <a:cs typeface="Quattrocento Sans"/>
                <a:sym typeface="Quattrocento Sans"/>
              </a:rPr>
              <a:t>健康</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診断</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4" name="テキスト ボックス 3">
            <a:extLst>
              <a:ext uri="{FF2B5EF4-FFF2-40B4-BE49-F238E27FC236}">
                <a16:creationId xmlns:a16="http://schemas.microsoft.com/office/drawing/2014/main" id="{A88D999F-E268-402E-8E2B-4EE5CDE8C779}"/>
              </a:ext>
            </a:extLst>
          </p:cNvPr>
          <p:cNvSpPr txBox="1"/>
          <p:nvPr/>
        </p:nvSpPr>
        <p:spPr>
          <a:xfrm>
            <a:off x="2588205" y="9466145"/>
            <a:ext cx="5848600" cy="230832"/>
          </a:xfrm>
          <a:prstGeom prst="rect">
            <a:avLst/>
          </a:prstGeom>
          <a:noFill/>
          <a:ln w="19050">
            <a:noFill/>
          </a:ln>
        </p:spPr>
        <p:txBody>
          <a:bodyPr wrap="square">
            <a:spAutoFit/>
          </a:bodyPr>
          <a:lstStyle/>
          <a:p>
            <a:pPr marL="0" indent="0">
              <a:buNone/>
            </a:pPr>
            <a:r>
              <a:rPr lang="ja-JP" altLang="en-US" sz="900" dirty="0">
                <a:solidFill>
                  <a:srgbClr val="555552"/>
                </a:solidFill>
                <a:latin typeface="メイリオ" panose="020B0604030504040204" pitchFamily="50" charset="-128"/>
                <a:ea typeface="メイリオ" panose="020B0604030504040204" pitchFamily="50" charset="-128"/>
              </a:rPr>
              <a:t>出典：日本歯科医師会リーフレット「忘れていませんか？歯科特殊健康診断」</a:t>
            </a:r>
            <a:endParaRPr lang="ja-JP" altLang="en-US" sz="900" dirty="0">
              <a:latin typeface="メイリオ" panose="020B0604030504040204" pitchFamily="50" charset="-128"/>
              <a:ea typeface="メイリオ" panose="020B0604030504040204" pitchFamily="50" charset="-128"/>
            </a:endParaRPr>
          </a:p>
        </p:txBody>
      </p:sp>
      <p:pic>
        <p:nvPicPr>
          <p:cNvPr id="8" name="図 7" descr="タイムライン&#10;&#10;自動的に生成された説明">
            <a:extLst>
              <a:ext uri="{FF2B5EF4-FFF2-40B4-BE49-F238E27FC236}">
                <a16:creationId xmlns:a16="http://schemas.microsoft.com/office/drawing/2014/main" id="{2C798E2C-51C7-4594-837D-3331B33D75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007" y="154669"/>
            <a:ext cx="6395986" cy="9286076"/>
          </a:xfrm>
          <a:prstGeom prst="rect">
            <a:avLst/>
          </a:prstGeom>
        </p:spPr>
      </p:pic>
    </p:spTree>
    <p:extLst>
      <p:ext uri="{BB962C8B-B14F-4D97-AF65-F5344CB8AC3E}">
        <p14:creationId xmlns:p14="http://schemas.microsoft.com/office/powerpoint/2010/main" val="383320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8FC600AE-561E-4B02-AC9B-6044D7F039B4}"/>
              </a:ext>
            </a:extLst>
          </p:cNvPr>
          <p:cNvPicPr>
            <a:picLocks noChangeAspect="1"/>
          </p:cNvPicPr>
          <p:nvPr/>
        </p:nvPicPr>
        <p:blipFill rotWithShape="1">
          <a:blip r:embed="rId2"/>
          <a:srcRect t="58595" b="627"/>
          <a:stretch/>
        </p:blipFill>
        <p:spPr>
          <a:xfrm>
            <a:off x="145062" y="5373655"/>
            <a:ext cx="6508971" cy="1947777"/>
          </a:xfrm>
          <a:prstGeom prst="rect">
            <a:avLst/>
          </a:prstGeom>
        </p:spPr>
      </p:pic>
      <p:pic>
        <p:nvPicPr>
          <p:cNvPr id="5" name="図 4">
            <a:extLst>
              <a:ext uri="{FF2B5EF4-FFF2-40B4-BE49-F238E27FC236}">
                <a16:creationId xmlns:a16="http://schemas.microsoft.com/office/drawing/2014/main" id="{5EB83533-D2A8-462B-8BE9-EC17633669F5}"/>
              </a:ext>
            </a:extLst>
          </p:cNvPr>
          <p:cNvPicPr>
            <a:picLocks noChangeAspect="1"/>
          </p:cNvPicPr>
          <p:nvPr/>
        </p:nvPicPr>
        <p:blipFill>
          <a:blip r:embed="rId3"/>
          <a:stretch>
            <a:fillRect/>
          </a:stretch>
        </p:blipFill>
        <p:spPr>
          <a:xfrm>
            <a:off x="145232" y="104155"/>
            <a:ext cx="6616804" cy="3283712"/>
          </a:xfrm>
          <a:prstGeom prst="rect">
            <a:avLst/>
          </a:prstGeom>
        </p:spPr>
      </p:pic>
      <p:sp>
        <p:nvSpPr>
          <p:cNvPr id="4" name="コンテンツ プレースホルダー 2">
            <a:extLst>
              <a:ext uri="{FF2B5EF4-FFF2-40B4-BE49-F238E27FC236}">
                <a16:creationId xmlns:a16="http://schemas.microsoft.com/office/drawing/2014/main" id="{3712EDB0-DDC1-4BC8-A8A2-061F05270394}"/>
              </a:ext>
            </a:extLst>
          </p:cNvPr>
          <p:cNvSpPr txBox="1">
            <a:spLocks/>
          </p:cNvSpPr>
          <p:nvPr/>
        </p:nvSpPr>
        <p:spPr>
          <a:xfrm>
            <a:off x="414802" y="3435412"/>
            <a:ext cx="6052264" cy="1879302"/>
          </a:xfrm>
          <a:prstGeom prst="rect">
            <a:avLst/>
          </a:prstGeom>
          <a:solidFill>
            <a:schemeClr val="accent2">
              <a:lumMod val="20000"/>
              <a:lumOff val="80000"/>
            </a:schemeClr>
          </a:solidFill>
        </p:spPr>
        <p:txBody>
          <a:bodyPr wrap="square" lIns="108000" tIns="108000" rIns="108000" bIns="108000">
            <a:noAutofit/>
          </a:bodyPr>
          <a:lstStyle>
            <a:lvl1pPr marL="0">
              <a:defRPr sz="2052" b="0" i="0">
                <a:solidFill>
                  <a:srgbClr val="771F28"/>
                </a:solidFill>
                <a:latin typeface="MS PGothic"/>
                <a:ea typeface="+mn-ea"/>
                <a:cs typeface="MS PGothic"/>
              </a:defRPr>
            </a:lvl1pPr>
            <a:lvl2pPr marL="293202">
              <a:defRPr>
                <a:latin typeface="+mn-lt"/>
                <a:ea typeface="+mn-ea"/>
                <a:cs typeface="+mn-cs"/>
              </a:defRPr>
            </a:lvl2pPr>
            <a:lvl3pPr marL="586405">
              <a:defRPr>
                <a:latin typeface="+mn-lt"/>
                <a:ea typeface="+mn-ea"/>
                <a:cs typeface="+mn-cs"/>
              </a:defRPr>
            </a:lvl3pPr>
            <a:lvl4pPr marL="879607">
              <a:defRPr>
                <a:latin typeface="+mn-lt"/>
                <a:ea typeface="+mn-ea"/>
                <a:cs typeface="+mn-cs"/>
              </a:defRPr>
            </a:lvl4pPr>
            <a:lvl5pPr marL="1172809">
              <a:defRPr>
                <a:latin typeface="+mn-lt"/>
                <a:ea typeface="+mn-ea"/>
                <a:cs typeface="+mn-cs"/>
              </a:defRPr>
            </a:lvl5pPr>
            <a:lvl6pPr marL="1466012">
              <a:defRPr>
                <a:latin typeface="+mn-lt"/>
                <a:ea typeface="+mn-ea"/>
                <a:cs typeface="+mn-cs"/>
              </a:defRPr>
            </a:lvl6pPr>
            <a:lvl7pPr marL="1759214">
              <a:defRPr>
                <a:latin typeface="+mn-lt"/>
                <a:ea typeface="+mn-ea"/>
                <a:cs typeface="+mn-cs"/>
              </a:defRPr>
            </a:lvl7pPr>
            <a:lvl8pPr marL="2052417">
              <a:defRPr>
                <a:latin typeface="+mn-lt"/>
                <a:ea typeface="+mn-ea"/>
                <a:cs typeface="+mn-cs"/>
              </a:defRPr>
            </a:lvl8pPr>
            <a:lvl9pPr marL="2345619">
              <a:defRPr>
                <a:latin typeface="+mn-lt"/>
                <a:ea typeface="+mn-ea"/>
                <a:cs typeface="+mn-cs"/>
              </a:defRPr>
            </a:lvl9pPr>
          </a:lstStyle>
          <a:p>
            <a:r>
              <a:rPr lang="ja-JP" altLang="en-US" sz="2000" b="1" kern="0" dirty="0">
                <a:solidFill>
                  <a:schemeClr val="accent5">
                    <a:lumMod val="75000"/>
                  </a:schemeClr>
                </a:solidFill>
                <a:latin typeface="KozGoPro-Medium"/>
              </a:rPr>
              <a:t>労働安全衛生法施行令第</a:t>
            </a:r>
            <a:r>
              <a:rPr lang="en-US" altLang="ja-JP" sz="2000" b="1" kern="0" dirty="0">
                <a:solidFill>
                  <a:schemeClr val="accent5">
                    <a:lumMod val="75000"/>
                  </a:schemeClr>
                </a:solidFill>
                <a:latin typeface="KozGoPro-Medium"/>
              </a:rPr>
              <a:t>22</a:t>
            </a:r>
            <a:r>
              <a:rPr lang="ja-JP" altLang="en-US" sz="2000" b="1" kern="0" dirty="0">
                <a:solidFill>
                  <a:schemeClr val="accent5">
                    <a:lumMod val="75000"/>
                  </a:schemeClr>
                </a:solidFill>
                <a:latin typeface="KozGoPro-Medium"/>
              </a:rPr>
              <a:t>条第</a:t>
            </a:r>
            <a:r>
              <a:rPr lang="en-US" altLang="ja-JP" sz="2000" b="1" kern="0" dirty="0">
                <a:solidFill>
                  <a:schemeClr val="accent5">
                    <a:lumMod val="75000"/>
                  </a:schemeClr>
                </a:solidFill>
                <a:latin typeface="KozGoPro-Medium"/>
              </a:rPr>
              <a:t>3</a:t>
            </a:r>
            <a:r>
              <a:rPr lang="ja-JP" altLang="en-US" sz="2000" b="1" kern="0" dirty="0">
                <a:solidFill>
                  <a:schemeClr val="accent5">
                    <a:lumMod val="75000"/>
                  </a:schemeClr>
                </a:solidFill>
                <a:latin typeface="KozGoPro-Medium"/>
              </a:rPr>
              <a:t>項</a:t>
            </a:r>
            <a:endParaRPr kumimoji="0" lang="en-US" altLang="ja-JP" sz="2000" b="1" kern="0" dirty="0">
              <a:solidFill>
                <a:srgbClr val="FF0000"/>
              </a:solidFill>
              <a:latin typeface="KozGoPro-Medium"/>
            </a:endParaRPr>
          </a:p>
          <a:p>
            <a:endParaRPr kumimoji="0" lang="en-US" altLang="ja-JP" sz="400" b="1" kern="0" dirty="0">
              <a:solidFill>
                <a:srgbClr val="FF0000"/>
              </a:solidFill>
              <a:latin typeface="KozGoPro-Medium"/>
            </a:endParaRPr>
          </a:p>
          <a:p>
            <a:r>
              <a:rPr kumimoji="0" lang="ja-JP" altLang="en-US" sz="2000" b="1" kern="0" dirty="0">
                <a:solidFill>
                  <a:srgbClr val="FF0000"/>
                </a:solidFill>
                <a:latin typeface="KozGoPro-Medium"/>
              </a:rPr>
              <a:t>有害な業務は、</a:t>
            </a:r>
            <a:r>
              <a:rPr kumimoji="1" lang="ja-JP" altLang="en-US" sz="2000" b="1" kern="0" dirty="0">
                <a:solidFill>
                  <a:srgbClr val="FF0000"/>
                </a:solidFill>
              </a:rPr>
              <a:t>塩酸、</a:t>
            </a:r>
            <a:r>
              <a:rPr kumimoji="1" lang="ja-JP" altLang="en-US" sz="2000" b="1" kern="0" dirty="0">
                <a:solidFill>
                  <a:srgbClr val="FFC000"/>
                </a:solidFill>
              </a:rPr>
              <a:t>硝酸、</a:t>
            </a:r>
            <a:r>
              <a:rPr kumimoji="1" lang="ja-JP" altLang="en-US" sz="2000" b="1" kern="0" dirty="0">
                <a:solidFill>
                  <a:schemeClr val="accent6">
                    <a:lumMod val="50000"/>
                  </a:schemeClr>
                </a:solidFill>
              </a:rPr>
              <a:t>硫酸、</a:t>
            </a:r>
            <a:r>
              <a:rPr kumimoji="1" lang="ja-JP" altLang="en-US" sz="2000" b="1" kern="0" dirty="0">
                <a:solidFill>
                  <a:srgbClr val="7030A0"/>
                </a:solidFill>
              </a:rPr>
              <a:t>亜硫酸、</a:t>
            </a:r>
            <a:r>
              <a:rPr kumimoji="1" lang="ja-JP" altLang="en-US" sz="2000" b="1" kern="0" dirty="0">
                <a:solidFill>
                  <a:srgbClr val="00B0F0"/>
                </a:solidFill>
              </a:rPr>
              <a:t>フッ化水素、</a:t>
            </a:r>
            <a:r>
              <a:rPr kumimoji="1" lang="ja-JP" altLang="en-US" sz="2000" b="1" kern="0" dirty="0">
                <a:solidFill>
                  <a:schemeClr val="accent4">
                    <a:lumMod val="75000"/>
                  </a:schemeClr>
                </a:solidFill>
              </a:rPr>
              <a:t>黄りん、</a:t>
            </a:r>
            <a:r>
              <a:rPr kumimoji="0" lang="ja-JP" altLang="en-US" sz="2000" b="1" kern="0" dirty="0">
                <a:solidFill>
                  <a:srgbClr val="00B050"/>
                </a:solidFill>
              </a:rPr>
              <a:t>その他　</a:t>
            </a:r>
            <a:r>
              <a:rPr kumimoji="0" lang="ja-JP" altLang="en-US" sz="2000" b="1" kern="0" dirty="0">
                <a:solidFill>
                  <a:srgbClr val="7030A0"/>
                </a:solidFill>
              </a:rPr>
              <a:t>歯またはその支持組織に有害な物</a:t>
            </a:r>
            <a:r>
              <a:rPr kumimoji="0" lang="ja-JP" altLang="en-US" sz="2000" b="1" kern="0" dirty="0">
                <a:solidFill>
                  <a:srgbClr val="C00000"/>
                </a:solidFill>
                <a:latin typeface="KozGoPro-Medium"/>
              </a:rPr>
              <a:t>のガス、蒸気、粉じん</a:t>
            </a:r>
            <a:r>
              <a:rPr kumimoji="0" lang="ja-JP" altLang="en-US" sz="2000" b="1" kern="0" dirty="0">
                <a:solidFill>
                  <a:srgbClr val="653928"/>
                </a:solidFill>
                <a:latin typeface="KozGoPro-Medium"/>
              </a:rPr>
              <a:t>を発散する場所における業務とする</a:t>
            </a:r>
            <a:endParaRPr kumimoji="1" lang="ja-JP" altLang="en-US" sz="1600" kern="0" dirty="0"/>
          </a:p>
        </p:txBody>
      </p:sp>
      <p:sp>
        <p:nvSpPr>
          <p:cNvPr id="6" name="Google Shape;27;p35">
            <a:extLst>
              <a:ext uri="{FF2B5EF4-FFF2-40B4-BE49-F238E27FC236}">
                <a16:creationId xmlns:a16="http://schemas.microsoft.com/office/drawing/2014/main" id="{CA84F714-F984-40E3-B7C8-0D89E6ECA081}"/>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4</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歯科特殊</a:t>
            </a:r>
            <a:r>
              <a:rPr lang="ja-JP" altLang="en-US" sz="900" dirty="0">
                <a:latin typeface="メイリオ" panose="020B0604030504040204" pitchFamily="50" charset="-128"/>
                <a:ea typeface="メイリオ" panose="020B0604030504040204" pitchFamily="50" charset="-128"/>
                <a:cs typeface="Quattrocento Sans"/>
                <a:sym typeface="Quattrocento Sans"/>
              </a:rPr>
              <a:t>健康</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診断</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8" name="テキスト ボックス 7">
            <a:extLst>
              <a:ext uri="{FF2B5EF4-FFF2-40B4-BE49-F238E27FC236}">
                <a16:creationId xmlns:a16="http://schemas.microsoft.com/office/drawing/2014/main" id="{F49FAE10-DC8C-4F5E-9D58-3046D7A2F266}"/>
              </a:ext>
            </a:extLst>
          </p:cNvPr>
          <p:cNvSpPr txBox="1"/>
          <p:nvPr/>
        </p:nvSpPr>
        <p:spPr>
          <a:xfrm>
            <a:off x="2588205" y="9466145"/>
            <a:ext cx="5848600" cy="230832"/>
          </a:xfrm>
          <a:prstGeom prst="rect">
            <a:avLst/>
          </a:prstGeom>
          <a:noFill/>
          <a:ln w="19050">
            <a:noFill/>
          </a:ln>
        </p:spPr>
        <p:txBody>
          <a:bodyPr wrap="square">
            <a:spAutoFit/>
          </a:bodyPr>
          <a:lstStyle/>
          <a:p>
            <a:pPr marL="0" indent="0">
              <a:buNone/>
            </a:pPr>
            <a:r>
              <a:rPr lang="ja-JP" altLang="en-US" sz="900" dirty="0">
                <a:solidFill>
                  <a:srgbClr val="555552"/>
                </a:solidFill>
                <a:latin typeface="メイリオ" panose="020B0604030504040204" pitchFamily="50" charset="-128"/>
                <a:ea typeface="メイリオ" panose="020B0604030504040204" pitchFamily="50" charset="-128"/>
              </a:rPr>
              <a:t>出典：日本歯科医師会リーフレット「忘れていませんか？歯科特殊健康診断」</a:t>
            </a:r>
            <a:endParaRPr lang="ja-JP" altLang="en-US" sz="9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D2FB657C-90BF-5514-E5B1-B84A3FFD7083}"/>
              </a:ext>
            </a:extLst>
          </p:cNvPr>
          <p:cNvSpPr txBox="1"/>
          <p:nvPr/>
        </p:nvSpPr>
        <p:spPr>
          <a:xfrm>
            <a:off x="329433" y="7670528"/>
            <a:ext cx="6324600" cy="1754326"/>
          </a:xfrm>
          <a:prstGeom prst="rect">
            <a:avLst/>
          </a:prstGeom>
          <a:noFill/>
          <a:ln w="63500">
            <a:solidFill>
              <a:srgbClr val="FF0000"/>
            </a:solidFill>
          </a:ln>
        </p:spPr>
        <p:txBody>
          <a:bodyPr wrap="square">
            <a:spAutoFit/>
          </a:bodyPr>
          <a:lstStyle/>
          <a:p>
            <a:pPr marL="1435100" algn="l">
              <a:buNone/>
            </a:pPr>
            <a:r>
              <a:rPr lang="ja-JP" altLang="en-US" sz="1800" b="1" i="0" u="none" strike="noStrike" baseline="0" dirty="0">
                <a:latin typeface="+mn-ea"/>
              </a:rPr>
              <a:t>令和</a:t>
            </a:r>
            <a:r>
              <a:rPr lang="en-US" altLang="ja-JP" sz="1800" b="1" i="0" u="none" strike="noStrike" baseline="0" dirty="0">
                <a:latin typeface="+mn-ea"/>
              </a:rPr>
              <a:t>4</a:t>
            </a:r>
            <a:r>
              <a:rPr lang="ja-JP" altLang="en-US" sz="1800" b="1" i="0" u="none" strike="noStrike" baseline="0" dirty="0">
                <a:latin typeface="+mn-ea"/>
              </a:rPr>
              <a:t>年</a:t>
            </a:r>
            <a:r>
              <a:rPr lang="en-US" altLang="ja-JP" sz="1800" b="1" i="0" u="none" strike="noStrike" baseline="0" dirty="0">
                <a:latin typeface="+mn-ea"/>
              </a:rPr>
              <a:t>10</a:t>
            </a:r>
            <a:r>
              <a:rPr lang="ja-JP" altLang="en-US" sz="1800" b="1" i="0" u="none" strike="noStrike" baseline="0" dirty="0">
                <a:latin typeface="+mn-ea"/>
              </a:rPr>
              <a:t>月１日より事業者は、第四十八条の健康診断（定期のものに限る。）を行ったときは、</a:t>
            </a:r>
            <a:r>
              <a:rPr lang="ja-JP" altLang="en-US" sz="1800" b="1" dirty="0">
                <a:latin typeface="+mn-ea"/>
              </a:rPr>
              <a:t>労働者の数に関わらず、</a:t>
            </a:r>
            <a:r>
              <a:rPr lang="ja-JP" altLang="en-US" sz="1800" b="1" i="0" u="none" strike="noStrike" baseline="0" dirty="0">
                <a:latin typeface="+mn-ea"/>
              </a:rPr>
              <a:t>遅滞なく、有害な業務に係る歯科健康診断結果報告書を所轄労働基準監督署長に提出しなければなりません</a:t>
            </a:r>
            <a:endParaRPr kumimoji="1" lang="en-US" altLang="ja-JP" sz="4800" b="1" dirty="0">
              <a:solidFill>
                <a:srgbClr val="7030A0"/>
              </a:solidFill>
              <a:latin typeface="+mn-ea"/>
            </a:endParaRPr>
          </a:p>
        </p:txBody>
      </p:sp>
      <p:sp>
        <p:nvSpPr>
          <p:cNvPr id="17" name="二等辺三角形 16">
            <a:extLst>
              <a:ext uri="{FF2B5EF4-FFF2-40B4-BE49-F238E27FC236}">
                <a16:creationId xmlns:a16="http://schemas.microsoft.com/office/drawing/2014/main" id="{8A36ED1D-D0F7-278C-E279-E9BC857555B8}"/>
              </a:ext>
            </a:extLst>
          </p:cNvPr>
          <p:cNvSpPr/>
          <p:nvPr/>
        </p:nvSpPr>
        <p:spPr>
          <a:xfrm>
            <a:off x="642907" y="7991611"/>
            <a:ext cx="868796" cy="710201"/>
          </a:xfrm>
          <a:prstGeom prst="triangle">
            <a:avLst/>
          </a:prstGeom>
          <a:solidFill>
            <a:srgbClr val="FFC000"/>
          </a:solidFill>
          <a:ln w="635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l"/>
            <a:endParaRPr kumimoji="1" lang="ja-JP" altLang="en-US" sz="36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9C4BA04C-BE00-5BB1-37C2-D8EBAC7D3FEA}"/>
              </a:ext>
            </a:extLst>
          </p:cNvPr>
          <p:cNvSpPr txBox="1"/>
          <p:nvPr/>
        </p:nvSpPr>
        <p:spPr>
          <a:xfrm>
            <a:off x="720624" y="8130248"/>
            <a:ext cx="713362" cy="707886"/>
          </a:xfrm>
          <a:prstGeom prst="rect">
            <a:avLst/>
          </a:prstGeom>
          <a:noFill/>
          <a:ln w="19050">
            <a:noFill/>
          </a:ln>
        </p:spPr>
        <p:txBody>
          <a:bodyPr wrap="square" rtlCol="0" anchor="ctr">
            <a:spAutoFit/>
          </a:bodyPr>
          <a:lstStyle/>
          <a:p>
            <a:pPr algn="ctr" defTabSz="195938"/>
            <a:r>
              <a:rPr kumimoji="1" lang="ja-JP" altLang="en-US" sz="4000" b="1" dirty="0">
                <a:solidFill>
                  <a:prstClr val="black"/>
                </a:solidFill>
                <a:latin typeface="メイリオ" panose="020B0604030504040204" pitchFamily="50" charset="-128"/>
                <a:ea typeface="メイリオ" panose="020B0604030504040204" pitchFamily="50" charset="-128"/>
              </a:rPr>
              <a:t>！</a:t>
            </a:r>
          </a:p>
        </p:txBody>
      </p:sp>
      <p:sp>
        <p:nvSpPr>
          <p:cNvPr id="19" name="テキスト ボックス 18">
            <a:extLst>
              <a:ext uri="{FF2B5EF4-FFF2-40B4-BE49-F238E27FC236}">
                <a16:creationId xmlns:a16="http://schemas.microsoft.com/office/drawing/2014/main" id="{94B41CD6-8C1D-8FE0-1D68-6C38B30CAF0B}"/>
              </a:ext>
            </a:extLst>
          </p:cNvPr>
          <p:cNvSpPr txBox="1"/>
          <p:nvPr/>
        </p:nvSpPr>
        <p:spPr>
          <a:xfrm>
            <a:off x="505841" y="8808298"/>
            <a:ext cx="1149839" cy="400110"/>
          </a:xfrm>
          <a:prstGeom prst="rect">
            <a:avLst/>
          </a:prstGeom>
          <a:noFill/>
          <a:ln w="19050">
            <a:noFill/>
          </a:ln>
        </p:spPr>
        <p:txBody>
          <a:bodyPr wrap="square" rtlCol="0" anchor="ctr">
            <a:spAutoFit/>
          </a:bodyPr>
          <a:lstStyle/>
          <a:p>
            <a:pPr algn="ctr" defTabSz="195938"/>
            <a:r>
              <a:rPr kumimoji="1" lang="ja-JP" altLang="en-US" sz="2000" b="1" dirty="0">
                <a:solidFill>
                  <a:srgbClr val="FF0000"/>
                </a:solidFill>
                <a:latin typeface="メイリオ" panose="020B0604030504040204" pitchFamily="50" charset="-128"/>
                <a:ea typeface="メイリオ" panose="020B0604030504040204" pitchFamily="50" charset="-128"/>
              </a:rPr>
              <a:t>注 意</a:t>
            </a:r>
            <a:endParaRPr kumimoji="1" lang="en-US" altLang="ja-JP" sz="2000" b="1" dirty="0">
              <a:solidFill>
                <a:srgbClr val="FF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97251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7;p35">
            <a:extLst>
              <a:ext uri="{FF2B5EF4-FFF2-40B4-BE49-F238E27FC236}">
                <a16:creationId xmlns:a16="http://schemas.microsoft.com/office/drawing/2014/main" id="{CA84F714-F984-40E3-B7C8-0D89E6ECA081}"/>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5</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歯科特殊</a:t>
            </a:r>
            <a:r>
              <a:rPr lang="ja-JP" altLang="en-US" sz="900" dirty="0">
                <a:latin typeface="メイリオ" panose="020B0604030504040204" pitchFamily="50" charset="-128"/>
                <a:ea typeface="メイリオ" panose="020B0604030504040204" pitchFamily="50" charset="-128"/>
                <a:cs typeface="Quattrocento Sans"/>
                <a:sym typeface="Quattrocento Sans"/>
              </a:rPr>
              <a:t>健康</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診断</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11" name="テキスト ボックス 4">
            <a:extLst>
              <a:ext uri="{FF2B5EF4-FFF2-40B4-BE49-F238E27FC236}">
                <a16:creationId xmlns:a16="http://schemas.microsoft.com/office/drawing/2014/main" id="{D7CBFA34-0583-9A8E-D559-F26813F1734B}"/>
              </a:ext>
            </a:extLst>
          </p:cNvPr>
          <p:cNvSpPr txBox="1">
            <a:spLocks noChangeArrowheads="1"/>
          </p:cNvSpPr>
          <p:nvPr/>
        </p:nvSpPr>
        <p:spPr bwMode="auto">
          <a:xfrm>
            <a:off x="-1164264" y="368683"/>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2400" b="1" dirty="0">
                <a:solidFill>
                  <a:srgbClr val="00B050"/>
                </a:solidFill>
                <a:latin typeface="ＭＳ Ｐゴシック" panose="020B0600070205080204" pitchFamily="50" charset="-128"/>
              </a:rPr>
              <a:t>有害な業務に係る歯科健康診断結果報告書</a:t>
            </a:r>
          </a:p>
        </p:txBody>
      </p:sp>
      <p:pic>
        <p:nvPicPr>
          <p:cNvPr id="3" name="図 2">
            <a:extLst>
              <a:ext uri="{FF2B5EF4-FFF2-40B4-BE49-F238E27FC236}">
                <a16:creationId xmlns:a16="http://schemas.microsoft.com/office/drawing/2014/main" id="{781C6012-6A24-5968-360D-EB70DBB69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332" y="1181100"/>
            <a:ext cx="6448808" cy="7729452"/>
          </a:xfrm>
          <a:prstGeom prst="rect">
            <a:avLst/>
          </a:prstGeom>
          <a:ln w="19050">
            <a:solidFill>
              <a:schemeClr val="tx1"/>
            </a:solidFill>
          </a:ln>
        </p:spPr>
      </p:pic>
    </p:spTree>
    <p:extLst>
      <p:ext uri="{BB962C8B-B14F-4D97-AF65-F5344CB8AC3E}">
        <p14:creationId xmlns:p14="http://schemas.microsoft.com/office/powerpoint/2010/main" val="59604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E1F651C-4EC0-4643-BDA7-FEBB3A21917F}"/>
              </a:ext>
            </a:extLst>
          </p:cNvPr>
          <p:cNvPicPr>
            <a:picLocks noChangeAspect="1"/>
          </p:cNvPicPr>
          <p:nvPr/>
        </p:nvPicPr>
        <p:blipFill>
          <a:blip r:embed="rId2"/>
          <a:stretch>
            <a:fillRect/>
          </a:stretch>
        </p:blipFill>
        <p:spPr>
          <a:xfrm>
            <a:off x="298903" y="436727"/>
            <a:ext cx="6268096" cy="9021171"/>
          </a:xfrm>
          <a:prstGeom prst="rect">
            <a:avLst/>
          </a:prstGeom>
        </p:spPr>
      </p:pic>
      <p:sp>
        <p:nvSpPr>
          <p:cNvPr id="3" name="Google Shape;27;p35">
            <a:extLst>
              <a:ext uri="{FF2B5EF4-FFF2-40B4-BE49-F238E27FC236}">
                <a16:creationId xmlns:a16="http://schemas.microsoft.com/office/drawing/2014/main" id="{3C005078-BDE6-4AC5-99D1-331882074D0F}"/>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6</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歯科特殊</a:t>
            </a:r>
            <a:r>
              <a:rPr lang="ja-JP" altLang="en-US" sz="900" dirty="0">
                <a:latin typeface="メイリオ" panose="020B0604030504040204" pitchFamily="50" charset="-128"/>
                <a:ea typeface="メイリオ" panose="020B0604030504040204" pitchFamily="50" charset="-128"/>
                <a:cs typeface="Quattrocento Sans"/>
                <a:sym typeface="Quattrocento Sans"/>
              </a:rPr>
              <a:t>健康</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診断</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
        <p:nvSpPr>
          <p:cNvPr id="4" name="テキスト ボックス 3">
            <a:extLst>
              <a:ext uri="{FF2B5EF4-FFF2-40B4-BE49-F238E27FC236}">
                <a16:creationId xmlns:a16="http://schemas.microsoft.com/office/drawing/2014/main" id="{DE928CC4-091D-4C49-856B-08335282B9E6}"/>
              </a:ext>
            </a:extLst>
          </p:cNvPr>
          <p:cNvSpPr txBox="1"/>
          <p:nvPr/>
        </p:nvSpPr>
        <p:spPr>
          <a:xfrm>
            <a:off x="2588205" y="9466145"/>
            <a:ext cx="5848600" cy="230832"/>
          </a:xfrm>
          <a:prstGeom prst="rect">
            <a:avLst/>
          </a:prstGeom>
          <a:noFill/>
          <a:ln w="19050">
            <a:noFill/>
          </a:ln>
        </p:spPr>
        <p:txBody>
          <a:bodyPr wrap="square">
            <a:spAutoFit/>
          </a:bodyPr>
          <a:lstStyle/>
          <a:p>
            <a:pPr marL="0" indent="0">
              <a:buNone/>
            </a:pPr>
            <a:r>
              <a:rPr lang="ja-JP" altLang="en-US" sz="900" dirty="0">
                <a:solidFill>
                  <a:srgbClr val="555552"/>
                </a:solidFill>
                <a:latin typeface="メイリオ" panose="020B0604030504040204" pitchFamily="50" charset="-128"/>
                <a:ea typeface="メイリオ" panose="020B0604030504040204" pitchFamily="50" charset="-128"/>
              </a:rPr>
              <a:t>出典：日本歯科医師会リーフレット「忘れていませんか？歯科特殊健康診断」</a:t>
            </a:r>
            <a:endParaRPr lang="ja-JP" altLang="en-US"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5390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C2A96E4-E352-4D7B-A770-5025CC948E2E}"/>
              </a:ext>
            </a:extLst>
          </p:cNvPr>
          <p:cNvPicPr>
            <a:picLocks noChangeAspect="1"/>
          </p:cNvPicPr>
          <p:nvPr/>
        </p:nvPicPr>
        <p:blipFill>
          <a:blip r:embed="rId2"/>
          <a:stretch>
            <a:fillRect/>
          </a:stretch>
        </p:blipFill>
        <p:spPr>
          <a:xfrm>
            <a:off x="280166" y="387926"/>
            <a:ext cx="6577834" cy="9289691"/>
          </a:xfrm>
          <a:prstGeom prst="rect">
            <a:avLst/>
          </a:prstGeom>
        </p:spPr>
      </p:pic>
      <p:sp>
        <p:nvSpPr>
          <p:cNvPr id="4" name="Google Shape;27;p35">
            <a:extLst>
              <a:ext uri="{FF2B5EF4-FFF2-40B4-BE49-F238E27FC236}">
                <a16:creationId xmlns:a16="http://schemas.microsoft.com/office/drawing/2014/main" id="{8DFBF6C3-A8FB-4BEA-A14F-03FF22AB528A}"/>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7</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歯科特殊</a:t>
            </a:r>
            <a:r>
              <a:rPr lang="ja-JP" altLang="en-US" sz="900" dirty="0">
                <a:latin typeface="メイリオ" panose="020B0604030504040204" pitchFamily="50" charset="-128"/>
                <a:ea typeface="メイリオ" panose="020B0604030504040204" pitchFamily="50" charset="-128"/>
                <a:cs typeface="Quattrocento Sans"/>
                <a:sym typeface="Quattrocento Sans"/>
              </a:rPr>
              <a:t>健康</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診断</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spTree>
    <p:extLst>
      <p:ext uri="{BB962C8B-B14F-4D97-AF65-F5344CB8AC3E}">
        <p14:creationId xmlns:p14="http://schemas.microsoft.com/office/powerpoint/2010/main" val="1913311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ADDED26-D086-4218-97C0-72E583C50595}"/>
              </a:ext>
            </a:extLst>
          </p:cNvPr>
          <p:cNvSpPr txBox="1">
            <a:spLocks noChangeArrowheads="1"/>
          </p:cNvSpPr>
          <p:nvPr/>
        </p:nvSpPr>
        <p:spPr bwMode="auto">
          <a:xfrm>
            <a:off x="304800" y="304800"/>
            <a:ext cx="635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kumimoji="1" sz="3200">
                <a:solidFill>
                  <a:schemeClr val="tx1"/>
                </a:solidFill>
                <a:latin typeface="Times" pitchFamily="18" charset="0"/>
                <a:ea typeface="ＭＳ Ｐゴシック" pitchFamily="50" charset="-128"/>
              </a:defRPr>
            </a:lvl1pPr>
            <a:lvl2pPr marL="742950" indent="-285750" algn="l" eaLnBrk="0" hangingPunct="0">
              <a:spcBef>
                <a:spcPct val="20000"/>
              </a:spcBef>
              <a:buChar char="–"/>
              <a:defRPr kumimoji="1" sz="2800">
                <a:solidFill>
                  <a:schemeClr val="tx1"/>
                </a:solidFill>
                <a:latin typeface="Times" pitchFamily="18" charset="0"/>
                <a:ea typeface="ＭＳ Ｐゴシック" pitchFamily="50" charset="-128"/>
              </a:defRPr>
            </a:lvl2pPr>
            <a:lvl3pPr marL="1143000" indent="-228600" algn="l" eaLnBrk="0" hangingPunct="0">
              <a:spcBef>
                <a:spcPct val="20000"/>
              </a:spcBef>
              <a:buChar char="•"/>
              <a:defRPr kumimoji="1" sz="2400">
                <a:solidFill>
                  <a:schemeClr val="tx1"/>
                </a:solidFill>
                <a:latin typeface="Times" pitchFamily="18" charset="0"/>
                <a:ea typeface="ＭＳ Ｐゴシック" pitchFamily="50" charset="-128"/>
              </a:defRPr>
            </a:lvl3pPr>
            <a:lvl4pPr marL="1600200" indent="-228600" algn="l" eaLnBrk="0" hangingPunct="0">
              <a:spcBef>
                <a:spcPct val="20000"/>
              </a:spcBef>
              <a:buChar char="–"/>
              <a:defRPr kumimoji="1" sz="2000">
                <a:solidFill>
                  <a:schemeClr val="tx1"/>
                </a:solidFill>
                <a:latin typeface="Times" pitchFamily="18" charset="0"/>
                <a:ea typeface="ＭＳ Ｐゴシック" pitchFamily="50" charset="-128"/>
              </a:defRPr>
            </a:lvl4pPr>
            <a:lvl5pPr marL="2057400" indent="-228600" algn="l" eaLnBrk="0" hangingPunct="0">
              <a:spcBef>
                <a:spcPct val="20000"/>
              </a:spcBef>
              <a:buChar char="»"/>
              <a:defRPr kumimoji="1" sz="2000">
                <a:solidFill>
                  <a:schemeClr val="tx1"/>
                </a:solidFill>
                <a:latin typeface="Times"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pitchFamily="18" charset="0"/>
                <a:ea typeface="ＭＳ Ｐゴシック" pitchFamily="50" charset="-128"/>
              </a:defRPr>
            </a:lvl9pPr>
          </a:lstStyle>
          <a:p>
            <a:pPr algn="ctr" eaLnBrk="1" fontAlgn="base" hangingPunct="1">
              <a:spcBef>
                <a:spcPct val="0"/>
              </a:spcBef>
              <a:spcAft>
                <a:spcPct val="0"/>
              </a:spcAft>
              <a:buFontTx/>
              <a:buNone/>
              <a:defRPr/>
            </a:pPr>
            <a:r>
              <a:rPr lang="ja-JP" altLang="en-US" sz="4000" b="1" spc="300" dirty="0">
                <a:solidFill>
                  <a:srgbClr val="00B050"/>
                </a:solidFill>
                <a:latin typeface="メイリオ" panose="020B0604030504040204" pitchFamily="50" charset="-128"/>
                <a:ea typeface="メイリオ" panose="020B0604030504040204" pitchFamily="50" charset="-128"/>
              </a:rPr>
              <a:t>産業保健に係る都道府県の相談窓口一覧</a:t>
            </a:r>
          </a:p>
        </p:txBody>
      </p:sp>
      <p:sp>
        <p:nvSpPr>
          <p:cNvPr id="4" name="字幕 2">
            <a:extLst>
              <a:ext uri="{FF2B5EF4-FFF2-40B4-BE49-F238E27FC236}">
                <a16:creationId xmlns:a16="http://schemas.microsoft.com/office/drawing/2014/main" id="{6035A12E-EEBB-40D9-93AA-21844ED2AE87}"/>
              </a:ext>
            </a:extLst>
          </p:cNvPr>
          <p:cNvSpPr txBox="1">
            <a:spLocks/>
          </p:cNvSpPr>
          <p:nvPr/>
        </p:nvSpPr>
        <p:spPr>
          <a:xfrm>
            <a:off x="0" y="8814821"/>
            <a:ext cx="6858000" cy="402185"/>
          </a:xfrm>
          <a:prstGeom prst="rect">
            <a:avLst/>
          </a:prstGeom>
          <a:solidFill>
            <a:schemeClr val="accent1">
              <a:lumMod val="20000"/>
              <a:lumOff val="80000"/>
            </a:schemeClr>
          </a:solidFill>
          <a:ln w="66675">
            <a:noFill/>
          </a:ln>
        </p:spPr>
        <p:txBody>
          <a:bodyPr vert="horz" lIns="108000" tIns="104400" rIns="48986" bIns="97200" rtlCol="0" anchor="t" anchorCtr="0">
            <a:noAutofit/>
          </a:bodyPr>
          <a:lstStyle>
            <a:lvl1pPr marL="240030" indent="-240030" algn="l" defTabSz="960120" rtl="0" eaLnBrk="1" latinLnBrk="0" hangingPunct="1">
              <a:lnSpc>
                <a:spcPct val="90000"/>
              </a:lnSpc>
              <a:spcBef>
                <a:spcPts val="1050"/>
              </a:spcBef>
              <a:buFont typeface="Arial" panose="020B0604020202020204" pitchFamily="34" charset="0"/>
              <a:buChar char="•"/>
              <a:defRPr kumimoji="1"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kumimoji="1"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kumimoji="1"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kumimoji="1" sz="1890" kern="1200">
                <a:solidFill>
                  <a:schemeClr val="tx1"/>
                </a:solidFill>
                <a:latin typeface="+mn-lt"/>
                <a:ea typeface="+mn-ea"/>
                <a:cs typeface="+mn-cs"/>
              </a:defRPr>
            </a:lvl9pPr>
          </a:lstStyle>
          <a:p>
            <a:pPr marL="0" indent="0" algn="ctr">
              <a:spcBef>
                <a:spcPts val="600"/>
              </a:spcBef>
              <a:buNone/>
            </a:pPr>
            <a:r>
              <a:rPr lang="ja-JP" altLang="en-US" sz="1400" b="1" spc="-150" dirty="0">
                <a:latin typeface="メイリオ" panose="020B0604030504040204" pitchFamily="50" charset="-128"/>
                <a:ea typeface="メイリオ" panose="020B0604030504040204" pitchFamily="50" charset="-128"/>
              </a:rPr>
              <a:t>リーフレットに関するお問い合わせ</a:t>
            </a:r>
            <a:endParaRPr lang="ja-JP" altLang="en-US" sz="1200"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45D2D03-E6EE-42F4-A584-40F0DB05AC40}"/>
              </a:ext>
            </a:extLst>
          </p:cNvPr>
          <p:cNvSpPr txBox="1"/>
          <p:nvPr/>
        </p:nvSpPr>
        <p:spPr>
          <a:xfrm>
            <a:off x="304800" y="9226729"/>
            <a:ext cx="3860800" cy="307777"/>
          </a:xfrm>
          <a:prstGeom prst="rect">
            <a:avLst/>
          </a:prstGeom>
          <a:noFill/>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公益社団法人 日本歯科医師会 地域保健課</a:t>
            </a:r>
          </a:p>
        </p:txBody>
      </p:sp>
      <p:sp>
        <p:nvSpPr>
          <p:cNvPr id="6" name="テキスト ボックス 5">
            <a:extLst>
              <a:ext uri="{FF2B5EF4-FFF2-40B4-BE49-F238E27FC236}">
                <a16:creationId xmlns:a16="http://schemas.microsoft.com/office/drawing/2014/main" id="{1294C35A-E405-45E1-9293-D6FDA5F9E8D4}"/>
              </a:ext>
            </a:extLst>
          </p:cNvPr>
          <p:cNvSpPr txBox="1"/>
          <p:nvPr/>
        </p:nvSpPr>
        <p:spPr>
          <a:xfrm>
            <a:off x="3797300" y="9220558"/>
            <a:ext cx="3009900" cy="307777"/>
          </a:xfrm>
          <a:prstGeom prst="rect">
            <a:avLst/>
          </a:prstGeom>
          <a:noFill/>
        </p:spPr>
        <p:txBody>
          <a:bodyPr wrap="square" rtlCol="0">
            <a:spAutoFit/>
          </a:bodyPr>
          <a:lstStyle/>
          <a:p>
            <a:r>
              <a:rPr kumimoji="1" lang="en-US" altLang="ja-JP" sz="1400" b="1" dirty="0">
                <a:latin typeface="メイリオ" panose="020B0604030504040204" pitchFamily="50" charset="-128"/>
                <a:ea typeface="メイリオ" panose="020B0604030504040204" pitchFamily="50" charset="-128"/>
              </a:rPr>
              <a:t>E-mail : chiiki-info@jda.or.jp</a:t>
            </a:r>
            <a:endParaRPr kumimoji="1" lang="ja-JP" altLang="en-US" sz="1400" b="1" dirty="0">
              <a:latin typeface="メイリオ" panose="020B0604030504040204" pitchFamily="50" charset="-128"/>
              <a:ea typeface="メイリオ" panose="020B0604030504040204" pitchFamily="50" charset="-128"/>
            </a:endParaRPr>
          </a:p>
        </p:txBody>
      </p:sp>
      <p:sp>
        <p:nvSpPr>
          <p:cNvPr id="7" name="Google Shape;27;p35">
            <a:extLst>
              <a:ext uri="{FF2B5EF4-FFF2-40B4-BE49-F238E27FC236}">
                <a16:creationId xmlns:a16="http://schemas.microsoft.com/office/drawing/2014/main" id="{15669290-17A8-4450-ACE8-0D40770F0962}"/>
              </a:ext>
            </a:extLst>
          </p:cNvPr>
          <p:cNvSpPr txBox="1"/>
          <p:nvPr/>
        </p:nvSpPr>
        <p:spPr>
          <a:xfrm>
            <a:off x="183332" y="9677617"/>
            <a:ext cx="4325168" cy="302185"/>
          </a:xfrm>
          <a:prstGeom prst="rect">
            <a:avLst/>
          </a:prstGeom>
          <a:noFill/>
          <a:ln>
            <a:noFill/>
          </a:ln>
        </p:spPr>
        <p:txBody>
          <a:bodyPr spcFirstLastPara="1" wrap="square" lIns="0" tIns="0" rIns="0" bIns="0" anchor="ctr" anchorCtr="0">
            <a:noAutofit/>
          </a:bodyPr>
          <a:lstStyle/>
          <a:p>
            <a:pPr>
              <a:buClr>
                <a:srgbClr val="7F7F7F"/>
              </a:buClr>
              <a:buSzPts val="800"/>
            </a:pPr>
            <a:fld id="{00000000-1234-1234-1234-123412341234}" type="slidenum">
              <a:rPr lang="en-US" altLang="ja-JP" sz="900" i="0" u="none" strike="noStrike" cap="none" smtClean="0">
                <a:latin typeface="メイリオ" panose="020B0604030504040204" pitchFamily="50" charset="-128"/>
                <a:ea typeface="メイリオ" panose="020B0604030504040204" pitchFamily="50" charset="-128"/>
                <a:cs typeface="Quattrocento Sans"/>
                <a:sym typeface="Quattrocento Sans"/>
              </a:rPr>
              <a:pPr>
                <a:buClr>
                  <a:srgbClr val="7F7F7F"/>
                </a:buClr>
                <a:buSzPts val="800"/>
              </a:pPr>
              <a:t>8</a:t>
            </a:fld>
            <a:r>
              <a:rPr lang="en-US" altLang="ja-JP" sz="900" i="0" u="none" strike="noStrike" cap="none" dirty="0">
                <a:latin typeface="メイリオ" panose="020B0604030504040204" pitchFamily="50" charset="-128"/>
                <a:ea typeface="メイリオ" panose="020B0604030504040204" pitchFamily="50" charset="-128"/>
                <a:cs typeface="Quattrocento Sans"/>
                <a:sym typeface="Quattrocento Sans"/>
              </a:rPr>
              <a:t> │ </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リーフレット　歯科特殊</a:t>
            </a:r>
            <a:r>
              <a:rPr lang="ja-JP" altLang="en-US" sz="900" dirty="0">
                <a:latin typeface="メイリオ" panose="020B0604030504040204" pitchFamily="50" charset="-128"/>
                <a:ea typeface="メイリオ" panose="020B0604030504040204" pitchFamily="50" charset="-128"/>
                <a:cs typeface="Quattrocento Sans"/>
                <a:sym typeface="Quattrocento Sans"/>
              </a:rPr>
              <a:t>健康</a:t>
            </a: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診断</a:t>
            </a:r>
            <a:endParaRPr lang="ja-JP" altLang="en-US" sz="900" dirty="0">
              <a:latin typeface="メイリオ" panose="020B0604030504040204" pitchFamily="50" charset="-128"/>
              <a:ea typeface="メイリオ" panose="020B0604030504040204" pitchFamily="50" charset="-128"/>
            </a:endParaRPr>
          </a:p>
          <a:p>
            <a:pPr lvl="0">
              <a:buClr>
                <a:srgbClr val="7F7F7F"/>
              </a:buClr>
              <a:buSzPts val="800"/>
            </a:pPr>
            <a:r>
              <a:rPr lang="ja-JP" altLang="en-US" sz="900" i="0" u="none" strike="noStrike" cap="none" dirty="0">
                <a:latin typeface="メイリオ" panose="020B0604030504040204" pitchFamily="50" charset="-128"/>
                <a:ea typeface="メイリオ" panose="020B0604030504040204" pitchFamily="50" charset="-128"/>
                <a:cs typeface="Quattrocento Sans"/>
                <a:sym typeface="Quattrocento Sans"/>
              </a:rPr>
              <a:t>　</a:t>
            </a:r>
            <a:endParaRPr sz="900" i="0" u="none" strike="noStrike" cap="none" dirty="0">
              <a:latin typeface="メイリオ" panose="020B0604030504040204" pitchFamily="50" charset="-128"/>
              <a:ea typeface="メイリオ" panose="020B0604030504040204" pitchFamily="50" charset="-128"/>
              <a:cs typeface="Quattrocento Sans"/>
              <a:sym typeface="Quattrocento Sans"/>
            </a:endParaRPr>
          </a:p>
        </p:txBody>
      </p:sp>
      <p:graphicFrame>
        <p:nvGraphicFramePr>
          <p:cNvPr id="9" name="表 8">
            <a:extLst>
              <a:ext uri="{FF2B5EF4-FFF2-40B4-BE49-F238E27FC236}">
                <a16:creationId xmlns:a16="http://schemas.microsoft.com/office/drawing/2014/main" id="{F0E4DA7E-5CC8-4A61-9AC2-DC53E61EE72A}"/>
              </a:ext>
            </a:extLst>
          </p:cNvPr>
          <p:cNvGraphicFramePr>
            <a:graphicFrameLocks noGrp="1"/>
          </p:cNvGraphicFramePr>
          <p:nvPr/>
        </p:nvGraphicFramePr>
        <p:xfrm>
          <a:off x="3543300" y="1544471"/>
          <a:ext cx="3009900" cy="6835140"/>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1086967597"/>
                    </a:ext>
                  </a:extLst>
                </a:gridCol>
                <a:gridCol w="1504950">
                  <a:extLst>
                    <a:ext uri="{9D8B030D-6E8A-4147-A177-3AD203B41FA5}">
                      <a16:colId xmlns:a16="http://schemas.microsoft.com/office/drawing/2014/main" val="2964219931"/>
                    </a:ext>
                  </a:extLst>
                </a:gridCol>
              </a:tblGrid>
              <a:tr h="297180">
                <a:tc>
                  <a:txBody>
                    <a:bodyPr/>
                    <a:lstStyle/>
                    <a:p>
                      <a:pPr algn="ctr" fontAlgn="ct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滋賀県歯科医師会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077-523-2787</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49869441"/>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和歌山県歯科医師会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073-428-3411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75305231"/>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奈良県歯科医師会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0742-33-0861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90552251"/>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京都府歯科医師会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075-812-8020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7843905"/>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大阪府歯科医師会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06-6772-8885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8920410"/>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兵庫県歯科医師会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078-351-4183</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58123779"/>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岡山県歯科医師会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086-224-1255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84376434"/>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鳥取県歯科医師会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0857-23-2621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0517338"/>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広島県歯科医師会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082-263-8020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1544877"/>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島根県歯科医師会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0852-24-2725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110573"/>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山口県歯科医師会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083-928-8020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26543007"/>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徳島県歯科医師会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088-631-3977</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4168045"/>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香川県歯科医師会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087-851-4965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7292871"/>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愛媛県歯科医師会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089-933-4371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16912974"/>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高知県歯科医師会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088-824-7862</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56887908"/>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福岡県歯科医師会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092-771-3531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12222810"/>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佐賀県歯科医師会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0952-25-2291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2373035"/>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長崎県歯科医師会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095-848-5311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4077863"/>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大分県歯科医師会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097-545-3151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69467666"/>
                  </a:ext>
                </a:extLst>
              </a:tr>
              <a:tr h="29718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熊本県歯科医師会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096-343-8020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93875820"/>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宮崎県歯科医師会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0985-29-0055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5455558"/>
                  </a:ext>
                </a:extLst>
              </a:tr>
              <a:tr h="297180">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鹿児島県歯科医師会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099-226-5291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0148843"/>
                  </a:ext>
                </a:extLst>
              </a:tr>
              <a:tr h="297180">
                <a:tc>
                  <a:txBody>
                    <a:bodyPr/>
                    <a:lstStyle/>
                    <a:p>
                      <a:pPr algn="ctr" fontAlgn="ctr"/>
                      <a:r>
                        <a:rPr lang="ja-JP" altLang="en-US" sz="1100" b="1" i="0" u="none" strike="noStrike" dirty="0">
                          <a:solidFill>
                            <a:srgbClr val="000000"/>
                          </a:solidFill>
                          <a:effectLst/>
                          <a:latin typeface="メイリオ" panose="020B0604030504040204" pitchFamily="50" charset="-128"/>
                          <a:ea typeface="メイリオ" panose="020B0604030504040204" pitchFamily="50" charset="-128"/>
                        </a:rPr>
                        <a:t>沖縄県歯科医師会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098-996-3561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832589790"/>
                  </a:ext>
                </a:extLst>
              </a:tr>
            </a:tbl>
          </a:graphicData>
        </a:graphic>
      </p:graphicFrame>
      <p:graphicFrame>
        <p:nvGraphicFramePr>
          <p:cNvPr id="10" name="表 9">
            <a:extLst>
              <a:ext uri="{FF2B5EF4-FFF2-40B4-BE49-F238E27FC236}">
                <a16:creationId xmlns:a16="http://schemas.microsoft.com/office/drawing/2014/main" id="{0449FBE5-372D-4DF4-A556-8FD85B65D630}"/>
              </a:ext>
            </a:extLst>
          </p:cNvPr>
          <p:cNvGraphicFramePr>
            <a:graphicFrameLocks noGrp="1"/>
          </p:cNvGraphicFramePr>
          <p:nvPr/>
        </p:nvGraphicFramePr>
        <p:xfrm>
          <a:off x="304801" y="1544470"/>
          <a:ext cx="3009900" cy="7122265"/>
        </p:xfrm>
        <a:graphic>
          <a:graphicData uri="http://schemas.openxmlformats.org/drawingml/2006/table">
            <a:tbl>
              <a:tblPr firstRow="1" bandRow="1">
                <a:tableStyleId>{5C22544A-7EE6-4342-B048-85BDC9FD1C3A}</a:tableStyleId>
              </a:tblPr>
              <a:tblGrid>
                <a:gridCol w="1504950">
                  <a:extLst>
                    <a:ext uri="{9D8B030D-6E8A-4147-A177-3AD203B41FA5}">
                      <a16:colId xmlns:a16="http://schemas.microsoft.com/office/drawing/2014/main" val="1086967597"/>
                    </a:ext>
                  </a:extLst>
                </a:gridCol>
                <a:gridCol w="1504950">
                  <a:extLst>
                    <a:ext uri="{9D8B030D-6E8A-4147-A177-3AD203B41FA5}">
                      <a16:colId xmlns:a16="http://schemas.microsoft.com/office/drawing/2014/main" val="2964219931"/>
                    </a:ext>
                  </a:extLst>
                </a:gridCol>
              </a:tblGrid>
              <a:tr h="298515">
                <a:tc>
                  <a:txBody>
                    <a:bodyPr/>
                    <a:lstStyle/>
                    <a:p>
                      <a:pPr algn="ctr" fontAlgn="ctr"/>
                      <a:r>
                        <a:rPr lang="zh-CN" altLang="en-US" sz="1100" b="1" i="0" u="none" strike="noStrike" dirty="0">
                          <a:solidFill>
                            <a:srgbClr val="000000"/>
                          </a:solidFill>
                          <a:effectLst/>
                          <a:latin typeface="メイリオ" panose="020B0604030504040204" pitchFamily="50" charset="-128"/>
                          <a:ea typeface="メイリオ" panose="020B0604030504040204" pitchFamily="50" charset="-128"/>
                        </a:rPr>
                        <a:t>北海道歯科医師会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011-231-0945</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49869441"/>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青森県歯科医師会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017-777-4870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675305231"/>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岩手県歯科医師会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019-621-8020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90552251"/>
                  </a:ext>
                </a:extLst>
              </a:tr>
              <a:tr h="27778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秋田県歯科医師会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018-865-8020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57843905"/>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宮城県歯科医師会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022-222-5960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38920410"/>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山形県歯科医師会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023-632-8020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058123779"/>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福島県歯科医師会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024-523-3266</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984376434"/>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茨城県歯科医師会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029-252-2561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960517338"/>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栃木県歯科医師会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028-648-0471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01544877"/>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群馬県歯科医師会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027-252-0391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85110573"/>
                  </a:ext>
                </a:extLst>
              </a:tr>
              <a:tr h="2977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千葉県歯科医師会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043-241-6473</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426543007"/>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埼玉県歯科医師会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048-829-2323</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34168045"/>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東京都歯科医師会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03-3262-1148</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7292871"/>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神奈川県歯科医師会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045-681-2172</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16912974"/>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山梨県歯科医師会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055-252-6481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256887908"/>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長野県歯科医師会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026-222-8020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12222810"/>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新潟県歯科医師会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025-283-3030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62373035"/>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静岡県歯科医師会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054-283-2591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524077863"/>
                  </a:ext>
                </a:extLst>
              </a:tr>
              <a:tr h="298515">
                <a:tc>
                  <a:txBody>
                    <a:bodyPr/>
                    <a:lstStyle/>
                    <a:p>
                      <a:pPr algn="ctr" fontAlgn="ctr"/>
                      <a:r>
                        <a:rPr lang="ja-JP" altLang="en-US" sz="1100" b="1" i="0" u="none" strike="noStrike">
                          <a:solidFill>
                            <a:srgbClr val="000000"/>
                          </a:solidFill>
                          <a:effectLst/>
                          <a:latin typeface="メイリオ" panose="020B0604030504040204" pitchFamily="50" charset="-128"/>
                          <a:ea typeface="メイリオ" panose="020B0604030504040204" pitchFamily="50" charset="-128"/>
                        </a:rPr>
                        <a:t>愛知県歯科医師会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052-962-8020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2669467666"/>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三重県歯科医師会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059-227-6488</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93875820"/>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岐阜県歯科医師会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058-274-6116</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245455558"/>
                  </a:ext>
                </a:extLst>
              </a:tr>
              <a:tr h="277950">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富山県歯科医師会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076-432-4466</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40148843"/>
                  </a:ext>
                </a:extLst>
              </a:tr>
              <a:tr h="298515">
                <a:tc>
                  <a:txBody>
                    <a:bodyPr/>
                    <a:lstStyle/>
                    <a:p>
                      <a:pPr algn="ctr" fontAlgn="ctr"/>
                      <a:r>
                        <a:rPr lang="zh-CN" altLang="en-US" sz="1100" b="1" i="0" u="none" strike="noStrike">
                          <a:solidFill>
                            <a:srgbClr val="000000"/>
                          </a:solidFill>
                          <a:effectLst/>
                          <a:latin typeface="メイリオ" panose="020B0604030504040204" pitchFamily="50" charset="-128"/>
                          <a:ea typeface="メイリオ" panose="020B0604030504040204" pitchFamily="50" charset="-128"/>
                        </a:rPr>
                        <a:t>石川県歯科医師会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tc>
                  <a:txBody>
                    <a:bodyPr/>
                    <a:lstStyle/>
                    <a:p>
                      <a:pPr algn="ctr" fontAlgn="ctr"/>
                      <a:r>
                        <a:rPr lang="en-US" altLang="ja-JP" sz="1100" b="1" i="0" u="none" strike="noStrike">
                          <a:solidFill>
                            <a:srgbClr val="000000"/>
                          </a:solidFill>
                          <a:effectLst/>
                          <a:latin typeface="メイリオ" panose="020B0604030504040204" pitchFamily="50" charset="-128"/>
                          <a:ea typeface="メイリオ" panose="020B0604030504040204" pitchFamily="50" charset="-128"/>
                        </a:rPr>
                        <a:t>076-251-1010</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614496786"/>
                  </a:ext>
                </a:extLst>
              </a:tr>
              <a:tr h="298515">
                <a:tc>
                  <a:txBody>
                    <a:bodyPr/>
                    <a:lstStyle/>
                    <a:p>
                      <a:pPr algn="ctr" fontAlgn="ctr"/>
                      <a:r>
                        <a:rPr lang="zh-CN" altLang="en-US" sz="1100" b="1" i="0" u="none" strike="noStrike" dirty="0">
                          <a:solidFill>
                            <a:srgbClr val="000000"/>
                          </a:solidFill>
                          <a:effectLst/>
                          <a:latin typeface="メイリオ" panose="020B0604030504040204" pitchFamily="50" charset="-128"/>
                          <a:ea typeface="メイリオ" panose="020B0604030504040204" pitchFamily="50" charset="-128"/>
                        </a:rPr>
                        <a:t>福井県歯科医師会</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tc>
                  <a:txBody>
                    <a:bodyPr/>
                    <a:lstStyle/>
                    <a:p>
                      <a:pPr algn="ctr" fontAlgn="ctr"/>
                      <a:r>
                        <a:rPr lang="en-US" altLang="ja-JP" sz="1100" b="1" i="0" u="none" strike="noStrike" dirty="0">
                          <a:solidFill>
                            <a:srgbClr val="000000"/>
                          </a:solidFill>
                          <a:effectLst/>
                          <a:latin typeface="メイリオ" panose="020B0604030504040204" pitchFamily="50" charset="-128"/>
                          <a:ea typeface="メイリオ" panose="020B0604030504040204" pitchFamily="50" charset="-128"/>
                        </a:rPr>
                        <a:t>0776-21-5511</a:t>
                      </a:r>
                    </a:p>
                  </a:txBody>
                  <a:tcPr marL="9525" marR="9525" marT="9525" marB="0" anchor="ct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832589790"/>
                  </a:ext>
                </a:extLst>
              </a:tr>
            </a:tbl>
          </a:graphicData>
        </a:graphic>
      </p:graphicFrame>
      <p:sp>
        <p:nvSpPr>
          <p:cNvPr id="11" name="object 91">
            <a:extLst>
              <a:ext uri="{FF2B5EF4-FFF2-40B4-BE49-F238E27FC236}">
                <a16:creationId xmlns:a16="http://schemas.microsoft.com/office/drawing/2014/main" id="{C9C6BA35-9197-472E-9BDC-534141830E78}"/>
              </a:ext>
            </a:extLst>
          </p:cNvPr>
          <p:cNvSpPr txBox="1"/>
          <p:nvPr/>
        </p:nvSpPr>
        <p:spPr>
          <a:xfrm>
            <a:off x="1684581" y="9534911"/>
            <a:ext cx="4868619" cy="179654"/>
          </a:xfrm>
          <a:prstGeom prst="rect">
            <a:avLst/>
          </a:prstGeom>
        </p:spPr>
        <p:txBody>
          <a:bodyPr vert="horz" wrap="square" lIns="0" tIns="25517" rIns="0" bIns="0" rtlCol="0">
            <a:spAutoFit/>
          </a:bodyPr>
          <a:lstStyle/>
          <a:p>
            <a:pPr marL="21264" algn="r">
              <a:spcBef>
                <a:spcPts val="201"/>
              </a:spcBef>
            </a:pP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2022</a:t>
            </a: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年</a:t>
            </a:r>
            <a:r>
              <a:rPr lang="en-US" altLang="ja-JP" sz="1000" spc="33" dirty="0">
                <a:solidFill>
                  <a:srgbClr val="231F20"/>
                </a:solidFill>
                <a:latin typeface="メイリオ" panose="020B0604030504040204" pitchFamily="50" charset="-128"/>
                <a:ea typeface="メイリオ" panose="020B0604030504040204" pitchFamily="50" charset="-128"/>
                <a:cs typeface="Microsoft JhengHei"/>
              </a:rPr>
              <a:t>6</a:t>
            </a:r>
            <a:r>
              <a:rPr lang="ja-JP" altLang="en-US" sz="1000" spc="33" dirty="0">
                <a:solidFill>
                  <a:srgbClr val="231F20"/>
                </a:solidFill>
                <a:latin typeface="メイリオ" panose="020B0604030504040204" pitchFamily="50" charset="-128"/>
                <a:ea typeface="メイリオ" panose="020B0604030504040204" pitchFamily="50" charset="-128"/>
                <a:cs typeface="Microsoft JhengHei"/>
              </a:rPr>
              <a:t>月発行</a:t>
            </a:r>
            <a:endParaRPr sz="1000" spc="33" dirty="0">
              <a:solidFill>
                <a:srgbClr val="231F2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8262156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TotalTime>
  <Words>734</Words>
  <Application>Microsoft Office PowerPoint</Application>
  <PresentationFormat>A4 210 x 297 mm</PresentationFormat>
  <Paragraphs>173</Paragraphs>
  <Slides>8</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KozGoPro-Medium</vt:lpstr>
      <vt:lpstr>MS PGothic</vt:lpstr>
      <vt:lpstr>MS PGothic</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司人</dc:creator>
  <cp:lastModifiedBy>松岡 寛人</cp:lastModifiedBy>
  <cp:revision>22</cp:revision>
  <dcterms:created xsi:type="dcterms:W3CDTF">2022-02-20T07:04:33Z</dcterms:created>
  <dcterms:modified xsi:type="dcterms:W3CDTF">2022-06-08T07:54:12Z</dcterms:modified>
</cp:coreProperties>
</file>